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1"/>
  </p:notesMasterIdLst>
  <p:sldIdLst>
    <p:sldId id="256" r:id="rId6"/>
    <p:sldId id="271" r:id="rId7"/>
    <p:sldId id="25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38AF2-8BEB-42F2-AB98-186A4F077096}" v="1" dt="2024-05-30T13:50:33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0" autoAdjust="0"/>
    <p:restoredTop sz="88989" autoAdjust="0"/>
  </p:normalViewPr>
  <p:slideViewPr>
    <p:cSldViewPr snapToGrid="0">
      <p:cViewPr varScale="1">
        <p:scale>
          <a:sx n="74" d="100"/>
          <a:sy n="74" d="100"/>
        </p:scale>
        <p:origin x="16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424D63-6CE8-8146-5811-F656DFD3F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07EF4-B7DA-D7DC-3F17-C6F7E17CCD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AA02A1-C3F4-4D7C-9BB9-372E1A169E70}" type="datetimeFigureOut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3C207EB-D49A-E8DE-9E42-255B4FD6B0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FD79500-C04F-A7EB-AE6A-4D5D9F61B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4946C-BD6F-42BF-E3F4-4BF430C619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E18B8-9819-C49D-D56D-BD4F3F19D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83862D-8A91-4FD5-8CC5-3B5B9F81510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ECBDD65-0B11-813A-A132-CDA64034A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E0A4ED0-F03B-1ECD-CF4D-2C95DD308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B9FC66A-B42F-4ED8-4104-5B375ACFF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C0F170-051C-4298-AF2D-4D6C81B94B5E}" type="slidenum">
              <a:rPr lang="en-ZA" altLang="en-US" smtClean="0">
                <a:latin typeface="Calibri" panose="020F0502020204030204" pitchFamily="34" charset="0"/>
              </a:rPr>
              <a:pPr/>
              <a:t>1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0002926-2268-8002-DD1C-E4FC1BBB2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64C8EF2-DAB7-767B-EA13-CF21F2653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/>
              <a:t>Key infrastructure, among them, roads, health facilities, schools</a:t>
            </a:r>
          </a:p>
          <a:p>
            <a:endParaRPr lang="en-ZA" altLang="en-US"/>
          </a:p>
          <a:p>
            <a:r>
              <a:rPr lang="en-US" altLang="en-US">
                <a:solidFill>
                  <a:srgbClr val="212529"/>
                </a:solidFill>
                <a:latin typeface="-apple-system"/>
              </a:rPr>
              <a:t>The International Charter is composed of space agencies and space system operators from around the world who work together to provide satellite imagery for disaster monitoring purposes.</a:t>
            </a:r>
            <a:endParaRPr lang="en-ZA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57D5E67-BC03-E859-A4CF-53504280C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783D9-913D-41E9-BC3C-12B5281A34B2}" type="slidenum">
              <a:rPr lang="en-ZA" altLang="en-US" smtClean="0">
                <a:latin typeface="Calibri" panose="020F0502020204030204" pitchFamily="34" charset="0"/>
              </a:rPr>
              <a:pPr/>
              <a:t>3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4DA70EA-B9C8-8F6E-317F-6CC181A3B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BC8B77B-0217-2C75-2410-E3ECC47B62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DCF9F3-58DE-87B1-6638-45276E86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1D0B-4819-4471-98C4-62556780970C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C3FCE3-23EF-779C-416A-B129D9C9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DA1FC2-FA43-8D91-28EA-7641F810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AAEF-09BA-4FC0-8CEE-89F47011A22C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5498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8A6CFEB-D38F-3A2F-119E-1291652CE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BF0035A8-EC5D-A8EF-8A26-658CA7F01A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A6DBD58-DB40-C6BF-4795-4214D4A5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C7A58-A0E2-4F30-A155-D7F6034DACE4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02E666F-2AD6-EC7E-CB11-17CC3B3D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3E0F063-466F-8814-25FE-03C7BB4E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07FF9-3993-48AA-96F3-FBCB4A38218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7095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7904B21-C42D-0A86-9900-CF2492C2D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B95ADFD-1F9F-7648-210B-44345091F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A2B3979-91C6-1D85-9187-5637837E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3D83-2A1A-4BD4-82F9-A0B997B5A2D9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D1B58A2-F7D4-15CD-68A9-68D7B1FB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2EF7B4D-5FBB-5B85-F64C-F5B3172B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2470-F65A-41F3-A4A1-78D5CAE2130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32913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776853-1530-9E19-E25A-84BDD0868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0DFC6D-596F-C096-9891-A89964845C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EA002B3-60F3-90CF-C4FF-A150F286E6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D37681-468D-F270-EE3A-A3CA5A72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444F-727B-48B3-8C84-F4BA0692EB69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0364CD-2464-4E6C-71AC-A2D486AB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A5FBE-92F8-D2AD-F778-62DE1088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6F93-9E74-46B2-BC0C-C2B7A5A207C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8341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E9113F9-9A0C-B40D-7939-5462B9D73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E2DC871-407B-AC8F-FEEC-8AA439A28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0DDAE8-4CF3-4776-BD51-38AC84A8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AFF1-62F3-4493-A8A8-030B169E60D0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1F5AE7-7B24-CF97-38FB-DF2CA8782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01ED94-8B60-9DC7-A610-75159320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34C9-7AFF-431C-9AC5-C07FDB138666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99102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22D4BE3-8370-760E-B6B0-0F054582E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EA51F68-73E5-F972-F201-840DEA972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BB12DA-E1C9-0597-3876-F29B6A1B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520AE-9E17-4305-BE7A-9CB5998F078C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0332698-59B0-330C-5CCA-719ACD5B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9511B1-AF7B-0992-0EC5-AB666375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2929-BA5C-49F7-B19A-B8E9D2BC10F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24030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B476366-AEDE-D4E1-4B8B-70602F07C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81B86D5A-4400-4C97-2F52-B1855612C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80438E-1F96-B613-F10C-A76B1910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2A24-042C-4924-A5A9-7C86063F40E6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B9F7DB-E389-818A-91BB-C2572E6E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E08DC1-3142-81D6-8B5F-59968E6F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6629-560E-4872-826C-A25072C8BCCC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55496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122F7AD-32D0-ED00-2169-E29C9A98F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63A0883-44F2-9C52-1DA4-CD0B26896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E194569-4A7F-E407-F97B-FC7D2CF9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1A50-FEEB-4140-8698-3323410D487F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BAD11D-5481-8DAE-8A29-49EA254F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8CB1AC-96EE-2B28-1695-A19863F2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8E66-CF10-46A6-A62A-BE996F19A0E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350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8ABB9C9-F674-61EB-3705-F9F87F13E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E3DB5F7-AD25-55B8-F722-935EE82F3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69B3B05-73FD-DA16-705A-E519AC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5495-6BBD-41A7-87D0-55F35363E4B6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D466F5-FB62-8764-2C7E-C3E3FA51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989F24-83DB-1706-0907-1C58A774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E5CA-C4D9-45D9-A57B-AE234F68434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1777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9809A04-78B4-6CF0-124C-F65A8DFF6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3AB5DEE8-2693-F18D-4FEA-BAD35DFC8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A8C82-14C7-0DEF-53E9-5643001B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B072-DE1B-45DD-9AB6-297EE74E4DEC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C7E72-158C-118F-4926-418249F6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0FC10-50AC-8527-BB6E-6F4F1BC1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E6D79-FB20-4304-A330-13659B27EA2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8131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0D92F8-4CEF-3125-E6B3-4C089AD23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55BE1-B693-8FF1-27F8-81A49EC05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E81CE049-D07D-C2F9-2112-8FC086E2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2E8B-9D11-4D6F-A01C-F66AF1B96B5F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BCD0C60-D3C4-2352-4B19-D66520F6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67468159-D7E8-1FF4-3A76-F63FA73D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6023-2A99-4C14-80A5-8B57A93EF86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182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9BD1CAB-538C-D93F-70D5-176005770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A1C9EF7-5F5B-B7E6-5757-132637AA5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4BACA-C41A-5AE5-790D-33A23F9E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9B64-E977-4165-9CED-4CDACE9CB30B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40C05-CDA7-C374-A3DA-2F2DDEDA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DB6E2-C75D-01B1-EBCF-23C72581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493E-F20D-4CED-94DD-93B436C19BB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4843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1AE97BC-A4BC-6C0F-B03E-197A74087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25702745-87DD-3747-B6A6-44F0F37FD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48E5A30-0298-3674-EC19-E6EC1D46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D164-531D-4244-8F66-7948A6E4980D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4D337049-64D7-C7BF-666F-C8A8BF34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E96D00C-E54D-948E-A867-F211F924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AE2C-DF81-4979-A1BE-A771F14FFAF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1037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AE93742-9CC9-693F-FD47-BE9198AED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8FF077A-A1A6-31ED-58B8-D07A54DA3B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241CD-3F78-FCCE-0C4B-27B32DF3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4634-3EA3-42A0-9552-F4D48B93B916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EC8C-9F63-66F2-5B04-03E2F823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9C9A5-655E-15C7-A3C6-B14A62E5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32CF-D25A-4021-BEB9-10807FC0F81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9408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AA1931C-D22F-E2A8-6C46-50D1D8B8B1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56CEE6-E820-AFA3-9BEA-0397984DBC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FD4AB-B9F2-D55E-3C54-8F16673BD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77B473-061A-47F1-AAD4-4FDC0BBA0C42}" type="datetime1">
              <a:rPr lang="en-ZA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A980-21A7-2E2F-D69D-D3A12DAE8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3CF8-C5EB-DA4C-FEEE-77FB57CDB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5AC013F-E59D-427C-8B6B-E01AAA2CBD0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EepUof9QQ" TargetMode="External"/><Relationship Id="rId2" Type="http://schemas.openxmlformats.org/officeDocument/2006/relationships/hyperlink" Target="https://www.youtube.com/watch?v=p93ryXccKWU&amp;list=PPS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C2457E5-4DFF-3208-6B69-57A41D13D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766888"/>
            <a:ext cx="7886700" cy="1411287"/>
          </a:xfrm>
        </p:spPr>
        <p:txBody>
          <a:bodyPr/>
          <a:lstStyle/>
          <a:p>
            <a:pPr algn="ctr" eaLnBrk="1" hangingPunct="1"/>
            <a:r>
              <a:rPr lang="en-ZA" altLang="en-US"/>
              <a:t>The KZN Floods of 11-13 April 2022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9593783F-6671-DBBC-A62F-E15F2BA1E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906838"/>
            <a:ext cx="7886700" cy="1228725"/>
          </a:xfrm>
        </p:spPr>
        <p:txBody>
          <a:bodyPr/>
          <a:lstStyle/>
          <a:p>
            <a:pPr eaLnBrk="1" hangingPunct="1"/>
            <a:r>
              <a:rPr lang="en-ZA" altLang="en-US"/>
              <a:t>The Humanitarian and Economic effects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AC1F901B-D38F-547B-9E82-DF09DE2F6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C489E3-1948-4C63-A5F6-A5508C3354C0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ZA" altLang="en-US" sz="1200">
              <a:solidFill>
                <a:srgbClr val="898989"/>
              </a:solidFill>
            </a:endParaRPr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3BEDD99C-C2A8-D0D7-B52A-054FC1E0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356350"/>
            <a:ext cx="3587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200">
                <a:solidFill>
                  <a:srgbClr val="898989"/>
                </a:solidFill>
              </a:rPr>
              <a:t>WCS–RTC-PRES-KZNFloods11-13April2022</a:t>
            </a:r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A43DDB-22D4-E426-A298-DD7DDA5878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33388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ZA" dirty="0"/>
              <a:t>27 June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CD3CC-D720-F390-E7E5-788FA21D1C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3DFE14-0D34-44D6-A62F-3E40FD3AD762}" type="datetime1">
              <a:rPr lang="en-ZA" smtClean="0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6E12C-A0D0-EE24-62FD-30B8C831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C5848D64-21C0-DA80-18A5-D2C1C0B46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65A232-F6C4-422E-9AE4-E6B63ADE65E0}" type="slidenum">
              <a:rPr lang="en-ZA" altLang="en-US" smtClean="0">
                <a:solidFill>
                  <a:srgbClr val="898989"/>
                </a:solidFill>
              </a:rPr>
              <a:pPr/>
              <a:t>2</a:t>
            </a:fld>
            <a:endParaRPr lang="en-ZA" altLang="en-US">
              <a:solidFill>
                <a:srgbClr val="89898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18AEF-0967-72FD-89A6-E3B425E1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6" t="7228" r="25053"/>
          <a:stretch>
            <a:fillRect/>
          </a:stretch>
        </p:blipFill>
        <p:spPr bwMode="auto">
          <a:xfrm>
            <a:off x="1444625" y="-11113"/>
            <a:ext cx="6042025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E2F38-F7C9-FB50-4B0B-FE96230B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24163"/>
            <a:ext cx="73882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C2AF48-1154-9074-1DE1-3AF192EC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9783">
            <a:off x="-674688" y="2841625"/>
            <a:ext cx="103997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5348D9-47A6-A2F4-9307-DC6373B1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t="22139" r="51398" b="51863"/>
          <a:stretch>
            <a:fillRect/>
          </a:stretch>
        </p:blipFill>
        <p:spPr bwMode="auto">
          <a:xfrm>
            <a:off x="915988" y="1455738"/>
            <a:ext cx="625316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>
            <a:extLst>
              <a:ext uri="{FF2B5EF4-FFF2-40B4-BE49-F238E27FC236}">
                <a16:creationId xmlns:a16="http://schemas.microsoft.com/office/drawing/2014/main" id="{FAC97DB6-B229-D91D-49F4-959D5206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r="34615" b="64159"/>
          <a:stretch>
            <a:fillRect/>
          </a:stretch>
        </p:blipFill>
        <p:spPr bwMode="auto">
          <a:xfrm>
            <a:off x="2239963" y="-165100"/>
            <a:ext cx="4125912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C4320C4-1F65-2F96-5C6C-3304D2CF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488"/>
            <a:ext cx="7886700" cy="927100"/>
          </a:xfrm>
        </p:spPr>
        <p:txBody>
          <a:bodyPr/>
          <a:lstStyle/>
          <a:p>
            <a:pPr eaLnBrk="1" hangingPunct="1"/>
            <a:r>
              <a:rPr lang="en-ZA" altLang="en-US"/>
              <a:t>A National State of Disaster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5A364D0-75EC-571C-C6A2-E7BE53E4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1017588"/>
            <a:ext cx="8081962" cy="5159375"/>
          </a:xfrm>
        </p:spPr>
        <p:txBody>
          <a:bodyPr/>
          <a:lstStyle/>
          <a:p>
            <a:pPr eaLnBrk="1" hangingPunct="1"/>
            <a:r>
              <a:rPr lang="en-ZA" altLang="en-US" sz="2400"/>
              <a:t>Event affected the South Eastern Parts of KwaZulu-Natal and Eastern Cape</a:t>
            </a:r>
          </a:p>
          <a:p>
            <a:pPr eaLnBrk="1" hangingPunct="1"/>
            <a:r>
              <a:rPr lang="en-ZA" altLang="en-US" sz="2400"/>
              <a:t>Resulted in:</a:t>
            </a:r>
          </a:p>
          <a:p>
            <a:pPr lvl="1" eaLnBrk="1" hangingPunct="1"/>
            <a:r>
              <a:rPr lang="en-ZA" altLang="en-US" sz="2000"/>
              <a:t>Loss of 448 lives</a:t>
            </a:r>
          </a:p>
          <a:p>
            <a:pPr lvl="1" eaLnBrk="1" hangingPunct="1"/>
            <a:r>
              <a:rPr lang="en-ZA" altLang="en-US" sz="2000"/>
              <a:t>Displaced 40 000  people </a:t>
            </a:r>
          </a:p>
          <a:p>
            <a:pPr lvl="1" eaLnBrk="1" hangingPunct="1"/>
            <a:r>
              <a:rPr lang="en-ZA" altLang="en-US" sz="2000"/>
              <a:t>Impacted over 12 000 homes: 4000 destroyed and 8000 damaged. </a:t>
            </a:r>
          </a:p>
          <a:p>
            <a:pPr lvl="1" eaLnBrk="1" hangingPunct="1"/>
            <a:r>
              <a:rPr lang="en-ZA" altLang="en-US" sz="2000"/>
              <a:t>Severely damaged infrastructure</a:t>
            </a:r>
          </a:p>
          <a:p>
            <a:pPr eaLnBrk="1" hangingPunct="1"/>
            <a:r>
              <a:rPr lang="en-ZA" altLang="en-US" sz="2400"/>
              <a:t>18 April, our President declared a national state of disaster, due to the severity of these impacts</a:t>
            </a:r>
          </a:p>
          <a:p>
            <a:pPr eaLnBrk="1" hangingPunct="1"/>
            <a:r>
              <a:rPr lang="en-ZA" altLang="en-US" sz="2400"/>
              <a:t>Additionally, International Disaster Charter (757) was activated for South Africa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B60B6-3116-6437-20B0-CB66E937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WCS–RTC-PRES-KZNFloods11-13April2022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E92FB9FE-102D-3EAF-CB17-20B402A07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39208A-ED19-4327-939E-809B34F74A9A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ZA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47E57FC-83AD-2E41-02A7-BF4B2975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57188"/>
            <a:ext cx="8496300" cy="5810250"/>
          </a:xfrm>
        </p:spPr>
        <p:txBody>
          <a:bodyPr/>
          <a:lstStyle/>
          <a:p>
            <a:pPr eaLnBrk="1" hangingPunct="1"/>
            <a:r>
              <a:rPr lang="en-ZA" altLang="en-US" sz="2400"/>
              <a:t>KZN Provincial Government planned to set up 4396 temporary residential units, for those that had sought refuge in community halls, churches and schools</a:t>
            </a:r>
          </a:p>
          <a:p>
            <a:pPr eaLnBrk="1" hangingPunct="1"/>
            <a:endParaRPr lang="en-ZA" altLang="en-US" sz="2400"/>
          </a:p>
          <a:p>
            <a:pPr eaLnBrk="1" hangingPunct="1"/>
            <a:r>
              <a:rPr lang="en-US" altLang="en-US" sz="2400"/>
              <a:t>“The overall total estimate of the flood damage at this stage is approximately R17bn. It must be stressed that the assessments are still a work in progress,” - </a:t>
            </a:r>
            <a:r>
              <a:rPr lang="en-ZA" altLang="en-US" sz="2400"/>
              <a:t>Premier Sihle </a:t>
            </a:r>
            <a:r>
              <a:rPr lang="en-US" altLang="en-US" sz="2400"/>
              <a:t>Zikalala on Sunday.</a:t>
            </a:r>
          </a:p>
          <a:p>
            <a:pPr eaLnBrk="1" hangingPunct="1"/>
            <a:endParaRPr lang="en-ZA" altLang="en-US" sz="2400"/>
          </a:p>
          <a:p>
            <a:pPr eaLnBrk="1" hangingPunct="1"/>
            <a:r>
              <a:rPr lang="en-ZA" altLang="en-US" sz="2400"/>
              <a:t>The Premier reported that R1 billion had been re-prioritised towards disaster relief interventions, but a further R1,9 billion was required to complete the work (as at 26 April)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0F2B4C88-6E91-D319-111F-80DAFFFC4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C257AA-B11D-4FB9-85F2-D30FABAF8B3F}" type="slidenum">
              <a:rPr lang="en-ZA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ZA" altLang="en-US" sz="1200">
              <a:solidFill>
                <a:srgbClr val="898989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69F681-DC3C-A71F-6935-9749ADFD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WCS–RTC-PRES-KZNFloods11-13April2022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2C41D-3168-794A-D1E1-32F4B83460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3DFE14-0D34-44D6-A62F-3E40FD3AD762}" type="datetime1">
              <a:rPr lang="en-ZA" smtClean="0"/>
              <a:pPr>
                <a:defRPr/>
              </a:pPr>
              <a:t>2024/05/30</a:t>
            </a:fld>
            <a:endParaRPr lang="en-ZA"/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6DC9BEF4-A3EC-EA52-51CD-CB5069847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D6BFFE-B64D-4794-9DB8-6851C9F46281}" type="slidenum">
              <a:rPr lang="en-ZA" altLang="en-US" smtClean="0">
                <a:solidFill>
                  <a:srgbClr val="898989"/>
                </a:solidFill>
              </a:rPr>
              <a:pPr/>
              <a:t>5</a:t>
            </a:fld>
            <a:endParaRPr lang="en-ZA" altLang="en-US">
              <a:solidFill>
                <a:srgbClr val="898989"/>
              </a:solidFill>
            </a:endParaRPr>
          </a:p>
        </p:txBody>
      </p:sp>
      <p:sp>
        <p:nvSpPr>
          <p:cNvPr id="23556" name="TextBox 7">
            <a:hlinkClick r:id="rId2"/>
            <a:extLst>
              <a:ext uri="{FF2B5EF4-FFF2-40B4-BE49-F238E27FC236}">
                <a16:creationId xmlns:a16="http://schemas.microsoft.com/office/drawing/2014/main" id="{405DB5D9-D787-5A3D-E00D-9ABC998D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947738"/>
            <a:ext cx="81216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Georgia" panose="02040502050405020303" pitchFamily="18" charset="0"/>
              </a:rPr>
              <a:t>“The loss of life, destruction of homes, the damage to the physical infrastructure … make this natural disaster one of the worst ever in recorded history of our province,” said Premier Zikalala.</a:t>
            </a:r>
            <a:endParaRPr lang="en-ZA" altLang="en-US" sz="280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9BDD628-C1D5-5465-A4D4-1C530CE1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WCS–RTC-PRES-KZNFloods11-13April2022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3558" name="Picture 4" descr="Square Play Button - Free interface icons">
            <a:hlinkClick r:id="rId3"/>
            <a:extLst>
              <a:ext uri="{FF2B5EF4-FFF2-40B4-BE49-F238E27FC236}">
                <a16:creationId xmlns:a16="http://schemas.microsoft.com/office/drawing/2014/main" id="{6980E3D3-1896-14FB-69AB-31B1AC59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8987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ss_x0020_Owner xmlns="9c4cd9ae-b8c6-478c-aa7c-75e9c9949181">
      <UserInfo>
        <DisplayName/>
        <AccountId>480</AccountId>
        <AccountType/>
      </UserInfo>
    </Process_x0020_Owner>
    <f67389aa77de4cac821d16ec48a272b0 xmlns="9c4cd9ae-b8c6-478c-aa7c-75e9c99491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0a4de182-5e96-4662-af6d-a64a5439aa6d</TermId>
        </TermInfo>
      </Terms>
    </f67389aa77de4cac821d16ec48a272b0>
    <ad04a2f074c64a5bb37848ecdf82dc0a xmlns="9c4cd9ae-b8c6-478c-aa7c-75e9c99491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Communications, Marketing and Stakeholder Relations</TermName>
          <TermId xmlns="http://schemas.microsoft.com/office/infopath/2007/PartnerControls">fea4e634-4a0a-42a3-803e-958a4e890c7d</TermId>
        </TermInfo>
      </Terms>
    </ad04a2f074c64a5bb37848ecdf82dc0a>
    <LikesCount xmlns="http://schemas.microsoft.com/sharepoint/v3" xsi:nil="true"/>
    <Document_x0020_Reference xmlns="9c4cd9ae-b8c6-478c-aa7c-75e9c9949181" xsi:nil="true"/>
    <Ratings xmlns="http://schemas.microsoft.com/sharepoint/v3" xsi:nil="true"/>
    <c9533d839dfc4cbfaad95db62722d2f7 xmlns="9c4cd9ae-b8c6-478c-aa7c-75e9c99491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 Only</TermName>
          <TermId xmlns="http://schemas.microsoft.com/office/infopath/2007/PartnerControls">e1d715cf-78a5-49fa-af20-0a38b82bdaeb</TermId>
        </TermInfo>
      </Terms>
    </c9533d839dfc4cbfaad95db62722d2f7>
    <LikedBy xmlns="http://schemas.microsoft.com/sharepoint/v3">
      <UserInfo>
        <DisplayName/>
        <AccountId xsi:nil="true"/>
        <AccountType/>
      </UserInfo>
    </LikedBy>
    <TaxCatchAll xmlns="9c4cd9ae-b8c6-478c-aa7c-75e9c9949181">
      <Value>118</Value>
      <Value>2</Value>
      <Value>22</Value>
    </TaxCatchAll>
    <k7027cc23ffe49f09c946868ea520a49 xmlns="9c4cd9ae-b8c6-478c-aa7c-75e9c9949181">
      <Terms xmlns="http://schemas.microsoft.com/office/infopath/2007/PartnerControls"/>
    </k7027cc23ffe49f09c946868ea520a49>
    <Magic_x0020_No xmlns="9c4cd9ae-b8c6-478c-aa7c-75e9c9949181">3</Magic_x0020_No>
    <Document_x0020_Owner xmlns="9c4cd9ae-b8c6-478c-aa7c-75e9c9949181">
      <UserInfo>
        <DisplayName/>
        <AccountId>729</AccountId>
        <AccountType/>
      </UserInfo>
    </Document_x0020_Owner>
    <RatedBy xmlns="http://schemas.microsoft.com/sharepoint/v3">
      <UserInfo>
        <DisplayName/>
        <AccountId xsi:nil="true"/>
        <AccountType/>
      </UserInfo>
    </RatedBy>
    <TaxKeywordTaxHTField xmlns="9c4cd9ae-b8c6-478c-aa7c-75e9c994918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HEQ Documentation" ma:contentTypeID="0x0101008F9F3BBEC2829A4FB06DC661E522B653003DEE3337EC50BE4E919769E82666B0E1" ma:contentTypeVersion="216" ma:contentTypeDescription="" ma:contentTypeScope="" ma:versionID="12ec3d20f733d34616c6ea78e9bbb51b">
  <xsd:schema xmlns:xsd="http://www.w3.org/2001/XMLSchema" xmlns:xs="http://www.w3.org/2001/XMLSchema" xmlns:p="http://schemas.microsoft.com/office/2006/metadata/properties" xmlns:ns1="http://schemas.microsoft.com/sharepoint/v3" xmlns:ns2="9c4cd9ae-b8c6-478c-aa7c-75e9c9949181" xmlns:ns3="1a901b3f-07c7-4592-8f6c-d965612508e7" targetNamespace="http://schemas.microsoft.com/office/2006/metadata/properties" ma:root="true" ma:fieldsID="225dd4a93b0ae1670f51f9959483a8c5" ns1:_="" ns2:_="" ns3:_="">
    <xsd:import namespace="http://schemas.microsoft.com/sharepoint/v3"/>
    <xsd:import namespace="9c4cd9ae-b8c6-478c-aa7c-75e9c9949181"/>
    <xsd:import namespace="1a901b3f-07c7-4592-8f6c-d965612508e7"/>
    <xsd:element name="properties">
      <xsd:complexType>
        <xsd:sequence>
          <xsd:element name="documentManagement">
            <xsd:complexType>
              <xsd:all>
                <xsd:element ref="ns2:Document_x0020_Reference" minOccurs="0"/>
                <xsd:element ref="ns2:Document_x0020_Owner"/>
                <xsd:element ref="ns2:Process_x0020_Owner"/>
                <xsd:element ref="ns2:f67389aa77de4cac821d16ec48a272b0" minOccurs="0"/>
                <xsd:element ref="ns2:TaxCatchAll" minOccurs="0"/>
                <xsd:element ref="ns2:TaxCatchAllLabel" minOccurs="0"/>
                <xsd:element ref="ns2:ad04a2f074c64a5bb37848ecdf82dc0a" minOccurs="0"/>
                <xsd:element ref="ns2:c9533d839dfc4cbfaad95db62722d2f7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2:SharedWithUsers" minOccurs="0"/>
                <xsd:element ref="ns2:SharedWithDetails" minOccurs="0"/>
                <xsd:element ref="ns1:_dlc_Exempt" minOccurs="0"/>
                <xsd:element ref="ns1:_dlc_ExpireDateSaved" minOccurs="0"/>
                <xsd:element ref="ns1:_dlc_Expire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k7027cc23ffe49f09c946868ea520a49" minOccurs="0"/>
                <xsd:element ref="ns3:MediaServiceGenerationTime" minOccurs="0"/>
                <xsd:element ref="ns3:MediaServiceEventHashCode" minOccurs="0"/>
                <xsd:element ref="ns2:TaxKeywordTaxHTField" minOccurs="0"/>
                <xsd:element ref="ns2:Magic_x0020_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8" nillable="true" ma:displayName="Expiration Date" ma:hidden="true" ma:internalName="_dlc_ExpireDate" ma:readOnly="true">
      <xsd:simpleType>
        <xsd:restriction base="dms:DateTime"/>
      </xsd:simpleType>
    </xsd:element>
    <xsd:element name="AverageRating" ma:index="29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0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31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2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LikedBy" ma:index="34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cd9ae-b8c6-478c-aa7c-75e9c9949181" elementFormDefault="qualified">
    <xsd:import namespace="http://schemas.microsoft.com/office/2006/documentManagement/types"/>
    <xsd:import namespace="http://schemas.microsoft.com/office/infopath/2007/PartnerControls"/>
    <xsd:element name="Document_x0020_Reference" ma:index="2" nillable="true" ma:displayName="Document Reference" ma:indexed="true" ma:internalName="Document_x0020_Reference">
      <xsd:simpleType>
        <xsd:restriction base="dms:Text">
          <xsd:maxLength value="255"/>
        </xsd:restriction>
      </xsd:simpleType>
    </xsd:element>
    <xsd:element name="Document_x0020_Owner" ma:index="4" ma:displayName="Document Owner" ma:list="UserInfo" ma:SearchPeopleOnly="false" ma:SharePointGroup="0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cess_x0020_Owner" ma:index="5" ma:displayName="Process Owner" ma:list="UserInfo" ma:SearchPeopleOnly="false" ma:SharePointGroup="0" ma:internalName="Process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67389aa77de4cac821d16ec48a272b0" ma:index="8" ma:taxonomy="true" ma:internalName="f67389aa77de4cac821d16ec48a272b0" ma:taxonomyFieldName="Document_x0020_Type" ma:displayName="Document Type" ma:indexed="true" ma:default="" ma:fieldId="{f67389aa-77de-4cac-821d-16ec48a272b0}" ma:sspId="4c7e87ac-14e8-4513-b11b-e87c64a0cdb3" ma:termSetId="6a694ff0-466d-4ac7-bf3c-d013f46e5f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df0c82e-26b6-4547-9c37-b2e3274eb54b}" ma:internalName="TaxCatchAll" ma:showField="CatchAllData" ma:web="9c4cd9ae-b8c6-478c-aa7c-75e9c99491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df0c82e-26b6-4547-9c37-b2e3274eb54b}" ma:internalName="TaxCatchAllLabel" ma:readOnly="true" ma:showField="CatchAllDataLabel" ma:web="9c4cd9ae-b8c6-478c-aa7c-75e9c99491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04a2f074c64a5bb37848ecdf82dc0a" ma:index="14" ma:taxonomy="true" ma:internalName="ad04a2f074c64a5bb37848ecdf82dc0a" ma:taxonomyFieldName="Business_x0020_Units" ma:displayName="Business Units" ma:indexed="true" ma:default="" ma:fieldId="{ad04a2f0-74c6-4a5b-b378-48ecdf82dc0a}" ma:sspId="4c7e87ac-14e8-4513-b11b-e87c64a0cdb3" ma:termSetId="147a57fd-4818-4284-a54b-73bbf558cb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533d839dfc4cbfaad95db62722d2f7" ma:index="16" ma:taxonomy="true" ma:internalName="c9533d839dfc4cbfaad95db62722d2f7" ma:taxonomyFieldName="Usage_x0020_Classification" ma:displayName="Usage Classification" ma:readOnly="false" ma:default="" ma:fieldId="{c9533d83-9dfc-4cbf-aad9-5db62722d2f7}" ma:sspId="4c7e87ac-14e8-4513-b11b-e87c64a0cdb3" ma:termSetId="de22ba67-4e8a-411e-8519-ea1208c077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k7027cc23ffe49f09c946868ea520a49" ma:index="35" nillable="true" ma:taxonomy="true" ma:internalName="k7027cc23ffe49f09c946868ea520a49" ma:taxonomyFieldName="Regional_x0020_Office" ma:displayName="Regional Office" ma:default="" ma:fieldId="{47027cc2-3ffe-49f0-9c94-6868ea520a49}" ma:sspId="4c7e87ac-14e8-4513-b11b-e87c64a0cdb3" ma:termSetId="1e315f30-0f3c-46b2-a042-9a40a9276d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40" nillable="true" ma:taxonomy="true" ma:internalName="TaxKeywordTaxHTField" ma:taxonomyFieldName="TaxKeyword" ma:displayName="Enterprise Keywords" ma:fieldId="{23f27201-bee3-471e-b2e7-b64fd8b7ca38}" ma:taxonomyMulti="true" ma:sspId="4c7e87ac-14e8-4513-b11b-e87c64a0cd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Magic_x0020_No" ma:index="41" nillable="true" ma:displayName="Magic No" ma:decimals="0" ma:hidden="true" ma:internalName="Magic_x0020_No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01b3f-07c7-4592-8f6c-d96561250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axOccurs="1" ma:index="1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C8786B-065B-4C74-98A5-C4BD7C49184E}">
  <ds:schemaRefs/>
</ds:datastoreItem>
</file>

<file path=customXml/itemProps2.xml><?xml version="1.0" encoding="utf-8"?>
<ds:datastoreItem xmlns:ds="http://schemas.openxmlformats.org/officeDocument/2006/customXml" ds:itemID="{0FCA257F-F435-4D63-8153-1BB50D4E7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3E615-3369-4CF7-A5FE-ACF9B5412E2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8CC66B7-9140-402D-A67B-C927C118B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4cd9ae-b8c6-478c-aa7c-75e9c9949181"/>
    <ds:schemaRef ds:uri="1a901b3f-07c7-4592-8f6c-d96561250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1649</TotalTime>
  <Words>290</Words>
  <Application>Microsoft Office PowerPoint</Application>
  <PresentationFormat>On-screen Show (4:3)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-apple-system</vt:lpstr>
      <vt:lpstr>Office Theme</vt:lpstr>
      <vt:lpstr>The KZN Floods of 11-13 April 2022</vt:lpstr>
      <vt:lpstr>PowerPoint Presentation</vt:lpstr>
      <vt:lpstr>A National State of Disaster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Lithakazi Mkatshwa</cp:lastModifiedBy>
  <cp:revision>35</cp:revision>
  <dcterms:created xsi:type="dcterms:W3CDTF">2018-05-07T11:03:38Z</dcterms:created>
  <dcterms:modified xsi:type="dcterms:W3CDTF">2024-05-30T13:51:22Z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ItemRetentionFormula">
    <vt:lpwstr/>
  </property>
  <property fmtid="{D5CDD505-2E9C-101B-9397-08002B2CF9AE}" pid="4" name="_dlc_policyId">
    <vt:lpwstr>0x0101008F9F3BBEC2829A4FB06DC661E522B653003DEE3337EC50BE4E919769E82666B0E1</vt:lpwstr>
  </property>
  <property fmtid="{D5CDD505-2E9C-101B-9397-08002B2CF9AE}" pid="5" name="Usage Classification">
    <vt:lpwstr>22;#Internal Use Only|e1d715cf-78a5-49fa-af20-0a38b82bdaeb</vt:lpwstr>
  </property>
  <property fmtid="{D5CDD505-2E9C-101B-9397-08002B2CF9AE}" pid="6" name="Business Units">
    <vt:lpwstr>2;#Communications, Marketing and Stakeholder Relations|fea4e634-4a0a-42a3-803e-958a4e890c7d</vt:lpwstr>
  </property>
  <property fmtid="{D5CDD505-2E9C-101B-9397-08002B2CF9AE}" pid="7" name="Regional Office">
    <vt:lpwstr/>
  </property>
  <property fmtid="{D5CDD505-2E9C-101B-9397-08002B2CF9AE}" pid="8" name="Document Type">
    <vt:lpwstr>118;#Presentation|0a4de182-5e96-4662-af6d-a64a5439aa6d</vt:lpwstr>
  </property>
  <property fmtid="{D5CDD505-2E9C-101B-9397-08002B2CF9AE}" pid="9" name="display_urn:schemas-microsoft-com:office:office#Process_x0020_Owner">
    <vt:lpwstr>SM - CMS</vt:lpwstr>
  </property>
  <property fmtid="{D5CDD505-2E9C-101B-9397-08002B2CF9AE}" pid="10" name="display_urn:schemas-microsoft-com:office:office#Document_x0020_Owner">
    <vt:lpwstr>Kenosi Setlhako</vt:lpwstr>
  </property>
  <property fmtid="{D5CDD505-2E9C-101B-9397-08002B2CF9AE}" pid="11" name="xd_Signature">
    <vt:lpwstr/>
  </property>
  <property fmtid="{D5CDD505-2E9C-101B-9397-08002B2CF9AE}" pid="12" name="_dlc_ExpireDate">
    <vt:lpwstr/>
  </property>
  <property fmtid="{D5CDD505-2E9C-101B-9397-08002B2CF9AE}" pid="13" name="display_urn:schemas-microsoft-com:office:office#Editor">
    <vt:lpwstr>Musiiwa Denga</vt:lpwstr>
  </property>
  <property fmtid="{D5CDD505-2E9C-101B-9397-08002B2CF9AE}" pid="14" name="Order">
    <vt:lpwstr>35600.0000000000</vt:lpwstr>
  </property>
  <property fmtid="{D5CDD505-2E9C-101B-9397-08002B2CF9AE}" pid="15" name="xd_ProgID">
    <vt:lpwstr/>
  </property>
  <property fmtid="{D5CDD505-2E9C-101B-9397-08002B2CF9AE}" pid="16" name="SharedWithUsers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Scope">
    <vt:lpwstr/>
  </property>
  <property fmtid="{D5CDD505-2E9C-101B-9397-08002B2CF9AE}" pid="20" name="display_urn:schemas-microsoft-com:office:office#Author">
    <vt:lpwstr>Musiiwa Denga</vt:lpwstr>
  </property>
  <property fmtid="{D5CDD505-2E9C-101B-9397-08002B2CF9AE}" pid="21" name="ContentTypeId">
    <vt:lpwstr>0x0101008F9F3BBEC2829A4FB06DC661E522B6530072F81F38AD479948979CCFECD3CD752D</vt:lpwstr>
  </property>
  <property fmtid="{D5CDD505-2E9C-101B-9397-08002B2CF9AE}" pid="22" name="_dlc_Exempt">
    <vt:lpwstr/>
  </property>
  <property fmtid="{D5CDD505-2E9C-101B-9397-08002B2CF9AE}" pid="23" name="Objectives">
    <vt:lpwstr/>
  </property>
  <property fmtid="{D5CDD505-2E9C-101B-9397-08002B2CF9AE}" pid="24" name="_dlc_ExpireDateSaved">
    <vt:lpwstr/>
  </property>
</Properties>
</file>