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16"/>
  </p:notesMasterIdLst>
  <p:handoutMasterIdLst>
    <p:handoutMasterId r:id="rId17"/>
  </p:handoutMasterIdLst>
  <p:sldIdLst>
    <p:sldId id="282" r:id="rId2"/>
    <p:sldId id="280" r:id="rId3"/>
    <p:sldId id="266" r:id="rId4"/>
    <p:sldId id="288" r:id="rId5"/>
    <p:sldId id="275" r:id="rId6"/>
    <p:sldId id="278" r:id="rId7"/>
    <p:sldId id="276" r:id="rId8"/>
    <p:sldId id="285" r:id="rId9"/>
    <p:sldId id="291" r:id="rId10"/>
    <p:sldId id="286" r:id="rId11"/>
    <p:sldId id="289" r:id="rId12"/>
    <p:sldId id="287" r:id="rId13"/>
    <p:sldId id="290" r:id="rId14"/>
    <p:sldId id="283" r:id="rId1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1F81CC-CCA8-42D7-96D2-F8688EDBCA4A}" v="5" dt="2024-05-27T15:05:48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17" autoAdjust="0"/>
  </p:normalViewPr>
  <p:slideViewPr>
    <p:cSldViewPr snapToGrid="0" snapToObjects="1">
      <p:cViewPr varScale="1">
        <p:scale>
          <a:sx n="79" d="100"/>
          <a:sy n="79" d="100"/>
        </p:scale>
        <p:origin x="1743" y="7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thakazi Mkatshwa" userId="3149c0e0-2eb2-42d6-b5c6-4c65aa5ab5ce" providerId="ADAL" clId="{4A1F81CC-CCA8-42D7-96D2-F8688EDBCA4A}"/>
    <pc:docChg chg="modSld">
      <pc:chgData name="Lithakazi Mkatshwa" userId="3149c0e0-2eb2-42d6-b5c6-4c65aa5ab5ce" providerId="ADAL" clId="{4A1F81CC-CCA8-42D7-96D2-F8688EDBCA4A}" dt="2024-05-27T15:06:03.773" v="3" actId="6549"/>
      <pc:docMkLst>
        <pc:docMk/>
      </pc:docMkLst>
      <pc:sldChg chg="modNotesTx">
        <pc:chgData name="Lithakazi Mkatshwa" userId="3149c0e0-2eb2-42d6-b5c6-4c65aa5ab5ce" providerId="ADAL" clId="{4A1F81CC-CCA8-42D7-96D2-F8688EDBCA4A}" dt="2024-05-27T15:06:03.773" v="3" actId="6549"/>
        <pc:sldMkLst>
          <pc:docMk/>
          <pc:sldMk cId="0" sldId="276"/>
        </pc:sldMkLst>
      </pc:sldChg>
      <pc:sldChg chg="modSp">
        <pc:chgData name="Lithakazi Mkatshwa" userId="3149c0e0-2eb2-42d6-b5c6-4c65aa5ab5ce" providerId="ADAL" clId="{4A1F81CC-CCA8-42D7-96D2-F8688EDBCA4A}" dt="2024-05-27T15:03:56.426" v="1" actId="120"/>
        <pc:sldMkLst>
          <pc:docMk/>
          <pc:sldMk cId="0" sldId="282"/>
        </pc:sldMkLst>
        <pc:spChg chg="mod">
          <ac:chgData name="Lithakazi Mkatshwa" userId="3149c0e0-2eb2-42d6-b5c6-4c65aa5ab5ce" providerId="ADAL" clId="{4A1F81CC-CCA8-42D7-96D2-F8688EDBCA4A}" dt="2024-05-27T15:03:56.426" v="1" actId="120"/>
          <ac:spMkLst>
            <pc:docMk/>
            <pc:sldMk cId="0" sldId="282"/>
            <ac:spMk id="8195" creationId="{00000000-0000-0000-0000-000000000000}"/>
          </ac:spMkLst>
        </pc:spChg>
      </pc:sldChg>
      <pc:sldChg chg="modNotesTx">
        <pc:chgData name="Lithakazi Mkatshwa" userId="3149c0e0-2eb2-42d6-b5c6-4c65aa5ab5ce" providerId="ADAL" clId="{4A1F81CC-CCA8-42D7-96D2-F8688EDBCA4A}" dt="2024-05-27T15:05:56.529" v="2" actId="6549"/>
        <pc:sldMkLst>
          <pc:docMk/>
          <pc:sldMk cId="0" sldId="28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E4197F5-9900-4BC9-960C-F8D155A246D4}" type="datetimeFigureOut">
              <a:rPr lang="en-US"/>
              <a:pPr>
                <a:defRPr/>
              </a:pPr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E85CAC6-3029-4CAA-A447-3E6E17C94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36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F5A6554-7CED-48A1-9AD1-452E957D379E}" type="datetimeFigureOut">
              <a:rPr lang="en-ZA"/>
              <a:pPr>
                <a:defRPr/>
              </a:pPr>
              <a:t>2024/05/27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Z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Z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57A699B-AA54-4749-9039-4C54AE1DD10F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26061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lanetsforkids.org/planet-saturn.html" TargetMode="External"/><Relationship Id="rId3" Type="http://schemas.openxmlformats.org/officeDocument/2006/relationships/hyperlink" Target="http://www.planetsforkids.org/planet-mercury.html" TargetMode="External"/><Relationship Id="rId7" Type="http://schemas.openxmlformats.org/officeDocument/2006/relationships/hyperlink" Target="http://www.planetsforkids.org/planet-jupiter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planetsforkids.org/planet-mars.html" TargetMode="External"/><Relationship Id="rId11" Type="http://schemas.openxmlformats.org/officeDocument/2006/relationships/hyperlink" Target="http://www.planetsforkids.org/planet-pluto.html" TargetMode="External"/><Relationship Id="rId5" Type="http://schemas.openxmlformats.org/officeDocument/2006/relationships/hyperlink" Target="http://www.planetsforkids.org/planet-earth.html" TargetMode="External"/><Relationship Id="rId10" Type="http://schemas.openxmlformats.org/officeDocument/2006/relationships/hyperlink" Target="http://www.planetsforkids.org/planet-neptune.html" TargetMode="External"/><Relationship Id="rId4" Type="http://schemas.openxmlformats.org/officeDocument/2006/relationships/hyperlink" Target="http://www.planetsforkids.org/planet-venus.html" TargetMode="External"/><Relationship Id="rId9" Type="http://schemas.openxmlformats.org/officeDocument/2006/relationships/hyperlink" Target="http://www.planetsforkids.org/planet-uranus.html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c.nasa.gov/www/k-12/airplane/wteq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F73B0C4-BCE0-4CFA-985D-65321E09F553}" type="slidenum">
              <a:rPr lang="en-ZA" altLang="en-US" sz="1200" smtClean="0">
                <a:latin typeface="Calibri" panose="020F0502020204030204" pitchFamily="34" charset="0"/>
              </a:rPr>
              <a:pPr/>
              <a:t>1</a:t>
            </a:fld>
            <a:endParaRPr lang="en-ZA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96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Universe, contains billions of galaxies</a:t>
            </a:r>
          </a:p>
          <a:p>
            <a:pPr>
              <a:defRPr/>
            </a:pPr>
            <a:r>
              <a:rPr lang="en-US" dirty="0"/>
              <a:t>Milky way is our galaxy, made up of 220-400 billion starts</a:t>
            </a:r>
          </a:p>
          <a:p>
            <a:pPr>
              <a:defRPr/>
            </a:pPr>
            <a:r>
              <a:rPr lang="en-US" dirty="0"/>
              <a:t>One of those starts is our sun: the </a:t>
            </a:r>
            <a:r>
              <a:rPr lang="en-US" dirty="0" err="1"/>
              <a:t>centre</a:t>
            </a:r>
            <a:r>
              <a:rPr lang="en-US" dirty="0"/>
              <a:t> of our solar system the 3</a:t>
            </a:r>
            <a:r>
              <a:rPr lang="en-US" baseline="30000" dirty="0"/>
              <a:t>rd</a:t>
            </a:r>
            <a:r>
              <a:rPr lang="en-US" dirty="0"/>
              <a:t> rock from the sun A day is the length of time it takes for a planet to complete one rotation on its axis – 360°. Since all of the planets rotate at different speeds, the length of a day on each one differs:</a:t>
            </a:r>
          </a:p>
          <a:p>
            <a:pPr>
              <a:defRPr/>
            </a:pPr>
            <a:r>
              <a:rPr lang="en-US" dirty="0">
                <a:hlinkClick r:id="rId3"/>
              </a:rPr>
              <a:t>Mercury </a:t>
            </a:r>
            <a:r>
              <a:rPr lang="en-US" dirty="0"/>
              <a:t>- 58 days and 15 hours</a:t>
            </a:r>
          </a:p>
          <a:p>
            <a:pPr>
              <a:defRPr/>
            </a:pPr>
            <a:r>
              <a:rPr lang="en-US" dirty="0">
                <a:hlinkClick r:id="rId4"/>
              </a:rPr>
              <a:t>Venus</a:t>
            </a:r>
            <a:r>
              <a:rPr lang="en-US" dirty="0"/>
              <a:t> – 243 Earth days</a:t>
            </a:r>
          </a:p>
          <a:p>
            <a:pPr>
              <a:defRPr/>
            </a:pPr>
            <a:r>
              <a:rPr lang="en-US" dirty="0">
                <a:hlinkClick r:id="rId5"/>
              </a:rPr>
              <a:t>Earth</a:t>
            </a:r>
            <a:r>
              <a:rPr lang="en-US" dirty="0"/>
              <a:t> – 23 hours and 56 minutes</a:t>
            </a:r>
          </a:p>
          <a:p>
            <a:pPr>
              <a:defRPr/>
            </a:pPr>
            <a:r>
              <a:rPr lang="en-US" dirty="0">
                <a:hlinkClick r:id="rId6"/>
              </a:rPr>
              <a:t>Mars</a:t>
            </a:r>
            <a:r>
              <a:rPr lang="en-US" dirty="0"/>
              <a:t> – 24 hours 39 minutes and 35 seconds</a:t>
            </a:r>
          </a:p>
          <a:p>
            <a:pPr>
              <a:defRPr/>
            </a:pPr>
            <a:r>
              <a:rPr lang="en-US" dirty="0">
                <a:hlinkClick r:id="rId7"/>
              </a:rPr>
              <a:t>Jupiter</a:t>
            </a:r>
            <a:r>
              <a:rPr lang="en-US" dirty="0"/>
              <a:t> – 9.9 Earth hours</a:t>
            </a:r>
          </a:p>
          <a:p>
            <a:pPr>
              <a:defRPr/>
            </a:pPr>
            <a:r>
              <a:rPr lang="en-US" dirty="0">
                <a:hlinkClick r:id="rId8"/>
              </a:rPr>
              <a:t>Saturn</a:t>
            </a:r>
            <a:r>
              <a:rPr lang="en-US" dirty="0"/>
              <a:t> – 10 hours 39 minutes and 24 seconds</a:t>
            </a:r>
          </a:p>
          <a:p>
            <a:pPr>
              <a:defRPr/>
            </a:pPr>
            <a:r>
              <a:rPr lang="en-US" dirty="0">
                <a:hlinkClick r:id="rId9"/>
              </a:rPr>
              <a:t>Uranus</a:t>
            </a:r>
            <a:r>
              <a:rPr lang="en-US" dirty="0"/>
              <a:t> – 17 hours 14 minutes and 24 seconds</a:t>
            </a:r>
          </a:p>
          <a:p>
            <a:pPr>
              <a:defRPr/>
            </a:pPr>
            <a:r>
              <a:rPr lang="en-US" dirty="0">
                <a:hlinkClick r:id="rId10"/>
              </a:rPr>
              <a:t>Neptune</a:t>
            </a:r>
            <a:r>
              <a:rPr lang="en-US" dirty="0"/>
              <a:t> – 16 hours 6 minutes and 36 seconds</a:t>
            </a:r>
          </a:p>
          <a:p>
            <a:pPr>
              <a:defRPr/>
            </a:pPr>
            <a:r>
              <a:rPr lang="en-US" dirty="0">
                <a:hlinkClick r:id="rId11"/>
              </a:rPr>
              <a:t>Pluto</a:t>
            </a:r>
            <a:r>
              <a:rPr lang="en-US" dirty="0"/>
              <a:t> – 6.39 Earth days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altLang="en-US" dirty="0"/>
              <a:t>The sun is the primary source of energy for the earth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en-ZA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06D8461-C3D6-4411-9F8E-85D5DA407ABD}" type="slidenum">
              <a:rPr lang="en-ZA" altLang="en-US" sz="1200" smtClean="0">
                <a:latin typeface="Calibri" panose="020F0502020204030204" pitchFamily="34" charset="0"/>
              </a:rPr>
              <a:pPr/>
              <a:t>2</a:t>
            </a:fld>
            <a:endParaRPr lang="en-ZA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004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7932809-8E68-4FBA-B14C-45F2B0A80697}" type="slidenum">
              <a:rPr lang="en-ZA" altLang="en-US" sz="1200" smtClean="0">
                <a:latin typeface="Calibri" panose="020F0502020204030204" pitchFamily="34" charset="0"/>
              </a:rPr>
              <a:pPr/>
              <a:t>3</a:t>
            </a:fld>
            <a:endParaRPr lang="en-ZA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717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4EF1F4F-6613-423B-9B4D-B960FEB16F75}" type="slidenum">
              <a:rPr lang="en-ZA" altLang="en-US" sz="1200" smtClean="0">
                <a:latin typeface="Calibri" panose="020F0502020204030204" pitchFamily="34" charset="0"/>
              </a:rPr>
              <a:pPr/>
              <a:t>4</a:t>
            </a:fld>
            <a:endParaRPr lang="en-ZA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53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D35FD14-5FAC-4B21-8EAB-85D318A2C264}" type="slidenum">
              <a:rPr lang="en-ZA" altLang="en-US" sz="1200" smtClean="0">
                <a:latin typeface="Calibri" panose="020F0502020204030204" pitchFamily="34" charset="0"/>
              </a:rPr>
              <a:pPr/>
              <a:t>5</a:t>
            </a:fld>
            <a:endParaRPr lang="en-ZA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038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EA97DB2-9507-4A81-B370-5B6410A4CA77}" type="slidenum">
              <a:rPr lang="en-ZA" altLang="en-US" sz="1200" smtClean="0">
                <a:latin typeface="Calibri" panose="020F0502020204030204" pitchFamily="34" charset="0"/>
              </a:rPr>
              <a:pPr/>
              <a:t>7</a:t>
            </a:fld>
            <a:endParaRPr lang="en-ZA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093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The Earth's atmosphere extends from the surface of the Earth to the edge of space. The Earth has a roughly 13 000 km diameter (at equator); the thickness of the atmosphere is about 100 km. If the Earth were the size of a basketball, the thickness of the atmosphere could be modeled by a thin sheet of plastic wrapped around the ball.</a:t>
            </a:r>
          </a:p>
          <a:p>
            <a:endParaRPr lang="en-US" altLang="en-US"/>
          </a:p>
          <a:p>
            <a:r>
              <a:rPr lang="en-US" altLang="en-US"/>
              <a:t>It makes the planet habitable: keeps surface warm, and contains life-sustaining gases.</a:t>
            </a:r>
          </a:p>
          <a:p>
            <a:endParaRPr lang="en-US" altLang="en-US"/>
          </a:p>
          <a:p>
            <a:r>
              <a:rPr lang="en-US" altLang="en-US"/>
              <a:t>Picture is taken from a spacecraft orbiting at &gt;300km above the surface, the atmosphere is visible as the thin blue band. </a:t>
            </a:r>
            <a:r>
              <a:rPr lang="en-US" altLang="en-US">
                <a:hlinkClick r:id="rId3"/>
              </a:rPr>
              <a:t>Gravity</a:t>
            </a:r>
            <a:r>
              <a:rPr lang="en-US" altLang="en-US"/>
              <a:t> holds the atmosphere to the Earth's surface.</a:t>
            </a:r>
          </a:p>
          <a:p>
            <a:endParaRPr lang="en-US" altLang="en-US"/>
          </a:p>
          <a:p>
            <a:r>
              <a:rPr lang="en-US" altLang="en-US"/>
              <a:t>Meteorologists are concerned with the happenings in the atmosphere: thermodynamics and fluid dynamics thereof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811390D-6333-4D23-A098-1A4E71494D42}" type="slidenum">
              <a:rPr lang="en-ZA" altLang="en-US" sz="1200" smtClean="0">
                <a:latin typeface="Calibri" panose="020F0502020204030204" pitchFamily="34" charset="0"/>
              </a:rPr>
              <a:pPr/>
              <a:t>8</a:t>
            </a:fld>
            <a:endParaRPr lang="en-ZA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346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1ABEF50-563B-481B-9E4A-301CC0D9259C}" type="slidenum">
              <a:rPr lang="en-ZA" altLang="en-US" sz="1200" smtClean="0">
                <a:latin typeface="Calibri" panose="020F0502020204030204" pitchFamily="34" charset="0"/>
              </a:rPr>
              <a:pPr/>
              <a:t>9</a:t>
            </a:fld>
            <a:endParaRPr lang="en-ZA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8087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altLang="en-US"/>
              <a:t>High atmospheric </a:t>
            </a:r>
            <a:r>
              <a:rPr lang="en-ZA" altLang="en-US" i="1">
                <a:solidFill>
                  <a:schemeClr val="hlink"/>
                </a:solidFill>
              </a:rPr>
              <a:t>ozone concentrations</a:t>
            </a:r>
            <a:r>
              <a:rPr lang="en-ZA" altLang="en-US"/>
              <a:t> occur at levels from </a:t>
            </a:r>
            <a:r>
              <a:rPr lang="en-ZA" altLang="en-US" i="1">
                <a:solidFill>
                  <a:schemeClr val="hlink"/>
                </a:solidFill>
              </a:rPr>
              <a:t>10 up to 25km</a:t>
            </a:r>
            <a:r>
              <a:rPr lang="en-ZA" altLang="en-US"/>
              <a:t> </a:t>
            </a:r>
          </a:p>
          <a:p>
            <a:r>
              <a:rPr lang="en-ZA" altLang="en-US"/>
              <a:t>The presence of ozone in the stratosphere is </a:t>
            </a:r>
            <a:r>
              <a:rPr lang="en-ZA" altLang="en-US" i="1">
                <a:solidFill>
                  <a:schemeClr val="hlink"/>
                </a:solidFill>
              </a:rPr>
              <a:t>essential to our well being on Earth</a:t>
            </a:r>
            <a:endParaRPr lang="en-ZA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5C5B702-9F44-412C-A083-A1D4339228C5}" type="slidenum">
              <a:rPr lang="en-ZA" altLang="en-US" sz="1200" smtClean="0">
                <a:latin typeface="Calibri" panose="020F0502020204030204" pitchFamily="34" charset="0"/>
              </a:rPr>
              <a:pPr/>
              <a:t>12</a:t>
            </a:fld>
            <a:endParaRPr lang="en-ZA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83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23728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596C6-AD3F-406A-B689-D2E78B500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7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ECFA8-155D-4791-9D90-26130C6D3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96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8229600" cy="720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55650" y="14128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8050" y="14128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C3BD3-5ADD-4FFF-8A69-869C85D19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1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394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4611688" y="6575425"/>
            <a:ext cx="45323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defRPr/>
            </a:pPr>
            <a:r>
              <a:rPr lang="en-US" altLang="en-US" sz="1100">
                <a:solidFill>
                  <a:srgbClr val="A6A6A6"/>
                </a:solidFill>
              </a:rPr>
              <a:t>Document Reference: RTC-PRE-054.2	7 October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059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9599C-EFE4-4637-B9FF-937A3A3AC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33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ED3FF-9878-46C6-9E4A-621670A9B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9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EA39DF-A787-4B75-A9C6-A92225C070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0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0B7E7-DAC4-4C78-8506-16FB43DE9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36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7914A-CF28-4C60-B1A7-9CA1C765A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8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75EF5-0A20-4EB2-A055-1955D59D5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4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/>
            </a:lvl1pPr>
          </a:lstStyle>
          <a:p>
            <a:pPr>
              <a:defRPr/>
            </a:pPr>
            <a:fld id="{EE0C4920-6C29-46AF-B225-016EEEF22F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2"/>
          <p:cNvSpPr>
            <a:spLocks noGrp="1"/>
          </p:cNvSpPr>
          <p:nvPr>
            <p:ph type="ctrTitle"/>
          </p:nvPr>
        </p:nvSpPr>
        <p:spPr>
          <a:xfrm>
            <a:off x="777875" y="1354138"/>
            <a:ext cx="7772400" cy="2801937"/>
          </a:xfrm>
        </p:spPr>
        <p:txBody>
          <a:bodyPr/>
          <a:lstStyle/>
          <a:p>
            <a:r>
              <a:rPr lang="en-US" altLang="en-US" b="1"/>
              <a:t>The Planet Earth:</a:t>
            </a:r>
            <a:br>
              <a:rPr lang="en-US" altLang="en-US" b="1"/>
            </a:br>
            <a:br>
              <a:rPr lang="en-US" altLang="en-US" b="1"/>
            </a:br>
            <a:r>
              <a:rPr lang="en-US" altLang="en-US" b="1"/>
              <a:t>Movements &amp; Composition of the Atmosphere</a:t>
            </a:r>
            <a:br>
              <a:rPr lang="en-ZA" altLang="en-US"/>
            </a:br>
            <a:endParaRPr lang="en-ZA" altLang="en-US"/>
          </a:p>
        </p:txBody>
      </p:sp>
      <p:sp>
        <p:nvSpPr>
          <p:cNvPr id="8195" name="Subtitle 2"/>
          <p:cNvSpPr>
            <a:spLocks noGrp="1"/>
          </p:cNvSpPr>
          <p:nvPr>
            <p:ph type="subTitle" idx="1"/>
          </p:nvPr>
        </p:nvSpPr>
        <p:spPr>
          <a:xfrm>
            <a:off x="1303338" y="4710113"/>
            <a:ext cx="6400800" cy="1171575"/>
          </a:xfrm>
        </p:spPr>
        <p:txBody>
          <a:bodyPr/>
          <a:lstStyle/>
          <a:p>
            <a:pPr algn="l"/>
            <a:r>
              <a:rPr lang="en-US" altLang="en-US" sz="1600" dirty="0"/>
              <a:t>Presented by</a:t>
            </a:r>
          </a:p>
          <a:p>
            <a:pPr algn="l"/>
            <a:r>
              <a:rPr lang="en-US" altLang="en-US" sz="1600" dirty="0"/>
              <a:t>Ms. Shine Lithakazi Mkatshwa</a:t>
            </a:r>
          </a:p>
          <a:p>
            <a:pPr algn="l"/>
            <a:r>
              <a:rPr lang="en-US" altLang="en-US" sz="1600" dirty="0"/>
              <a:t>Regional Training Centre: Meteorological Qualification Manager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044575"/>
            <a:ext cx="4859338" cy="5603875"/>
          </a:xfrm>
        </p:spPr>
        <p:txBody>
          <a:bodyPr/>
          <a:lstStyle/>
          <a:p>
            <a:pPr>
              <a:defRPr/>
            </a:pPr>
            <a:r>
              <a:rPr lang="en-ZA" altLang="en-US" sz="2000" dirty="0"/>
              <a:t>The </a:t>
            </a:r>
            <a:r>
              <a:rPr lang="en-ZA" altLang="en-US" sz="2000" b="1" dirty="0">
                <a:solidFill>
                  <a:schemeClr val="accent6"/>
                </a:solidFill>
              </a:rPr>
              <a:t>troposphere</a:t>
            </a:r>
            <a:r>
              <a:rPr lang="en-ZA" altLang="en-US" sz="2000" dirty="0"/>
              <a:t> contains the greater part of the mass of the atmosphere</a:t>
            </a:r>
          </a:p>
          <a:p>
            <a:pPr lvl="1">
              <a:defRPr/>
            </a:pPr>
            <a:r>
              <a:rPr lang="en-ZA" altLang="en-US" sz="2000" dirty="0"/>
              <a:t>marked by vertical motions</a:t>
            </a:r>
          </a:p>
          <a:p>
            <a:pPr lvl="1">
              <a:defRPr/>
            </a:pPr>
            <a:r>
              <a:rPr lang="en-ZA" altLang="en-US" sz="2000" dirty="0"/>
              <a:t>high water-vapour content</a:t>
            </a:r>
          </a:p>
          <a:p>
            <a:pPr lvl="1">
              <a:defRPr/>
            </a:pPr>
            <a:r>
              <a:rPr lang="en-ZA" altLang="en-US" sz="2000" i="1" dirty="0">
                <a:solidFill>
                  <a:srgbClr val="0070C0"/>
                </a:solidFill>
              </a:rPr>
              <a:t>cloud and weather</a:t>
            </a:r>
            <a:r>
              <a:rPr lang="en-ZA" altLang="en-US" sz="2000" dirty="0"/>
              <a:t>.  As a result, it is of great concern to meteorologists</a:t>
            </a:r>
            <a:r>
              <a:rPr lang="en-ZA" altLang="en-US" sz="1600" dirty="0"/>
              <a:t>.</a:t>
            </a:r>
          </a:p>
          <a:p>
            <a:pPr>
              <a:defRPr/>
            </a:pPr>
            <a:endParaRPr lang="en-ZA" altLang="en-US" sz="1800" i="1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en-ZA" altLang="en-US" sz="2000" dirty="0"/>
              <a:t>Generally, the temperature </a:t>
            </a:r>
            <a:r>
              <a:rPr lang="en-ZA" altLang="en-US" sz="2000" dirty="0" err="1"/>
              <a:t>dereases</a:t>
            </a:r>
            <a:r>
              <a:rPr lang="en-ZA" altLang="en-US" sz="2000" dirty="0"/>
              <a:t> with height. However, layer(s) in which the temperature increases with height occur: </a:t>
            </a:r>
            <a:r>
              <a:rPr lang="en-ZA" altLang="en-US" sz="2000" b="1" dirty="0">
                <a:solidFill>
                  <a:schemeClr val="accent6"/>
                </a:solidFill>
              </a:rPr>
              <a:t>temperature inversion layer</a:t>
            </a:r>
            <a:r>
              <a:rPr lang="en-ZA" altLang="en-US" sz="2000" dirty="0"/>
              <a:t>.</a:t>
            </a:r>
          </a:p>
          <a:p>
            <a:pPr>
              <a:defRPr/>
            </a:pPr>
            <a:endParaRPr lang="en-ZA" altLang="en-US" sz="2000" dirty="0"/>
          </a:p>
          <a:p>
            <a:pPr>
              <a:defRPr/>
            </a:pPr>
            <a:r>
              <a:rPr lang="en-ZA" altLang="en-US" sz="2000" dirty="0"/>
              <a:t>Its upper boundary</a:t>
            </a:r>
            <a:r>
              <a:rPr lang="en-ZA" altLang="en-US" sz="2000" dirty="0">
                <a:solidFill>
                  <a:srgbClr val="0070C0"/>
                </a:solidFill>
              </a:rPr>
              <a:t> </a:t>
            </a:r>
            <a:r>
              <a:rPr lang="en-ZA" altLang="en-US" sz="2000" dirty="0"/>
              <a:t>is the </a:t>
            </a:r>
            <a:r>
              <a:rPr lang="en-ZA" altLang="en-US" sz="2000" b="1" dirty="0">
                <a:solidFill>
                  <a:schemeClr val="accent6"/>
                </a:solidFill>
              </a:rPr>
              <a:t>Tropopause</a:t>
            </a:r>
            <a:r>
              <a:rPr lang="en-ZA" altLang="en-US" sz="2000" dirty="0"/>
              <a:t>. Its altitude varies over the earth</a:t>
            </a:r>
            <a:endParaRPr lang="en-US" altLang="en-US" sz="2000" dirty="0"/>
          </a:p>
          <a:p>
            <a:pPr>
              <a:defRPr/>
            </a:pPr>
            <a:endParaRPr lang="en-US" altLang="en-US" sz="4000" dirty="0"/>
          </a:p>
        </p:txBody>
      </p:sp>
      <p:pic>
        <p:nvPicPr>
          <p:cNvPr id="25603" name="Picture 5" descr="troposphere_diagram_s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76"/>
          <a:stretch>
            <a:fillRect/>
          </a:stretch>
        </p:blipFill>
        <p:spPr bwMode="auto">
          <a:xfrm>
            <a:off x="5280025" y="2711450"/>
            <a:ext cx="3489325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itle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8229600" cy="501650"/>
          </a:xfrm>
        </p:spPr>
        <p:txBody>
          <a:bodyPr/>
          <a:lstStyle/>
          <a:p>
            <a:pPr>
              <a:defRPr/>
            </a:pPr>
            <a:r>
              <a:rPr lang="en-US" altLang="en-US" sz="4000" b="1" cap="small" dirty="0">
                <a:solidFill>
                  <a:schemeClr val="tx1"/>
                </a:solidFill>
              </a:rPr>
              <a:t>Troposphere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501650"/>
          </a:xfrm>
        </p:spPr>
        <p:txBody>
          <a:bodyPr/>
          <a:lstStyle/>
          <a:p>
            <a:pPr>
              <a:defRPr/>
            </a:pPr>
            <a:r>
              <a:rPr lang="en-US" altLang="en-US" sz="4000" b="1" cap="small" dirty="0">
                <a:solidFill>
                  <a:schemeClr val="tx1"/>
                </a:solidFill>
              </a:rPr>
              <a:t>Composition of Dry Air</a:t>
            </a:r>
          </a:p>
        </p:txBody>
      </p:sp>
      <p:sp>
        <p:nvSpPr>
          <p:cNvPr id="26627" name="Content Placeholder 6"/>
          <p:cNvSpPr>
            <a:spLocks noGrp="1"/>
          </p:cNvSpPr>
          <p:nvPr>
            <p:ph idx="1"/>
          </p:nvPr>
        </p:nvSpPr>
        <p:spPr>
          <a:xfrm>
            <a:off x="177800" y="914400"/>
            <a:ext cx="8672513" cy="5580063"/>
          </a:xfrm>
        </p:spPr>
        <p:txBody>
          <a:bodyPr/>
          <a:lstStyle/>
          <a:p>
            <a:r>
              <a:rPr lang="en-US" altLang="en-US" sz="2000"/>
              <a:t>Atmosphere is composed of a mechanical mixture (not compound) of gases and impurities</a:t>
            </a:r>
          </a:p>
          <a:p>
            <a:r>
              <a:rPr lang="en-US" altLang="en-US" sz="2000"/>
              <a:t>The distribution of these components varies over time</a:t>
            </a:r>
          </a:p>
          <a:p>
            <a:r>
              <a:rPr lang="en-US" altLang="en-US" sz="2000"/>
              <a:t>Major Gases: Nitrogen and Oxygen (about 99%)</a:t>
            </a:r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endParaRPr lang="en-US" altLang="en-US" sz="2000"/>
          </a:p>
          <a:p>
            <a:r>
              <a:rPr lang="en-US" altLang="en-US" sz="2000"/>
              <a:t>Green-House Gases (GHG) in high concentrations affect temperatures we experience on the surface</a:t>
            </a:r>
          </a:p>
          <a:p>
            <a:pPr marL="457200" lvl="1" indent="0">
              <a:buFontTx/>
              <a:buNone/>
            </a:pPr>
            <a:endParaRPr lang="en-US" altLang="en-US" sz="200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54263"/>
            <a:ext cx="8991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46050" y="962025"/>
            <a:ext cx="4711700" cy="4930775"/>
          </a:xfrm>
        </p:spPr>
        <p:txBody>
          <a:bodyPr/>
          <a:lstStyle/>
          <a:p>
            <a:pPr>
              <a:defRPr/>
            </a:pPr>
            <a:r>
              <a:rPr lang="en-ZA" altLang="en-US" sz="2000" dirty="0"/>
              <a:t>Extends from the Tropopause up to 50 km.</a:t>
            </a:r>
          </a:p>
          <a:p>
            <a:pPr>
              <a:defRPr/>
            </a:pPr>
            <a:r>
              <a:rPr lang="en-ZA" altLang="en-US" sz="2000" dirty="0"/>
              <a:t>Temperature characteristics are:</a:t>
            </a:r>
          </a:p>
          <a:p>
            <a:pPr lvl="1">
              <a:defRPr/>
            </a:pPr>
            <a:r>
              <a:rPr lang="en-ZA" altLang="en-US" sz="2000" dirty="0"/>
              <a:t>It generally remains constant up to about 20 km: referred to as the </a:t>
            </a:r>
            <a:r>
              <a:rPr lang="en-ZA" altLang="en-US" sz="2000" b="1" dirty="0">
                <a:solidFill>
                  <a:schemeClr val="accent6"/>
                </a:solidFill>
              </a:rPr>
              <a:t>isothermal layer</a:t>
            </a:r>
          </a:p>
          <a:p>
            <a:pPr lvl="1">
              <a:defRPr/>
            </a:pPr>
            <a:r>
              <a:rPr lang="en-ZA" altLang="en-US" sz="2000" dirty="0"/>
              <a:t>then it increases (at different rates) above that. </a:t>
            </a:r>
          </a:p>
          <a:p>
            <a:pPr lvl="1">
              <a:defRPr/>
            </a:pPr>
            <a:r>
              <a:rPr lang="en-ZA" altLang="en-US" sz="2000" dirty="0"/>
              <a:t>In the upper parts, the temperatures are similar to those near the Earth's surface owing to the effects of Ozone</a:t>
            </a:r>
          </a:p>
          <a:p>
            <a:pPr>
              <a:defRPr/>
            </a:pPr>
            <a:r>
              <a:rPr lang="en-ZA" altLang="en-US" sz="2000" dirty="0"/>
              <a:t>Stratospheric ozone absorbs much of the lethal </a:t>
            </a:r>
            <a:r>
              <a:rPr lang="en-ZA" altLang="en-US" sz="2000" b="1" dirty="0">
                <a:solidFill>
                  <a:schemeClr val="accent6"/>
                </a:solidFill>
              </a:rPr>
              <a:t>ultraviolet radiation (UV) </a:t>
            </a:r>
            <a:r>
              <a:rPr lang="en-ZA" altLang="en-US" sz="2000" dirty="0"/>
              <a:t>from the Sun, making the Earth’s surface safely habitable for human life</a:t>
            </a:r>
          </a:p>
          <a:p>
            <a:pPr>
              <a:buFontTx/>
              <a:buNone/>
              <a:defRPr/>
            </a:pPr>
            <a:endParaRPr lang="en-ZA" altLang="en-US" sz="3600" dirty="0"/>
          </a:p>
        </p:txBody>
      </p:sp>
      <p:pic>
        <p:nvPicPr>
          <p:cNvPr id="27652" name="Picture 5" descr="stratosphere_diagram_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8" b="11940"/>
          <a:stretch>
            <a:fillRect/>
          </a:stretch>
        </p:blipFill>
        <p:spPr bwMode="auto">
          <a:xfrm>
            <a:off x="5105400" y="1125538"/>
            <a:ext cx="382905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itle 1"/>
          <p:cNvSpPr>
            <a:spLocks noGrp="1"/>
          </p:cNvSpPr>
          <p:nvPr>
            <p:ph type="title"/>
          </p:nvPr>
        </p:nvSpPr>
        <p:spPr>
          <a:xfrm>
            <a:off x="457200" y="236538"/>
            <a:ext cx="8229600" cy="501650"/>
          </a:xfrm>
        </p:spPr>
        <p:txBody>
          <a:bodyPr/>
          <a:lstStyle/>
          <a:p>
            <a:pPr>
              <a:defRPr/>
            </a:pPr>
            <a:r>
              <a:rPr lang="en-US" altLang="en-US" sz="4000" b="1" cap="small" dirty="0">
                <a:solidFill>
                  <a:schemeClr val="tx1"/>
                </a:solidFill>
              </a:rPr>
              <a:t>Stratosphere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229600" cy="501650"/>
          </a:xfrm>
        </p:spPr>
        <p:txBody>
          <a:bodyPr/>
          <a:lstStyle/>
          <a:p>
            <a:r>
              <a:rPr lang="en-US" altLang="en-US" sz="4000" b="1">
                <a:solidFill>
                  <a:schemeClr val="tx1"/>
                </a:solidFill>
              </a:rPr>
              <a:t>Ozone</a:t>
            </a:r>
          </a:p>
        </p:txBody>
      </p:sp>
      <p:sp>
        <p:nvSpPr>
          <p:cNvPr id="24579" name="Rectangle 5"/>
          <p:cNvSpPr txBox="1">
            <a:spLocks noChangeArrowheads="1"/>
          </p:cNvSpPr>
          <p:nvPr/>
        </p:nvSpPr>
        <p:spPr bwMode="auto">
          <a:xfrm>
            <a:off x="0" y="1196975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ZA" altLang="en-US" sz="2000" dirty="0"/>
              <a:t>Most ozone forms in the upper stratosphere as a result of a process that involves the absorption of UV radiation. </a:t>
            </a:r>
          </a:p>
          <a:p>
            <a:pPr>
              <a:defRPr/>
            </a:pPr>
            <a:endParaRPr lang="en-ZA" altLang="en-US" sz="2000" dirty="0"/>
          </a:p>
          <a:p>
            <a:pPr marL="0" indent="0">
              <a:buFontTx/>
              <a:buNone/>
              <a:defRPr/>
            </a:pPr>
            <a:endParaRPr lang="en-ZA" altLang="en-US" sz="2000" dirty="0"/>
          </a:p>
          <a:p>
            <a:pPr marL="0" indent="0">
              <a:buFontTx/>
              <a:buNone/>
              <a:defRPr/>
            </a:pPr>
            <a:endParaRPr lang="en-ZA" altLang="en-US" sz="2000" dirty="0"/>
          </a:p>
          <a:p>
            <a:pPr marL="0" indent="0">
              <a:buFontTx/>
              <a:buNone/>
              <a:defRPr/>
            </a:pPr>
            <a:endParaRPr lang="en-ZA" altLang="en-US" sz="2000" dirty="0"/>
          </a:p>
          <a:p>
            <a:pPr marL="0" indent="0">
              <a:buFontTx/>
              <a:buNone/>
              <a:defRPr/>
            </a:pPr>
            <a:endParaRPr lang="en-ZA" altLang="en-US" sz="2000" dirty="0"/>
          </a:p>
          <a:p>
            <a:pPr marL="0" indent="0">
              <a:buFontTx/>
              <a:buNone/>
              <a:defRPr/>
            </a:pPr>
            <a:endParaRPr lang="en-ZA" altLang="en-US" sz="2000" dirty="0"/>
          </a:p>
          <a:p>
            <a:pPr>
              <a:defRPr/>
            </a:pPr>
            <a:r>
              <a:rPr lang="en-ZA" altLang="en-US" sz="2000" dirty="0"/>
              <a:t>High atmospheric ozone concentrations occur at levels from 10 up to 25km</a:t>
            </a:r>
          </a:p>
          <a:p>
            <a:pPr>
              <a:defRPr/>
            </a:pPr>
            <a:endParaRPr lang="en-ZA" altLang="en-US" sz="2000" b="1" u="sng" dirty="0"/>
          </a:p>
          <a:p>
            <a:pPr>
              <a:defRPr/>
            </a:pPr>
            <a:r>
              <a:rPr lang="en-ZA" altLang="en-US" sz="2000" dirty="0"/>
              <a:t>Ozone concentrations vary with: altitude, Seasons</a:t>
            </a:r>
          </a:p>
          <a:p>
            <a:pPr>
              <a:defRPr/>
            </a:pPr>
            <a:endParaRPr lang="en-US" altLang="en-US" dirty="0"/>
          </a:p>
        </p:txBody>
      </p:sp>
      <p:pic>
        <p:nvPicPr>
          <p:cNvPr id="29700" name="Content Placeholder 7" descr="ozone2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2" r="50000" b="48523"/>
          <a:stretch>
            <a:fillRect/>
          </a:stretch>
        </p:blipFill>
        <p:spPr>
          <a:xfrm>
            <a:off x="-14288" y="2138363"/>
            <a:ext cx="2233613" cy="1490662"/>
          </a:xfrm>
        </p:spPr>
      </p:pic>
      <p:pic>
        <p:nvPicPr>
          <p:cNvPr id="29701" name="Picture 7" descr="ozo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11034" r="2438" b="47586"/>
          <a:stretch>
            <a:fillRect/>
          </a:stretch>
        </p:blipFill>
        <p:spPr bwMode="auto">
          <a:xfrm>
            <a:off x="2233613" y="2138363"/>
            <a:ext cx="2260600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 descr="ozo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20" r="48048"/>
          <a:stretch>
            <a:fillRect/>
          </a:stretch>
        </p:blipFill>
        <p:spPr bwMode="auto">
          <a:xfrm>
            <a:off x="4452938" y="2138363"/>
            <a:ext cx="2457450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ozon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2" t="55518"/>
          <a:stretch>
            <a:fillRect/>
          </a:stretch>
        </p:blipFill>
        <p:spPr bwMode="auto">
          <a:xfrm>
            <a:off x="6884988" y="2122488"/>
            <a:ext cx="2259012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endParaRPr lang="en-US" altLang="en-US" sz="4800"/>
          </a:p>
          <a:p>
            <a:pPr marL="0" indent="0" algn="ctr">
              <a:buFontTx/>
              <a:buNone/>
            </a:pPr>
            <a:r>
              <a:rPr lang="en-ZA" altLang="en-US" sz="4800"/>
              <a:t>…</a:t>
            </a:r>
            <a:endParaRPr lang="en-US" altLang="en-US" sz="4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344863" y="3984625"/>
            <a:ext cx="6826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Mars</a:t>
            </a:r>
            <a:endParaRPr lang="en-ZA" dirty="0">
              <a:solidFill>
                <a:schemeClr val="accent3"/>
              </a:solidFill>
            </a:endParaRPr>
          </a:p>
        </p:txBody>
      </p:sp>
      <p:pic>
        <p:nvPicPr>
          <p:cNvPr id="1024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0"/>
            <a:ext cx="7512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9" y="128588"/>
            <a:ext cx="8589637" cy="638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23" y="1205263"/>
            <a:ext cx="9207023" cy="460240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5"/>
          <p:cNvSpPr>
            <a:spLocks noGrp="1"/>
          </p:cNvSpPr>
          <p:nvPr>
            <p:ph idx="1"/>
          </p:nvPr>
        </p:nvSpPr>
        <p:spPr>
          <a:xfrm>
            <a:off x="101600" y="792163"/>
            <a:ext cx="8686800" cy="8239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400"/>
              <a:t>1) The rotation of the earth about its own axis: day and night </a:t>
            </a:r>
          </a:p>
        </p:txBody>
      </p:sp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en-US" b="1" cap="small" dirty="0"/>
              <a:t>Movements of the earth</a:t>
            </a:r>
          </a:p>
        </p:txBody>
      </p:sp>
      <p:pic>
        <p:nvPicPr>
          <p:cNvPr id="1229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290638"/>
            <a:ext cx="5405437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457200" y="107950"/>
            <a:ext cx="8229600" cy="720725"/>
          </a:xfrm>
        </p:spPr>
        <p:txBody>
          <a:bodyPr/>
          <a:lstStyle/>
          <a:p>
            <a:pPr>
              <a:defRPr/>
            </a:pPr>
            <a:r>
              <a:rPr lang="en-US" b="1" cap="small" dirty="0"/>
              <a:t>Movements of the earth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 bwMode="auto">
          <a:xfrm>
            <a:off x="319088" y="922338"/>
            <a:ext cx="813117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  <a:defRPr/>
            </a:pPr>
            <a:r>
              <a:rPr lang="en-US" altLang="en-US" sz="2400" kern="0" dirty="0"/>
              <a:t>2) The revolution of the earth around the Sun</a:t>
            </a:r>
          </a:p>
          <a:p>
            <a:pPr defTabSz="914400">
              <a:buFontTx/>
              <a:buNone/>
              <a:defRPr/>
            </a:pPr>
            <a:endParaRPr lang="en-US" altLang="en-US" sz="2400" kern="0" dirty="0"/>
          </a:p>
          <a:p>
            <a:pPr defTabSz="914400">
              <a:defRPr/>
            </a:pPr>
            <a:endParaRPr lang="en-US" altLang="en-US" sz="2400" kern="0" baseline="30000" dirty="0"/>
          </a:p>
        </p:txBody>
      </p:sp>
      <p:pic>
        <p:nvPicPr>
          <p:cNvPr id="14340" name="Picture 2" descr="http://www.sundialsoc.org.uk/images/HDSW/Earth-Orbit-Diagram-Mk2-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/>
          <a:stretch>
            <a:fillRect/>
          </a:stretch>
        </p:blipFill>
        <p:spPr bwMode="auto">
          <a:xfrm>
            <a:off x="0" y="1717675"/>
            <a:ext cx="9196388" cy="409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776288" y="4557713"/>
            <a:ext cx="1295400" cy="609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US" altLang="en-US" sz="1600" b="1">
                <a:ea typeface="ＭＳ Ｐゴシック" panose="020B0600070205080204" pitchFamily="34" charset="-128"/>
              </a:rPr>
              <a:t>Aphelion July 1st 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7802563" y="2116138"/>
            <a:ext cx="1295400" cy="6096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</a:pPr>
            <a:r>
              <a:rPr lang="en-US" altLang="en-US" sz="1600" b="1">
                <a:ea typeface="ＭＳ Ｐゴシック" panose="020B0600070205080204" pitchFamily="34" charset="-128"/>
              </a:rPr>
              <a:t>Perihelion Jan 1st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63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sz="4000" b="1" cap="small" dirty="0"/>
              <a:t>Earth-moon interaction</a:t>
            </a:r>
          </a:p>
        </p:txBody>
      </p:sp>
      <p:pic>
        <p:nvPicPr>
          <p:cNvPr id="16387" name="Content Placeholder 8" descr="800px-Moon_phases_e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24000"/>
            <a:ext cx="9144000" cy="3657600"/>
          </a:xfrm>
        </p:spPr>
      </p:pic>
      <p:sp>
        <p:nvSpPr>
          <p:cNvPr id="4" name="Content Placeholder 5"/>
          <p:cNvSpPr txBox="1">
            <a:spLocks/>
          </p:cNvSpPr>
          <p:nvPr/>
        </p:nvSpPr>
        <p:spPr bwMode="auto">
          <a:xfrm>
            <a:off x="134938" y="5243513"/>
            <a:ext cx="7948612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buFontTx/>
              <a:buNone/>
              <a:defRPr/>
            </a:pPr>
            <a:r>
              <a:rPr lang="en-US" altLang="en-US" sz="2400" kern="0" dirty="0"/>
              <a:t>The gravitation pull on the fluid portion of the earth’s surface results in what we observe as ocean </a:t>
            </a:r>
            <a:r>
              <a:rPr lang="en-US" altLang="en-US" sz="2400" b="1" u="sng" kern="0" dirty="0">
                <a:solidFill>
                  <a:schemeClr val="accent6"/>
                </a:solidFill>
              </a:rPr>
              <a:t>tides</a:t>
            </a:r>
          </a:p>
          <a:p>
            <a:pPr algn="ctr" defTabSz="914400">
              <a:buFontTx/>
              <a:buNone/>
              <a:defRPr/>
            </a:pPr>
            <a:endParaRPr lang="en-US" altLang="en-US" sz="2400" kern="0" dirty="0"/>
          </a:p>
          <a:p>
            <a:pPr algn="ctr" defTabSz="914400">
              <a:defRPr/>
            </a:pPr>
            <a:endParaRPr lang="en-US" altLang="en-US" sz="2400" kern="0" baseline="30000" dirty="0"/>
          </a:p>
        </p:txBody>
      </p:sp>
      <p:sp>
        <p:nvSpPr>
          <p:cNvPr id="3" name="Rectangle 2"/>
          <p:cNvSpPr/>
          <p:nvPr/>
        </p:nvSpPr>
        <p:spPr>
          <a:xfrm>
            <a:off x="1395413" y="3844925"/>
            <a:ext cx="984250" cy="8318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79663" y="3903663"/>
            <a:ext cx="984250" cy="7731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82950" y="3903663"/>
            <a:ext cx="984250" cy="7731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84650" y="3903663"/>
            <a:ext cx="985838" cy="7731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94275" y="3868738"/>
            <a:ext cx="984250" cy="7731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02338" y="3887788"/>
            <a:ext cx="984250" cy="7747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15175" y="3844925"/>
            <a:ext cx="985838" cy="8318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83550" y="3841750"/>
            <a:ext cx="984250" cy="8318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5"/>
          <p:cNvSpPr>
            <a:spLocks noGrp="1"/>
          </p:cNvSpPr>
          <p:nvPr>
            <p:ph idx="1"/>
          </p:nvPr>
        </p:nvSpPr>
        <p:spPr>
          <a:xfrm>
            <a:off x="0" y="4192588"/>
            <a:ext cx="9144000" cy="2436812"/>
          </a:xfrm>
        </p:spPr>
        <p:txBody>
          <a:bodyPr/>
          <a:lstStyle/>
          <a:p>
            <a:pPr>
              <a:defRPr/>
            </a:pPr>
            <a:r>
              <a:rPr lang="en-US" altLang="en-US" sz="2000" dirty="0"/>
              <a:t>At full and new moon, the gravitational force of the sun and moon are combined causing a higher high tide (and lower low tide).  Maximum tides = </a:t>
            </a:r>
            <a:r>
              <a:rPr lang="en-US" altLang="en-US" sz="2000" b="1" dirty="0">
                <a:solidFill>
                  <a:schemeClr val="accent6"/>
                </a:solidFill>
              </a:rPr>
              <a:t>spring tide</a:t>
            </a:r>
          </a:p>
          <a:p>
            <a:pPr>
              <a:defRPr/>
            </a:pPr>
            <a:r>
              <a:rPr lang="en-US" altLang="en-US" sz="2000" dirty="0"/>
              <a:t>At first &amp; last quarter, the sun’s gravitational pull is perpendicular to the moon’s, resulting in lower than average tides.  Moderate tides = </a:t>
            </a:r>
            <a:r>
              <a:rPr lang="en-US" altLang="en-US" sz="2000" b="1" dirty="0">
                <a:solidFill>
                  <a:schemeClr val="accent6"/>
                </a:solidFill>
              </a:rPr>
              <a:t>neap tides</a:t>
            </a:r>
          </a:p>
        </p:txBody>
      </p:sp>
      <p:pic>
        <p:nvPicPr>
          <p:cNvPr id="184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72" b="55981"/>
          <a:stretch>
            <a:fillRect/>
          </a:stretch>
        </p:blipFill>
        <p:spPr bwMode="auto">
          <a:xfrm>
            <a:off x="190500" y="188913"/>
            <a:ext cx="477996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27" r="13585"/>
          <a:stretch>
            <a:fillRect/>
          </a:stretch>
        </p:blipFill>
        <p:spPr bwMode="auto">
          <a:xfrm>
            <a:off x="4806950" y="1295400"/>
            <a:ext cx="4043363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752475"/>
            <a:ext cx="8736012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1750"/>
            <a:ext cx="6553200" cy="720725"/>
          </a:xfrm>
        </p:spPr>
        <p:txBody>
          <a:bodyPr/>
          <a:lstStyle/>
          <a:p>
            <a:pPr>
              <a:defRPr/>
            </a:pPr>
            <a:r>
              <a:rPr lang="en-US" sz="4000" b="1" cap="small" dirty="0"/>
              <a:t>Tidal Effects</a:t>
            </a:r>
          </a:p>
        </p:txBody>
      </p:sp>
      <p:pic>
        <p:nvPicPr>
          <p:cNvPr id="3074" name="Picture 2" descr="Photo of boat in water next to a d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09663"/>
            <a:ext cx="3060700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Photo of boat resting on bottom next to d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1109663"/>
            <a:ext cx="3179762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metoffice.gov.uk/media/image/0/7/Storm_surg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0"/>
          <a:stretch>
            <a:fillRect/>
          </a:stretch>
        </p:blipFill>
        <p:spPr bwMode="auto">
          <a:xfrm>
            <a:off x="903288" y="4246563"/>
            <a:ext cx="7605712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itle 1"/>
          <p:cNvSpPr>
            <a:spLocks noGrp="1"/>
          </p:cNvSpPr>
          <p:nvPr>
            <p:ph type="title"/>
          </p:nvPr>
        </p:nvSpPr>
        <p:spPr>
          <a:xfrm>
            <a:off x="457200" y="373063"/>
            <a:ext cx="8229600" cy="501650"/>
          </a:xfrm>
        </p:spPr>
        <p:txBody>
          <a:bodyPr/>
          <a:lstStyle/>
          <a:p>
            <a:pPr>
              <a:defRPr/>
            </a:pPr>
            <a:r>
              <a:rPr lang="en-US" altLang="en-US" sz="4000" b="1" cap="small" dirty="0">
                <a:solidFill>
                  <a:schemeClr val="tx1"/>
                </a:solidFill>
              </a:rPr>
              <a:t>Our Atmosphere</a:t>
            </a:r>
          </a:p>
        </p:txBody>
      </p:sp>
      <p:pic>
        <p:nvPicPr>
          <p:cNvPr id="2150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874713"/>
            <a:ext cx="6394450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3663" y="1200150"/>
            <a:ext cx="4043362" cy="52197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en-ZA" sz="2000" dirty="0"/>
              <a:t>Four regions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ZA" sz="2000" dirty="0"/>
              <a:t>Troposphere,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ZA" sz="2000" dirty="0"/>
              <a:t>Stratosphere,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ZA" sz="2000" dirty="0"/>
              <a:t>Mesosphere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ZA" sz="2000" dirty="0"/>
              <a:t>Thermosphere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ZA" sz="2000" dirty="0"/>
              <a:t>Ionosphere and Exosphere</a:t>
            </a:r>
          </a:p>
          <a:p>
            <a:pPr>
              <a:buFontTx/>
              <a:buNone/>
              <a:defRPr/>
            </a:pPr>
            <a:endParaRPr lang="en-ZA" sz="1800" dirty="0"/>
          </a:p>
          <a:p>
            <a:pPr>
              <a:defRPr/>
            </a:pPr>
            <a:r>
              <a:rPr lang="en-ZA" sz="2000" dirty="0"/>
              <a:t>Higher temperatures occur near the earth's </a:t>
            </a:r>
            <a:r>
              <a:rPr lang="en-ZA" sz="2000" b="1" u="sng" dirty="0">
                <a:solidFill>
                  <a:schemeClr val="accent6"/>
                </a:solidFill>
              </a:rPr>
              <a:t>surface</a:t>
            </a:r>
            <a:r>
              <a:rPr lang="en-ZA" sz="2000" dirty="0"/>
              <a:t>, in the vicinity of the </a:t>
            </a:r>
            <a:r>
              <a:rPr lang="en-ZA" sz="2000" b="1" u="sng" dirty="0" err="1">
                <a:solidFill>
                  <a:schemeClr val="accent6"/>
                </a:solidFill>
              </a:rPr>
              <a:t>stratopause</a:t>
            </a:r>
            <a:r>
              <a:rPr lang="en-ZA" sz="2000" dirty="0"/>
              <a:t> and </a:t>
            </a:r>
            <a:r>
              <a:rPr lang="en-ZA" sz="2000" b="1" u="sng" dirty="0">
                <a:solidFill>
                  <a:schemeClr val="accent6"/>
                </a:solidFill>
              </a:rPr>
              <a:t>thermosphere</a:t>
            </a:r>
            <a:r>
              <a:rPr lang="en-ZA" sz="2000" dirty="0"/>
              <a:t>. </a:t>
            </a:r>
          </a:p>
          <a:p>
            <a:pPr>
              <a:defRPr/>
            </a:pPr>
            <a:endParaRPr lang="en-ZA" sz="1800" dirty="0"/>
          </a:p>
          <a:p>
            <a:pPr>
              <a:defRPr/>
            </a:pPr>
            <a:r>
              <a:rPr lang="en-ZA" sz="1800" dirty="0"/>
              <a:t>Temperature lapse rate - an average value of 6.5 °C/km.</a:t>
            </a:r>
          </a:p>
          <a:p>
            <a:pPr marL="0" indent="0">
              <a:buFontTx/>
              <a:buNone/>
              <a:defRPr/>
            </a:pPr>
            <a:endParaRPr lang="en-ZA" sz="1600" i="1" dirty="0">
              <a:solidFill>
                <a:schemeClr val="hlink"/>
              </a:solidFill>
            </a:endParaRPr>
          </a:p>
          <a:p>
            <a:pPr marL="0" indent="0">
              <a:buFontTx/>
              <a:buNone/>
              <a:defRPr/>
            </a:pPr>
            <a:endParaRPr lang="en-ZA" sz="1800" dirty="0"/>
          </a:p>
        </p:txBody>
      </p:sp>
      <p:grpSp>
        <p:nvGrpSpPr>
          <p:cNvPr id="23555" name="Group 1"/>
          <p:cNvGrpSpPr>
            <a:grpSpLocks/>
          </p:cNvGrpSpPr>
          <p:nvPr/>
        </p:nvGrpSpPr>
        <p:grpSpPr bwMode="auto">
          <a:xfrm>
            <a:off x="4235450" y="1200150"/>
            <a:ext cx="4775200" cy="5468938"/>
            <a:chOff x="4530101" y="1310511"/>
            <a:chExt cx="4122580" cy="4579555"/>
          </a:xfrm>
        </p:grpSpPr>
        <p:grpSp>
          <p:nvGrpSpPr>
            <p:cNvPr id="2" name="Group 124"/>
            <p:cNvGrpSpPr>
              <a:grpSpLocks/>
            </p:cNvGrpSpPr>
            <p:nvPr/>
          </p:nvGrpSpPr>
          <p:grpSpPr bwMode="auto">
            <a:xfrm>
              <a:off x="4530101" y="1310511"/>
              <a:ext cx="4122580" cy="4579555"/>
              <a:chOff x="2195736" y="1340768"/>
              <a:chExt cx="4572000" cy="5054960"/>
            </a:xfrm>
          </p:grpSpPr>
          <p:pic>
            <p:nvPicPr>
              <p:cNvPr id="23559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736" y="1340768"/>
                <a:ext cx="4572000" cy="5040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560" name="TextBox 10"/>
              <p:cNvSpPr txBox="1">
                <a:spLocks noChangeArrowheads="1"/>
              </p:cNvSpPr>
              <p:nvPr/>
            </p:nvSpPr>
            <p:spPr bwMode="auto">
              <a:xfrm>
                <a:off x="3855388" y="2213977"/>
                <a:ext cx="1474469" cy="305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MESOPAUSE</a:t>
                </a:r>
                <a:endParaRPr lang="en-US" altLang="en-US" sz="1400"/>
              </a:p>
            </p:txBody>
          </p:sp>
          <p:sp>
            <p:nvSpPr>
              <p:cNvPr id="23561" name="TextBox 11"/>
              <p:cNvSpPr txBox="1">
                <a:spLocks noChangeArrowheads="1"/>
              </p:cNvSpPr>
              <p:nvPr/>
            </p:nvSpPr>
            <p:spPr bwMode="auto">
              <a:xfrm>
                <a:off x="2699512" y="3635911"/>
                <a:ext cx="1664126" cy="305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STRATOPAUSE</a:t>
                </a:r>
              </a:p>
            </p:txBody>
          </p:sp>
          <p:sp>
            <p:nvSpPr>
              <p:cNvPr id="23562" name="TextBox 12"/>
              <p:cNvSpPr txBox="1">
                <a:spLocks noChangeArrowheads="1"/>
              </p:cNvSpPr>
              <p:nvPr/>
            </p:nvSpPr>
            <p:spPr bwMode="auto">
              <a:xfrm>
                <a:off x="2699512" y="5150207"/>
                <a:ext cx="1432518" cy="305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TROPOPAUSE</a:t>
                </a:r>
              </a:p>
            </p:txBody>
          </p:sp>
          <p:sp>
            <p:nvSpPr>
              <p:cNvPr id="23563" name="TextBox 13"/>
              <p:cNvSpPr txBox="1">
                <a:spLocks noChangeArrowheads="1"/>
              </p:cNvSpPr>
              <p:nvPr/>
            </p:nvSpPr>
            <p:spPr bwMode="auto">
              <a:xfrm>
                <a:off x="3756913" y="1548870"/>
                <a:ext cx="1998361" cy="305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FF0000"/>
                    </a:solidFill>
                  </a:rPr>
                  <a:t>THERMOSPHERE</a:t>
                </a:r>
                <a:endParaRPr lang="en-US" altLang="en-US" sz="1400">
                  <a:solidFill>
                    <a:srgbClr val="FF0000"/>
                  </a:solidFill>
                </a:endParaRPr>
              </a:p>
            </p:txBody>
          </p:sp>
          <p:sp>
            <p:nvSpPr>
              <p:cNvPr id="23564" name="TextBox 14"/>
              <p:cNvSpPr txBox="1">
                <a:spLocks noChangeArrowheads="1"/>
              </p:cNvSpPr>
              <p:nvPr/>
            </p:nvSpPr>
            <p:spPr bwMode="auto">
              <a:xfrm>
                <a:off x="2711275" y="2924945"/>
                <a:ext cx="1652365" cy="305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FF0000"/>
                    </a:solidFill>
                  </a:rPr>
                  <a:t>MESOSPHERE</a:t>
                </a:r>
              </a:p>
            </p:txBody>
          </p:sp>
          <p:sp>
            <p:nvSpPr>
              <p:cNvPr id="23565" name="TextBox 15"/>
              <p:cNvSpPr txBox="1">
                <a:spLocks noChangeArrowheads="1"/>
              </p:cNvSpPr>
              <p:nvPr/>
            </p:nvSpPr>
            <p:spPr bwMode="auto">
              <a:xfrm>
                <a:off x="2698454" y="4237917"/>
                <a:ext cx="1761789" cy="3057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>
                    <a:solidFill>
                      <a:srgbClr val="FF0000"/>
                    </a:solidFill>
                  </a:rPr>
                  <a:t>STRATOSPHERE</a:t>
                </a:r>
              </a:p>
            </p:txBody>
          </p:sp>
          <p:sp>
            <p:nvSpPr>
              <p:cNvPr id="23566" name="TextBox 16"/>
              <p:cNvSpPr txBox="1">
                <a:spLocks noChangeArrowheads="1"/>
              </p:cNvSpPr>
              <p:nvPr/>
            </p:nvSpPr>
            <p:spPr bwMode="auto">
              <a:xfrm>
                <a:off x="2483768" y="6139248"/>
                <a:ext cx="2952328" cy="256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6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558" name="TextBox 17"/>
            <p:cNvSpPr txBox="1">
              <a:spLocks noChangeArrowheads="1"/>
            </p:cNvSpPr>
            <p:nvPr/>
          </p:nvSpPr>
          <p:spPr bwMode="auto">
            <a:xfrm>
              <a:off x="4963545" y="5034054"/>
              <a:ext cx="1608466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FF0000"/>
                  </a:solidFill>
                </a:rPr>
                <a:t>TROPOSPHERE</a:t>
              </a:r>
            </a:p>
          </p:txBody>
        </p:sp>
      </p:grpSp>
      <p:sp>
        <p:nvSpPr>
          <p:cNvPr id="23557" name="Title 1"/>
          <p:cNvSpPr>
            <a:spLocks noGrp="1"/>
          </p:cNvSpPr>
          <p:nvPr>
            <p:ph type="title"/>
          </p:nvPr>
        </p:nvSpPr>
        <p:spPr>
          <a:xfrm>
            <a:off x="457200" y="373063"/>
            <a:ext cx="8229600" cy="501650"/>
          </a:xfrm>
        </p:spPr>
        <p:txBody>
          <a:bodyPr/>
          <a:lstStyle/>
          <a:p>
            <a:pPr>
              <a:defRPr/>
            </a:pPr>
            <a:r>
              <a:rPr lang="en-US" altLang="en-US" sz="4000" b="1" cap="small" dirty="0">
                <a:solidFill>
                  <a:schemeClr val="tx1"/>
                </a:solidFill>
              </a:rPr>
              <a:t>Vertical Structure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3140</TotalTime>
  <Words>784</Words>
  <Application>Microsoft Office PowerPoint</Application>
  <PresentationFormat>On-screen Show (4:3)</PresentationFormat>
  <Paragraphs>110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ＭＳ Ｐゴシック</vt:lpstr>
      <vt:lpstr>Arial</vt:lpstr>
      <vt:lpstr>Calibri</vt:lpstr>
      <vt:lpstr>Template</vt:lpstr>
      <vt:lpstr>The Planet Earth:  Movements &amp; Composition of the Atmosphere </vt:lpstr>
      <vt:lpstr>PowerPoint Presentation</vt:lpstr>
      <vt:lpstr>Movements of the earth</vt:lpstr>
      <vt:lpstr>Movements of the earth</vt:lpstr>
      <vt:lpstr>Earth-moon interaction</vt:lpstr>
      <vt:lpstr>PowerPoint Presentation</vt:lpstr>
      <vt:lpstr>Tidal Effects</vt:lpstr>
      <vt:lpstr>Our Atmosphere</vt:lpstr>
      <vt:lpstr>Vertical Structure</vt:lpstr>
      <vt:lpstr>Troposphere</vt:lpstr>
      <vt:lpstr>Composition of Dry Air</vt:lpstr>
      <vt:lpstr>Stratosphere</vt:lpstr>
      <vt:lpstr>Ozone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Arista</dc:creator>
  <cp:lastModifiedBy>Lithakazi Mkatshwa</cp:lastModifiedBy>
  <cp:revision>69</cp:revision>
  <dcterms:created xsi:type="dcterms:W3CDTF">2012-09-03T09:15:14Z</dcterms:created>
  <dcterms:modified xsi:type="dcterms:W3CDTF">2024-05-27T15:06:06Z</dcterms:modified>
</cp:coreProperties>
</file>