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34"/>
  </p:notesMasterIdLst>
  <p:sldIdLst>
    <p:sldId id="265" r:id="rId2"/>
    <p:sldId id="307" r:id="rId3"/>
    <p:sldId id="266" r:id="rId4"/>
    <p:sldId id="276" r:id="rId5"/>
    <p:sldId id="267" r:id="rId6"/>
    <p:sldId id="270" r:id="rId7"/>
    <p:sldId id="272" r:id="rId8"/>
    <p:sldId id="273" r:id="rId9"/>
    <p:sldId id="274" r:id="rId10"/>
    <p:sldId id="277" r:id="rId11"/>
    <p:sldId id="292" r:id="rId12"/>
    <p:sldId id="285" r:id="rId13"/>
    <p:sldId id="293" r:id="rId14"/>
    <p:sldId id="294" r:id="rId15"/>
    <p:sldId id="287" r:id="rId16"/>
    <p:sldId id="288" r:id="rId17"/>
    <p:sldId id="297" r:id="rId18"/>
    <p:sldId id="298" r:id="rId19"/>
    <p:sldId id="299" r:id="rId20"/>
    <p:sldId id="301" r:id="rId21"/>
    <p:sldId id="302" r:id="rId22"/>
    <p:sldId id="303" r:id="rId23"/>
    <p:sldId id="304" r:id="rId24"/>
    <p:sldId id="305" r:id="rId25"/>
    <p:sldId id="306" r:id="rId26"/>
    <p:sldId id="550" r:id="rId27"/>
    <p:sldId id="552" r:id="rId28"/>
    <p:sldId id="530" r:id="rId29"/>
    <p:sldId id="537" r:id="rId30"/>
    <p:sldId id="539" r:id="rId31"/>
    <p:sldId id="543" r:id="rId32"/>
    <p:sldId id="542" r:id="rId33"/>
  </p:sldIdLst>
  <p:sldSz cx="9144000" cy="6858000" type="screen4x3"/>
  <p:notesSz cx="6858000" cy="9144000"/>
  <p:defaultTextStyle>
    <a:defPPr>
      <a:defRPr lang="en-US"/>
    </a:defPPr>
    <a:lvl1pPr algn="l" defTabSz="457200"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B08E8D-5F11-4D3A-A303-D58FF9D0A195}" v="11" dt="2024-05-27T14:54:51.5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064" autoAdjust="0"/>
  </p:normalViewPr>
  <p:slideViewPr>
    <p:cSldViewPr snapToGrid="0" snapToObjects="1">
      <p:cViewPr varScale="1">
        <p:scale>
          <a:sx n="65" d="100"/>
          <a:sy n="65" d="100"/>
        </p:scale>
        <p:origin x="2144" y="75"/>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thakazi Mkatshwa" userId="3149c0e0-2eb2-42d6-b5c6-4c65aa5ab5ce" providerId="ADAL" clId="{19B08E8D-5F11-4D3A-A303-D58FF9D0A195}"/>
    <pc:docChg chg="undo custSel delSld modSld">
      <pc:chgData name="Lithakazi Mkatshwa" userId="3149c0e0-2eb2-42d6-b5c6-4c65aa5ab5ce" providerId="ADAL" clId="{19B08E8D-5F11-4D3A-A303-D58FF9D0A195}" dt="2024-05-27T15:07:53.060" v="35" actId="6549"/>
      <pc:docMkLst>
        <pc:docMk/>
      </pc:docMkLst>
      <pc:sldChg chg="addSp delSp modSp mod">
        <pc:chgData name="Lithakazi Mkatshwa" userId="3149c0e0-2eb2-42d6-b5c6-4c65aa5ab5ce" providerId="ADAL" clId="{19B08E8D-5F11-4D3A-A303-D58FF9D0A195}" dt="2024-05-27T14:55:20.850" v="33" actId="14100"/>
        <pc:sldMkLst>
          <pc:docMk/>
          <pc:sldMk cId="0" sldId="265"/>
        </pc:sldMkLst>
        <pc:spChg chg="add del">
          <ac:chgData name="Lithakazi Mkatshwa" userId="3149c0e0-2eb2-42d6-b5c6-4c65aa5ab5ce" providerId="ADAL" clId="{19B08E8D-5F11-4D3A-A303-D58FF9D0A195}" dt="2024-05-27T14:54:44.657" v="27" actId="21"/>
          <ac:spMkLst>
            <pc:docMk/>
            <pc:sldMk cId="0" sldId="265"/>
            <ac:spMk id="3" creationId="{7A9434A1-BA2F-2455-5DE3-9F57B1E928D2}"/>
          </ac:spMkLst>
        </pc:spChg>
        <pc:spChg chg="add mod">
          <ac:chgData name="Lithakazi Mkatshwa" userId="3149c0e0-2eb2-42d6-b5c6-4c65aa5ab5ce" providerId="ADAL" clId="{19B08E8D-5F11-4D3A-A303-D58FF9D0A195}" dt="2024-05-27T14:55:20.850" v="33" actId="14100"/>
          <ac:spMkLst>
            <pc:docMk/>
            <pc:sldMk cId="0" sldId="265"/>
            <ac:spMk id="4" creationId="{F9B635F2-D8E6-5FF5-EA7B-86F13F45381B}"/>
          </ac:spMkLst>
        </pc:spChg>
      </pc:sldChg>
      <pc:sldChg chg="delSp">
        <pc:chgData name="Lithakazi Mkatshwa" userId="3149c0e0-2eb2-42d6-b5c6-4c65aa5ab5ce" providerId="ADAL" clId="{19B08E8D-5F11-4D3A-A303-D58FF9D0A195}" dt="2024-05-27T14:44:17.947" v="0" actId="478"/>
        <pc:sldMkLst>
          <pc:docMk/>
          <pc:sldMk cId="0" sldId="267"/>
        </pc:sldMkLst>
        <pc:spChg chg="del">
          <ac:chgData name="Lithakazi Mkatshwa" userId="3149c0e0-2eb2-42d6-b5c6-4c65aa5ab5ce" providerId="ADAL" clId="{19B08E8D-5F11-4D3A-A303-D58FF9D0A195}" dt="2024-05-27T14:44:17.947" v="0" actId="478"/>
          <ac:spMkLst>
            <pc:docMk/>
            <pc:sldMk cId="0" sldId="267"/>
            <ac:spMk id="8195" creationId="{04C061E4-47C4-19DF-B16F-CFFCFCBE1371}"/>
          </ac:spMkLst>
        </pc:spChg>
      </pc:sldChg>
      <pc:sldChg chg="delSp mod">
        <pc:chgData name="Lithakazi Mkatshwa" userId="3149c0e0-2eb2-42d6-b5c6-4c65aa5ab5ce" providerId="ADAL" clId="{19B08E8D-5F11-4D3A-A303-D58FF9D0A195}" dt="2024-05-27T14:44:22.406" v="1" actId="478"/>
        <pc:sldMkLst>
          <pc:docMk/>
          <pc:sldMk cId="0" sldId="270"/>
        </pc:sldMkLst>
        <pc:spChg chg="del">
          <ac:chgData name="Lithakazi Mkatshwa" userId="3149c0e0-2eb2-42d6-b5c6-4c65aa5ab5ce" providerId="ADAL" clId="{19B08E8D-5F11-4D3A-A303-D58FF9D0A195}" dt="2024-05-27T14:44:22.406" v="1" actId="478"/>
          <ac:spMkLst>
            <pc:docMk/>
            <pc:sldMk cId="0" sldId="270"/>
            <ac:spMk id="4" creationId="{7372A9E4-F3DD-7CFC-B76F-4EDE0D729AD6}"/>
          </ac:spMkLst>
        </pc:spChg>
      </pc:sldChg>
      <pc:sldChg chg="delSp mod">
        <pc:chgData name="Lithakazi Mkatshwa" userId="3149c0e0-2eb2-42d6-b5c6-4c65aa5ab5ce" providerId="ADAL" clId="{19B08E8D-5F11-4D3A-A303-D58FF9D0A195}" dt="2024-05-27T14:44:27.670" v="2" actId="478"/>
        <pc:sldMkLst>
          <pc:docMk/>
          <pc:sldMk cId="0" sldId="272"/>
        </pc:sldMkLst>
        <pc:spChg chg="del">
          <ac:chgData name="Lithakazi Mkatshwa" userId="3149c0e0-2eb2-42d6-b5c6-4c65aa5ab5ce" providerId="ADAL" clId="{19B08E8D-5F11-4D3A-A303-D58FF9D0A195}" dt="2024-05-27T14:44:27.670" v="2" actId="478"/>
          <ac:spMkLst>
            <pc:docMk/>
            <pc:sldMk cId="0" sldId="272"/>
            <ac:spMk id="4" creationId="{1780187D-74A1-EC9C-2D5B-D267CFCCF66F}"/>
          </ac:spMkLst>
        </pc:spChg>
      </pc:sldChg>
      <pc:sldChg chg="delSp mod">
        <pc:chgData name="Lithakazi Mkatshwa" userId="3149c0e0-2eb2-42d6-b5c6-4c65aa5ab5ce" providerId="ADAL" clId="{19B08E8D-5F11-4D3A-A303-D58FF9D0A195}" dt="2024-05-27T14:44:32.741" v="3" actId="478"/>
        <pc:sldMkLst>
          <pc:docMk/>
          <pc:sldMk cId="0" sldId="273"/>
        </pc:sldMkLst>
        <pc:spChg chg="del">
          <ac:chgData name="Lithakazi Mkatshwa" userId="3149c0e0-2eb2-42d6-b5c6-4c65aa5ab5ce" providerId="ADAL" clId="{19B08E8D-5F11-4D3A-A303-D58FF9D0A195}" dt="2024-05-27T14:44:32.741" v="3" actId="478"/>
          <ac:spMkLst>
            <pc:docMk/>
            <pc:sldMk cId="0" sldId="273"/>
            <ac:spMk id="5" creationId="{66A18D38-1A91-61CC-78CC-3E0B6897F68C}"/>
          </ac:spMkLst>
        </pc:spChg>
      </pc:sldChg>
      <pc:sldChg chg="delSp mod">
        <pc:chgData name="Lithakazi Mkatshwa" userId="3149c0e0-2eb2-42d6-b5c6-4c65aa5ab5ce" providerId="ADAL" clId="{19B08E8D-5F11-4D3A-A303-D58FF9D0A195}" dt="2024-05-27T14:44:38.674" v="4" actId="478"/>
        <pc:sldMkLst>
          <pc:docMk/>
          <pc:sldMk cId="0" sldId="274"/>
        </pc:sldMkLst>
        <pc:spChg chg="del">
          <ac:chgData name="Lithakazi Mkatshwa" userId="3149c0e0-2eb2-42d6-b5c6-4c65aa5ab5ce" providerId="ADAL" clId="{19B08E8D-5F11-4D3A-A303-D58FF9D0A195}" dt="2024-05-27T14:44:38.674" v="4" actId="478"/>
          <ac:spMkLst>
            <pc:docMk/>
            <pc:sldMk cId="0" sldId="274"/>
            <ac:spMk id="5" creationId="{C97BD2C0-E9AE-0C5B-9A60-5B2EF597051E}"/>
          </ac:spMkLst>
        </pc:spChg>
      </pc:sldChg>
      <pc:sldChg chg="modNotesTx">
        <pc:chgData name="Lithakazi Mkatshwa" userId="3149c0e0-2eb2-42d6-b5c6-4c65aa5ab5ce" providerId="ADAL" clId="{19B08E8D-5F11-4D3A-A303-D58FF9D0A195}" dt="2024-05-27T15:07:40.096" v="34" actId="6549"/>
        <pc:sldMkLst>
          <pc:docMk/>
          <pc:sldMk cId="0" sldId="285"/>
        </pc:sldMkLst>
      </pc:sldChg>
      <pc:sldChg chg="modNotesTx">
        <pc:chgData name="Lithakazi Mkatshwa" userId="3149c0e0-2eb2-42d6-b5c6-4c65aa5ab5ce" providerId="ADAL" clId="{19B08E8D-5F11-4D3A-A303-D58FF9D0A195}" dt="2024-05-27T15:07:53.060" v="35" actId="6549"/>
        <pc:sldMkLst>
          <pc:docMk/>
          <pc:sldMk cId="0" sldId="293"/>
        </pc:sldMkLst>
      </pc:sldChg>
      <pc:sldChg chg="delSp">
        <pc:chgData name="Lithakazi Mkatshwa" userId="3149c0e0-2eb2-42d6-b5c6-4c65aa5ab5ce" providerId="ADAL" clId="{19B08E8D-5F11-4D3A-A303-D58FF9D0A195}" dt="2024-05-27T14:50:44.212" v="25" actId="478"/>
        <pc:sldMkLst>
          <pc:docMk/>
          <pc:sldMk cId="0" sldId="304"/>
        </pc:sldMkLst>
        <pc:spChg chg="del">
          <ac:chgData name="Lithakazi Mkatshwa" userId="3149c0e0-2eb2-42d6-b5c6-4c65aa5ab5ce" providerId="ADAL" clId="{19B08E8D-5F11-4D3A-A303-D58FF9D0A195}" dt="2024-05-27T14:50:44.212" v="25" actId="478"/>
          <ac:spMkLst>
            <pc:docMk/>
            <pc:sldMk cId="0" sldId="304"/>
            <ac:spMk id="34819" creationId="{010B8E9D-85E3-C09E-510A-A1058B7B7D48}"/>
          </ac:spMkLst>
        </pc:spChg>
      </pc:sldChg>
      <pc:sldChg chg="delSp modSp mod">
        <pc:chgData name="Lithakazi Mkatshwa" userId="3149c0e0-2eb2-42d6-b5c6-4c65aa5ab5ce" providerId="ADAL" clId="{19B08E8D-5F11-4D3A-A303-D58FF9D0A195}" dt="2024-05-27T14:50:17.286" v="24" actId="478"/>
        <pc:sldMkLst>
          <pc:docMk/>
          <pc:sldMk cId="0" sldId="305"/>
        </pc:sldMkLst>
        <pc:spChg chg="mod">
          <ac:chgData name="Lithakazi Mkatshwa" userId="3149c0e0-2eb2-42d6-b5c6-4c65aa5ab5ce" providerId="ADAL" clId="{19B08E8D-5F11-4D3A-A303-D58FF9D0A195}" dt="2024-05-27T14:46:48.933" v="21" actId="2085"/>
          <ac:spMkLst>
            <pc:docMk/>
            <pc:sldMk cId="0" sldId="305"/>
            <ac:spMk id="2" creationId="{24666CBB-49DC-E9D0-DC05-2CA9A788CF96}"/>
          </ac:spMkLst>
        </pc:spChg>
        <pc:spChg chg="del">
          <ac:chgData name="Lithakazi Mkatshwa" userId="3149c0e0-2eb2-42d6-b5c6-4c65aa5ab5ce" providerId="ADAL" clId="{19B08E8D-5F11-4D3A-A303-D58FF9D0A195}" dt="2024-05-27T14:50:17.286" v="24" actId="478"/>
          <ac:spMkLst>
            <pc:docMk/>
            <pc:sldMk cId="0" sldId="305"/>
            <ac:spMk id="35845" creationId="{5264C5EB-CB3E-4AB7-BD43-2C0524EEE761}"/>
          </ac:spMkLst>
        </pc:spChg>
        <pc:spChg chg="del">
          <ac:chgData name="Lithakazi Mkatshwa" userId="3149c0e0-2eb2-42d6-b5c6-4c65aa5ab5ce" providerId="ADAL" clId="{19B08E8D-5F11-4D3A-A303-D58FF9D0A195}" dt="2024-05-27T14:50:11.210" v="23" actId="478"/>
          <ac:spMkLst>
            <pc:docMk/>
            <pc:sldMk cId="0" sldId="305"/>
            <ac:spMk id="35846" creationId="{692510F6-706F-748F-3878-6F7A9BA2F96A}"/>
          </ac:spMkLst>
        </pc:spChg>
      </pc:sldChg>
      <pc:sldChg chg="delSp modSp mod">
        <pc:chgData name="Lithakazi Mkatshwa" userId="3149c0e0-2eb2-42d6-b5c6-4c65aa5ab5ce" providerId="ADAL" clId="{19B08E8D-5F11-4D3A-A303-D58FF9D0A195}" dt="2024-05-27T14:49:03.669" v="22" actId="478"/>
        <pc:sldMkLst>
          <pc:docMk/>
          <pc:sldMk cId="0" sldId="306"/>
        </pc:sldMkLst>
        <pc:spChg chg="mod">
          <ac:chgData name="Lithakazi Mkatshwa" userId="3149c0e0-2eb2-42d6-b5c6-4c65aa5ab5ce" providerId="ADAL" clId="{19B08E8D-5F11-4D3A-A303-D58FF9D0A195}" dt="2024-05-27T14:46:37.705" v="19" actId="2085"/>
          <ac:spMkLst>
            <pc:docMk/>
            <pc:sldMk cId="0" sldId="306"/>
            <ac:spMk id="32" creationId="{8A41C2B5-F4CB-C9A9-3389-8F896FDEDE51}"/>
          </ac:spMkLst>
        </pc:spChg>
        <pc:spChg chg="del">
          <ac:chgData name="Lithakazi Mkatshwa" userId="3149c0e0-2eb2-42d6-b5c6-4c65aa5ab5ce" providerId="ADAL" clId="{19B08E8D-5F11-4D3A-A303-D58FF9D0A195}" dt="2024-05-27T14:45:15.640" v="5" actId="478"/>
          <ac:spMkLst>
            <pc:docMk/>
            <pc:sldMk cId="0" sldId="306"/>
            <ac:spMk id="37895" creationId="{C707F566-5AB1-B9A3-D7D3-DC9FFF22656E}"/>
          </ac:spMkLst>
        </pc:spChg>
        <pc:spChg chg="del">
          <ac:chgData name="Lithakazi Mkatshwa" userId="3149c0e0-2eb2-42d6-b5c6-4c65aa5ab5ce" providerId="ADAL" clId="{19B08E8D-5F11-4D3A-A303-D58FF9D0A195}" dt="2024-05-27T14:49:03.669" v="22" actId="478"/>
          <ac:spMkLst>
            <pc:docMk/>
            <pc:sldMk cId="0" sldId="306"/>
            <ac:spMk id="37900" creationId="{DD1F997A-3C8B-DE16-86F5-12EB4A015242}"/>
          </ac:spMkLst>
        </pc:spChg>
      </pc:sldChg>
      <pc:sldChg chg="del">
        <pc:chgData name="Lithakazi Mkatshwa" userId="3149c0e0-2eb2-42d6-b5c6-4c65aa5ab5ce" providerId="ADAL" clId="{19B08E8D-5F11-4D3A-A303-D58FF9D0A195}" dt="2024-05-27T14:46:14.299" v="17" actId="2696"/>
        <pc:sldMkLst>
          <pc:docMk/>
          <pc:sldMk cId="0" sldId="536"/>
        </pc:sldMkLst>
      </pc:sldChg>
      <pc:sldChg chg="modSp mod">
        <pc:chgData name="Lithakazi Mkatshwa" userId="3149c0e0-2eb2-42d6-b5c6-4c65aa5ab5ce" providerId="ADAL" clId="{19B08E8D-5F11-4D3A-A303-D58FF9D0A195}" dt="2024-05-27T14:46:01.909" v="16" actId="1076"/>
        <pc:sldMkLst>
          <pc:docMk/>
          <pc:sldMk cId="0" sldId="537"/>
        </pc:sldMkLst>
        <pc:spChg chg="mod">
          <ac:chgData name="Lithakazi Mkatshwa" userId="3149c0e0-2eb2-42d6-b5c6-4c65aa5ab5ce" providerId="ADAL" clId="{19B08E8D-5F11-4D3A-A303-D58FF9D0A195}" dt="2024-05-27T14:45:53.759" v="15" actId="20577"/>
          <ac:spMkLst>
            <pc:docMk/>
            <pc:sldMk cId="0" sldId="537"/>
            <ac:spMk id="2" creationId="{CD7C08FB-6512-9CAD-73E8-AB6E52AE9E18}"/>
          </ac:spMkLst>
        </pc:spChg>
        <pc:spChg chg="mod">
          <ac:chgData name="Lithakazi Mkatshwa" userId="3149c0e0-2eb2-42d6-b5c6-4c65aa5ab5ce" providerId="ADAL" clId="{19B08E8D-5F11-4D3A-A303-D58FF9D0A195}" dt="2024-05-27T14:46:01.909" v="16" actId="1076"/>
          <ac:spMkLst>
            <pc:docMk/>
            <pc:sldMk cId="0" sldId="537"/>
            <ac:spMk id="45059" creationId="{05953E73-06FE-2DEB-56A8-FF81688DA26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10AE93-E734-FBFB-B9CA-33E24FC1DC9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ZA"/>
          </a:p>
        </p:txBody>
      </p:sp>
      <p:sp>
        <p:nvSpPr>
          <p:cNvPr id="3" name="Date Placeholder 2">
            <a:extLst>
              <a:ext uri="{FF2B5EF4-FFF2-40B4-BE49-F238E27FC236}">
                <a16:creationId xmlns:a16="http://schemas.microsoft.com/office/drawing/2014/main" id="{A308E024-A4DE-7E50-1D14-D511F5FFC25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6CFD6CC-4AB6-4B83-81E9-B58F0AC46DA1}" type="datetimeFigureOut">
              <a:rPr lang="en-ZA"/>
              <a:pPr>
                <a:defRPr/>
              </a:pPr>
              <a:t>2024/05/27</a:t>
            </a:fld>
            <a:endParaRPr lang="en-ZA"/>
          </a:p>
        </p:txBody>
      </p:sp>
      <p:sp>
        <p:nvSpPr>
          <p:cNvPr id="4" name="Slide Image Placeholder 3">
            <a:extLst>
              <a:ext uri="{FF2B5EF4-FFF2-40B4-BE49-F238E27FC236}">
                <a16:creationId xmlns:a16="http://schemas.microsoft.com/office/drawing/2014/main" id="{A857F99D-719A-1F5F-E223-C277E09AC6B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ZA" noProof="0"/>
          </a:p>
        </p:txBody>
      </p:sp>
      <p:sp>
        <p:nvSpPr>
          <p:cNvPr id="5" name="Notes Placeholder 4">
            <a:extLst>
              <a:ext uri="{FF2B5EF4-FFF2-40B4-BE49-F238E27FC236}">
                <a16:creationId xmlns:a16="http://schemas.microsoft.com/office/drawing/2014/main" id="{C20D7CC3-92B4-3983-F3F6-D56F243E5EC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a:extLst>
              <a:ext uri="{FF2B5EF4-FFF2-40B4-BE49-F238E27FC236}">
                <a16:creationId xmlns:a16="http://schemas.microsoft.com/office/drawing/2014/main" id="{8E1468C1-7F62-D3B9-926D-10FCF13EA17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ZA"/>
          </a:p>
        </p:txBody>
      </p:sp>
      <p:sp>
        <p:nvSpPr>
          <p:cNvPr id="7" name="Slide Number Placeholder 6">
            <a:extLst>
              <a:ext uri="{FF2B5EF4-FFF2-40B4-BE49-F238E27FC236}">
                <a16:creationId xmlns:a16="http://schemas.microsoft.com/office/drawing/2014/main" id="{71E4A1B1-7C2C-E7F7-4999-E565E9080EE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AB685A12-0A0B-474A-807A-00922626EEC0}" type="slidenum">
              <a:rPr lang="en-ZA" altLang="en-US"/>
              <a:pPr>
                <a:defRPr/>
              </a:pPr>
              <a:t>‹#›</a:t>
            </a:fld>
            <a:endParaRPr lang="en-ZA"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09DB84E1-A55F-F23F-3C0E-D695752867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1651C81A-2555-F778-0BEA-16B6A76716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a:p>
        </p:txBody>
      </p:sp>
      <p:sp>
        <p:nvSpPr>
          <p:cNvPr id="6148" name="Slide Number Placeholder 3">
            <a:extLst>
              <a:ext uri="{FF2B5EF4-FFF2-40B4-BE49-F238E27FC236}">
                <a16:creationId xmlns:a16="http://schemas.microsoft.com/office/drawing/2014/main" id="{204D2AB3-7AE9-E61A-9C42-D476EA736A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fld id="{D3204A0E-24C4-45DD-9352-DAB29B2E0934}" type="slidenum">
              <a:rPr lang="en-ZA" altLang="en-US" sz="1200" smtClean="0">
                <a:latin typeface="Calibri" panose="020F0502020204030204" pitchFamily="34" charset="0"/>
              </a:rPr>
              <a:pPr/>
              <a:t>3</a:t>
            </a:fld>
            <a:endParaRPr lang="en-ZA" altLang="en-US" sz="120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FA8AF60F-3826-7F68-1DD3-67B5C7912E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690B368C-853F-6555-A413-34E27780F7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8" name="Slide Number Placeholder 3">
            <a:extLst>
              <a:ext uri="{FF2B5EF4-FFF2-40B4-BE49-F238E27FC236}">
                <a16:creationId xmlns:a16="http://schemas.microsoft.com/office/drawing/2014/main" id="{D3753D10-2EA2-A279-0506-13339DCCEB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fld id="{A8E92BD2-A5DB-4759-8764-88488F67C767}" type="slidenum">
              <a:rPr lang="en-ZA" altLang="en-US" sz="1200" smtClean="0">
                <a:latin typeface="Calibri" panose="020F0502020204030204" pitchFamily="34" charset="0"/>
              </a:rPr>
              <a:pPr/>
              <a:t>24</a:t>
            </a:fld>
            <a:endParaRPr lang="en-ZA" altLang="en-US" sz="120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37E74FD5-1FA6-3CBB-AD61-4C5F92BC2A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6CA05E2B-3EEF-BD88-9A0B-9A457BAFE4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Slide Number Placeholder 3">
            <a:extLst>
              <a:ext uri="{FF2B5EF4-FFF2-40B4-BE49-F238E27FC236}">
                <a16:creationId xmlns:a16="http://schemas.microsoft.com/office/drawing/2014/main" id="{000161D1-3D8A-D92C-4DB0-4AE534769D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fld id="{31BABA20-9161-4406-AF62-A83537A825B6}" type="slidenum">
              <a:rPr lang="en-ZA" altLang="en-US" sz="1200" smtClean="0">
                <a:latin typeface="Calibri" panose="020F0502020204030204" pitchFamily="34" charset="0"/>
              </a:rPr>
              <a:pPr/>
              <a:t>25</a:t>
            </a:fld>
            <a:endParaRPr lang="en-ZA" altLang="en-US" sz="120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8F19DE86-8BA2-A969-61F7-186A340D5E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DE14D4F5-2B67-2476-0026-AD0B6A3DC71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Date Placeholder 3">
            <a:extLst>
              <a:ext uri="{FF2B5EF4-FFF2-40B4-BE49-F238E27FC236}">
                <a16:creationId xmlns:a16="http://schemas.microsoft.com/office/drawing/2014/main" id="{B5A39395-0F96-525B-FB0A-D0EF456B4741}"/>
              </a:ext>
            </a:extLst>
          </p:cNvPr>
          <p:cNvSpPr>
            <a:spLocks noGrp="1"/>
          </p:cNvSpPr>
          <p:nvPr>
            <p:ph type="dt" sz="quarter" idx="1"/>
          </p:nvPr>
        </p:nvSpPr>
        <p:spPr/>
        <p:txBody>
          <a:bodyPr/>
          <a:lstStyle/>
          <a:p>
            <a:pPr>
              <a:defRPr/>
            </a:pPr>
            <a:r>
              <a:rPr lang="en-US"/>
              <a:t>DATE OF LAST REVISION:28/9/09</a:t>
            </a:r>
            <a:endParaRPr lang="en-US" dirty="0"/>
          </a:p>
        </p:txBody>
      </p:sp>
      <p:sp>
        <p:nvSpPr>
          <p:cNvPr id="43013" name="Slide Number Placeholder 4">
            <a:extLst>
              <a:ext uri="{FF2B5EF4-FFF2-40B4-BE49-F238E27FC236}">
                <a16:creationId xmlns:a16="http://schemas.microsoft.com/office/drawing/2014/main" id="{B2020442-0FCC-3DD7-A6F5-95E86F727E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fld id="{40E3DA9C-FB31-48A5-8A28-F3DCBC06172C}" type="slidenum">
              <a:rPr lang="en-US" altLang="en-US" sz="1200" smtClean="0">
                <a:latin typeface="Calibri" panose="020F0502020204030204" pitchFamily="34" charset="0"/>
              </a:rPr>
              <a:pPr/>
              <a:t>28</a:t>
            </a:fld>
            <a:endParaRPr lang="en-US" altLang="en-US"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07F8702A-409B-4EFF-7868-DDC3D828B0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DC998C11-2F4F-64DC-D555-F490B78748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tLang="en-US" sz="2800"/>
              <a:t>Meteorologists have to </a:t>
            </a:r>
            <a:r>
              <a:rPr lang="en-ZA" altLang="en-US" sz="2800" i="1">
                <a:solidFill>
                  <a:srgbClr val="0070C0"/>
                </a:solidFill>
              </a:rPr>
              <a:t>consider the atmosphere as a whole</a:t>
            </a:r>
            <a:r>
              <a:rPr lang="en-ZA" altLang="en-US" sz="2800"/>
              <a:t>, if they are to predict its future behaviour.</a:t>
            </a:r>
          </a:p>
          <a:p>
            <a:pPr lvl="1"/>
            <a:r>
              <a:rPr lang="en-US" altLang="en-US" sz="2400"/>
              <a:t>Surface - </a:t>
            </a:r>
            <a:r>
              <a:rPr lang="en-ZA" altLang="en-US" sz="2400" i="1">
                <a:solidFill>
                  <a:srgbClr val="0070C0"/>
                </a:solidFill>
              </a:rPr>
              <a:t>surface meteorological networks</a:t>
            </a:r>
            <a:r>
              <a:rPr lang="en-ZA" altLang="en-US" sz="2400">
                <a:solidFill>
                  <a:srgbClr val="0070C0"/>
                </a:solidFill>
              </a:rPr>
              <a:t> </a:t>
            </a:r>
            <a:r>
              <a:rPr lang="en-ZA" altLang="en-US" sz="2400"/>
              <a:t>are being extended throughout the world.</a:t>
            </a:r>
          </a:p>
          <a:p>
            <a:pPr lvl="1"/>
            <a:r>
              <a:rPr lang="en-ZA" altLang="en-US" sz="2400"/>
              <a:t>Upper atmosphere. Increasing use of </a:t>
            </a:r>
            <a:r>
              <a:rPr lang="en-ZA" altLang="en-US" sz="2400" i="1">
                <a:solidFill>
                  <a:srgbClr val="0070C0"/>
                </a:solidFill>
              </a:rPr>
              <a:t>satellites</a:t>
            </a:r>
            <a:r>
              <a:rPr lang="en-ZA" altLang="en-US" sz="2400"/>
              <a:t>, rockets and electronic equipment.</a:t>
            </a:r>
          </a:p>
          <a:p>
            <a:endParaRPr lang="en-US" altLang="en-US"/>
          </a:p>
        </p:txBody>
      </p:sp>
      <p:sp>
        <p:nvSpPr>
          <p:cNvPr id="14340" name="Slide Number Placeholder 3">
            <a:extLst>
              <a:ext uri="{FF2B5EF4-FFF2-40B4-BE49-F238E27FC236}">
                <a16:creationId xmlns:a16="http://schemas.microsoft.com/office/drawing/2014/main" id="{D305E205-3A18-A055-D267-85D5FBCC04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fld id="{03CF896B-A9DC-4D08-9083-FD3ED580F182}" type="slidenum">
              <a:rPr lang="en-ZA" altLang="en-US" sz="1200" smtClean="0">
                <a:latin typeface="Calibri" panose="020F0502020204030204" pitchFamily="34" charset="0"/>
              </a:rPr>
              <a:pPr/>
              <a:t>10</a:t>
            </a:fld>
            <a:endParaRPr lang="en-ZA" altLang="en-US" sz="120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2FACCE9D-FC3A-82DC-A124-28BD60DFBB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6964E055-C1BB-E75A-86D1-9BC7F0E7C0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Meridional heat gradient: heat energy received is maximum at equator, minimal at the poles.</a:t>
            </a:r>
          </a:p>
          <a:p>
            <a:endParaRPr lang="en-US" altLang="en-US"/>
          </a:p>
          <a:p>
            <a:r>
              <a:rPr lang="en-US" altLang="en-US"/>
              <a:t>Has to do with the movements of the earth that have previously explained</a:t>
            </a:r>
          </a:p>
        </p:txBody>
      </p:sp>
      <p:sp>
        <p:nvSpPr>
          <p:cNvPr id="16388" name="Slide Number Placeholder 3">
            <a:extLst>
              <a:ext uri="{FF2B5EF4-FFF2-40B4-BE49-F238E27FC236}">
                <a16:creationId xmlns:a16="http://schemas.microsoft.com/office/drawing/2014/main" id="{F0123FC5-F102-BF03-E610-3C80D696FB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fld id="{0A411400-B6AF-4E0E-A349-99207A79AB78}" type="slidenum">
              <a:rPr lang="en-ZA" altLang="en-US" sz="1200" smtClean="0">
                <a:latin typeface="Calibri" panose="020F0502020204030204" pitchFamily="34" charset="0"/>
              </a:rPr>
              <a:pPr/>
              <a:t>11</a:t>
            </a:fld>
            <a:endParaRPr lang="en-ZA" altLang="en-US" sz="120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2AC187A6-AD05-B179-6570-2F02BF5E16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61FDEEE4-C07C-EA75-BBFE-498693CB1F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tLang="en-US" dirty="0"/>
              <a:t>?</a:t>
            </a:r>
          </a:p>
          <a:p>
            <a:endParaRPr lang="en-ZA" altLang="en-US" dirty="0"/>
          </a:p>
          <a:p>
            <a:r>
              <a:rPr lang="en-ZA" altLang="en-US" dirty="0"/>
              <a:t>Earth maintains an average surface temperature of about 15deg. This means it has achieved radiative balance, incoming = outgoing</a:t>
            </a:r>
          </a:p>
          <a:p>
            <a:endParaRPr lang="en-ZA" altLang="en-US" dirty="0"/>
          </a:p>
          <a:p>
            <a:r>
              <a:rPr lang="en-ZA" altLang="en-US" dirty="0"/>
              <a:t>Energy received is converted: short wave to long wave</a:t>
            </a:r>
          </a:p>
          <a:p>
            <a:endParaRPr lang="en-ZA" altLang="en-US" dirty="0"/>
          </a:p>
          <a:p>
            <a:r>
              <a:rPr lang="en-ZA" altLang="en-US" dirty="0"/>
              <a:t>Circulation</a:t>
            </a:r>
          </a:p>
          <a:p>
            <a:endParaRPr lang="en-US" altLang="en-US" dirty="0"/>
          </a:p>
        </p:txBody>
      </p:sp>
      <p:sp>
        <p:nvSpPr>
          <p:cNvPr id="18436" name="Slide Number Placeholder 3">
            <a:extLst>
              <a:ext uri="{FF2B5EF4-FFF2-40B4-BE49-F238E27FC236}">
                <a16:creationId xmlns:a16="http://schemas.microsoft.com/office/drawing/2014/main" id="{C8727F8E-BFD3-CECB-A5E6-A7C837FD1C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fld id="{FED04ACF-3E82-46D2-9004-F6AF5CFA545E}" type="slidenum">
              <a:rPr lang="en-ZA" altLang="en-US" sz="1200" smtClean="0">
                <a:latin typeface="Calibri" panose="020F0502020204030204" pitchFamily="34" charset="0"/>
              </a:rPr>
              <a:pPr/>
              <a:t>12</a:t>
            </a:fld>
            <a:endParaRPr lang="en-ZA" altLang="en-US" sz="120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A69BEF0-85D8-FDDE-C5EB-80CE1DD6B3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9DBCB023-BD77-2F51-3E73-AEB9D1FC5D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dirty="0"/>
          </a:p>
        </p:txBody>
      </p:sp>
      <p:sp>
        <p:nvSpPr>
          <p:cNvPr id="20484" name="Slide Number Placeholder 3">
            <a:extLst>
              <a:ext uri="{FF2B5EF4-FFF2-40B4-BE49-F238E27FC236}">
                <a16:creationId xmlns:a16="http://schemas.microsoft.com/office/drawing/2014/main" id="{05BA91D4-6132-C613-3AA2-39ACD100C85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21CCCE-0869-4C37-A934-CFDD70159906}" type="slidenum">
              <a:rPr lang="en-ZA" altLang="en-US" smtClean="0"/>
              <a:pPr>
                <a:spcBef>
                  <a:spcPct val="0"/>
                </a:spcBef>
              </a:pPr>
              <a:t>13</a:t>
            </a:fld>
            <a:endParaRPr lang="en-ZA"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a:extLst>
              <a:ext uri="{FF2B5EF4-FFF2-40B4-BE49-F238E27FC236}">
                <a16:creationId xmlns:a16="http://schemas.microsoft.com/office/drawing/2014/main" id="{FEB4C059-32B4-856B-0E58-926344FAF231}"/>
              </a:ext>
            </a:extLst>
          </p:cNvPr>
          <p:cNvSpPr>
            <a:spLocks noGrp="1" noChangeArrowheads="1"/>
          </p:cNvSpPr>
          <p:nvPr>
            <p:ph type="dt" sz="quarter" idx="1"/>
          </p:nvPr>
        </p:nvSpPr>
        <p:spPr/>
        <p:txBody>
          <a:bodyPr/>
          <a:lstStyle/>
          <a:p>
            <a:pPr>
              <a:defRPr/>
            </a:pPr>
            <a:r>
              <a:rPr lang="en-US" dirty="0"/>
              <a:t>DATE OF LAST REVISION:28/9/09</a:t>
            </a:r>
          </a:p>
        </p:txBody>
      </p:sp>
      <p:sp>
        <p:nvSpPr>
          <p:cNvPr id="22531" name="Rectangle 7">
            <a:extLst>
              <a:ext uri="{FF2B5EF4-FFF2-40B4-BE49-F238E27FC236}">
                <a16:creationId xmlns:a16="http://schemas.microsoft.com/office/drawing/2014/main" id="{64958960-CEDB-BE05-F93F-9277CAD19C2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fld id="{0404858F-BF1C-403C-9122-A2218CB7215E}" type="slidenum">
              <a:rPr lang="en-US" altLang="en-US" sz="1200" smtClean="0">
                <a:latin typeface="Calibri" panose="020F0502020204030204" pitchFamily="34" charset="0"/>
              </a:rPr>
              <a:pPr/>
              <a:t>14</a:t>
            </a:fld>
            <a:endParaRPr lang="en-US" altLang="en-US" sz="1200">
              <a:latin typeface="Calibri" panose="020F0502020204030204" pitchFamily="34" charset="0"/>
            </a:endParaRPr>
          </a:p>
        </p:txBody>
      </p:sp>
      <p:sp>
        <p:nvSpPr>
          <p:cNvPr id="22532" name="Rectangle 2">
            <a:extLst>
              <a:ext uri="{FF2B5EF4-FFF2-40B4-BE49-F238E27FC236}">
                <a16:creationId xmlns:a16="http://schemas.microsoft.com/office/drawing/2014/main" id="{00C31ED6-6934-3ACC-2E12-AAA2B2AFDD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3">
            <a:extLst>
              <a:ext uri="{FF2B5EF4-FFF2-40B4-BE49-F238E27FC236}">
                <a16:creationId xmlns:a16="http://schemas.microsoft.com/office/drawing/2014/main" id="{45B3E442-DD78-4388-B25A-68AF9DBFA2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altLang="en-US" dirty="0"/>
              <a:t>Temperature is therefore a function of molecular motion</a:t>
            </a:r>
            <a:endParaRPr lang="en-US" altLang="en-US" dirty="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71388CB6-033C-0388-E00B-2DF05F87BC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E390DAB3-592C-93D3-0B66-3DC1BAB5A2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a:p>
        </p:txBody>
      </p:sp>
      <p:sp>
        <p:nvSpPr>
          <p:cNvPr id="24580" name="Slide Number Placeholder 3">
            <a:extLst>
              <a:ext uri="{FF2B5EF4-FFF2-40B4-BE49-F238E27FC236}">
                <a16:creationId xmlns:a16="http://schemas.microsoft.com/office/drawing/2014/main" id="{374ED932-4974-C376-A943-F9CB43A1F9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18CC13A-19C6-46BE-9F51-CFED97360A96}" type="slidenum">
              <a:rPr lang="en-ZA" altLang="en-US" smtClean="0"/>
              <a:pPr>
                <a:spcBef>
                  <a:spcPct val="0"/>
                </a:spcBef>
              </a:pPr>
              <a:t>15</a:t>
            </a:fld>
            <a:endParaRPr lang="en-ZA"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AA9F4F39-1ABF-796E-1AC7-4E0F39FDB2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E9C407E2-15EA-793D-52F1-71F77B957D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a:p>
        </p:txBody>
      </p:sp>
      <p:sp>
        <p:nvSpPr>
          <p:cNvPr id="26628" name="Slide Number Placeholder 3">
            <a:extLst>
              <a:ext uri="{FF2B5EF4-FFF2-40B4-BE49-F238E27FC236}">
                <a16:creationId xmlns:a16="http://schemas.microsoft.com/office/drawing/2014/main" id="{5E0DB2E2-06F4-F9C0-8673-2AB3B28D89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A0A73E0-B05C-4210-BD9A-7962C73BAA47}" type="slidenum">
              <a:rPr lang="en-ZA" altLang="en-US" smtClean="0"/>
              <a:pPr>
                <a:spcBef>
                  <a:spcPct val="0"/>
                </a:spcBef>
              </a:pPr>
              <a:t>16</a:t>
            </a:fld>
            <a:endParaRPr lang="en-ZA"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DFDC2F0-6D9C-378C-769A-647AD349B6C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287B4FE-0C1D-8DB8-6C07-C21E1CEF9AF8}"/>
              </a:ext>
            </a:extLst>
          </p:cNvPr>
          <p:cNvSpPr>
            <a:spLocks noGrp="1"/>
          </p:cNvSpPr>
          <p:nvPr>
            <p:ph type="body" idx="1"/>
          </p:nvPr>
        </p:nvSpPr>
        <p:spPr/>
        <p:txBody>
          <a:bodyPr/>
          <a:lstStyle/>
          <a:p>
            <a:pPr>
              <a:defRPr/>
            </a:pPr>
            <a:r>
              <a:rPr lang="en-US" kern="0"/>
              <a:t>Variation of Maximum and Minimum temperatures will then also occur between Summer and Winter.</a:t>
            </a:r>
          </a:p>
        </p:txBody>
      </p:sp>
      <p:sp>
        <p:nvSpPr>
          <p:cNvPr id="30724" name="Slide Number Placeholder 3">
            <a:extLst>
              <a:ext uri="{FF2B5EF4-FFF2-40B4-BE49-F238E27FC236}">
                <a16:creationId xmlns:a16="http://schemas.microsoft.com/office/drawing/2014/main" id="{F074062D-36F0-DB09-E572-E17F404292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fld id="{ED9E329C-6FAC-48B8-AC3E-3E3828E25985}" type="slidenum">
              <a:rPr lang="en-ZA" altLang="en-US" sz="1200" smtClean="0">
                <a:latin typeface="Calibri" panose="020F0502020204030204" pitchFamily="34" charset="0"/>
              </a:rPr>
              <a:pPr/>
              <a:t>19</a:t>
            </a:fld>
            <a:endParaRPr lang="en-ZA" altLang="en-US"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F1FF36D-96CB-22ED-06C3-EA59C73A042E}"/>
              </a:ext>
            </a:extLst>
          </p:cNvPr>
          <p:cNvSpPr>
            <a:spLocks noGrp="1" noChangeArrowheads="1"/>
          </p:cNvSpPr>
          <p:nvPr>
            <p:ph type="dt" sz="half" idx="10"/>
          </p:nvPr>
        </p:nvSpPr>
        <p:spPr>
          <a:ln/>
        </p:spPr>
        <p:txBody>
          <a:bodyPr/>
          <a:lstStyle>
            <a:lvl1pPr>
              <a:defRPr/>
            </a:lvl1pPr>
          </a:lstStyle>
          <a:p>
            <a:pPr>
              <a:defRPr/>
            </a:pPr>
            <a:fld id="{6E8BC84C-D0B1-4791-AEE7-45AB423FE729}" type="datetime1">
              <a:rPr lang="en-US" smtClean="0"/>
              <a:t>5/27/2024</a:t>
            </a:fld>
            <a:endParaRPr lang="en-US"/>
          </a:p>
        </p:txBody>
      </p:sp>
      <p:sp>
        <p:nvSpPr>
          <p:cNvPr id="5" name="Rectangle 5">
            <a:extLst>
              <a:ext uri="{FF2B5EF4-FFF2-40B4-BE49-F238E27FC236}">
                <a16:creationId xmlns:a16="http://schemas.microsoft.com/office/drawing/2014/main" id="{791C9509-E14E-6DC2-17A0-132C2E3A6FCE}"/>
              </a:ext>
            </a:extLst>
          </p:cNvPr>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a:p>
        </p:txBody>
      </p:sp>
      <p:sp>
        <p:nvSpPr>
          <p:cNvPr id="6" name="Rectangle 6">
            <a:extLst>
              <a:ext uri="{FF2B5EF4-FFF2-40B4-BE49-F238E27FC236}">
                <a16:creationId xmlns:a16="http://schemas.microsoft.com/office/drawing/2014/main" id="{19B80C21-CBD6-482D-0E28-CF85AB7AE9B5}"/>
              </a:ext>
            </a:extLst>
          </p:cNvPr>
          <p:cNvSpPr>
            <a:spLocks noGrp="1" noChangeArrowheads="1"/>
          </p:cNvSpPr>
          <p:nvPr>
            <p:ph type="sldNum" sz="quarter" idx="12"/>
          </p:nvPr>
        </p:nvSpPr>
        <p:spPr>
          <a:ln/>
        </p:spPr>
        <p:txBody>
          <a:bodyPr/>
          <a:lstStyle>
            <a:lvl1pPr>
              <a:defRPr/>
            </a:lvl1pPr>
          </a:lstStyle>
          <a:p>
            <a:pPr>
              <a:defRPr/>
            </a:pPr>
            <a:fld id="{E042676C-E22B-4F7D-830A-8173C4D00931}" type="slidenum">
              <a:rPr lang="en-US" altLang="en-US"/>
              <a:pPr>
                <a:defRPr/>
              </a:pPr>
              <a:t>‹#›</a:t>
            </a:fld>
            <a:endParaRPr lang="en-US" altLang="en-US"/>
          </a:p>
        </p:txBody>
      </p:sp>
    </p:spTree>
    <p:extLst>
      <p:ext uri="{BB962C8B-B14F-4D97-AF65-F5344CB8AC3E}">
        <p14:creationId xmlns:p14="http://schemas.microsoft.com/office/powerpoint/2010/main" val="3915640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198B14E-10EA-A867-8753-3CAFE7DC4427}"/>
              </a:ext>
            </a:extLst>
          </p:cNvPr>
          <p:cNvSpPr>
            <a:spLocks noGrp="1" noChangeArrowheads="1"/>
          </p:cNvSpPr>
          <p:nvPr>
            <p:ph type="dt" sz="half" idx="10"/>
          </p:nvPr>
        </p:nvSpPr>
        <p:spPr>
          <a:ln/>
        </p:spPr>
        <p:txBody>
          <a:bodyPr/>
          <a:lstStyle>
            <a:lvl1pPr>
              <a:defRPr/>
            </a:lvl1pPr>
          </a:lstStyle>
          <a:p>
            <a:pPr>
              <a:defRPr/>
            </a:pPr>
            <a:fld id="{EA3AD88F-E515-4310-866D-85E2EDB5C01E}" type="datetime1">
              <a:rPr lang="en-US" smtClean="0"/>
              <a:t>5/27/2024</a:t>
            </a:fld>
            <a:endParaRPr lang="en-US"/>
          </a:p>
        </p:txBody>
      </p:sp>
      <p:sp>
        <p:nvSpPr>
          <p:cNvPr id="5" name="Rectangle 5">
            <a:extLst>
              <a:ext uri="{FF2B5EF4-FFF2-40B4-BE49-F238E27FC236}">
                <a16:creationId xmlns:a16="http://schemas.microsoft.com/office/drawing/2014/main" id="{A4778FD5-A22F-17A9-8676-B289A332A144}"/>
              </a:ext>
            </a:extLst>
          </p:cNvPr>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a:p>
        </p:txBody>
      </p:sp>
      <p:sp>
        <p:nvSpPr>
          <p:cNvPr id="6" name="Rectangle 6">
            <a:extLst>
              <a:ext uri="{FF2B5EF4-FFF2-40B4-BE49-F238E27FC236}">
                <a16:creationId xmlns:a16="http://schemas.microsoft.com/office/drawing/2014/main" id="{8EE15145-312B-5CFE-0779-A6CA041FC9EC}"/>
              </a:ext>
            </a:extLst>
          </p:cNvPr>
          <p:cNvSpPr>
            <a:spLocks noGrp="1" noChangeArrowheads="1"/>
          </p:cNvSpPr>
          <p:nvPr>
            <p:ph type="sldNum" sz="quarter" idx="12"/>
          </p:nvPr>
        </p:nvSpPr>
        <p:spPr>
          <a:ln/>
        </p:spPr>
        <p:txBody>
          <a:bodyPr/>
          <a:lstStyle>
            <a:lvl1pPr>
              <a:defRPr/>
            </a:lvl1pPr>
          </a:lstStyle>
          <a:p>
            <a:pPr>
              <a:defRPr/>
            </a:pPr>
            <a:fld id="{160893EA-25A5-45D2-83D9-3473CA2BBEA2}" type="slidenum">
              <a:rPr lang="en-US" altLang="en-US"/>
              <a:pPr>
                <a:defRPr/>
              </a:pPr>
              <a:t>‹#›</a:t>
            </a:fld>
            <a:endParaRPr lang="en-US" altLang="en-US"/>
          </a:p>
        </p:txBody>
      </p:sp>
    </p:spTree>
    <p:extLst>
      <p:ext uri="{BB962C8B-B14F-4D97-AF65-F5344CB8AC3E}">
        <p14:creationId xmlns:p14="http://schemas.microsoft.com/office/powerpoint/2010/main" val="2865276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097A777-7FD8-5513-C800-5E09ECF8C8BF}"/>
              </a:ext>
            </a:extLst>
          </p:cNvPr>
          <p:cNvSpPr>
            <a:spLocks noGrp="1" noChangeArrowheads="1"/>
          </p:cNvSpPr>
          <p:nvPr>
            <p:ph type="dt" sz="half" idx="10"/>
          </p:nvPr>
        </p:nvSpPr>
        <p:spPr>
          <a:ln/>
        </p:spPr>
        <p:txBody>
          <a:bodyPr/>
          <a:lstStyle>
            <a:lvl1pPr>
              <a:defRPr/>
            </a:lvl1pPr>
          </a:lstStyle>
          <a:p>
            <a:pPr>
              <a:defRPr/>
            </a:pPr>
            <a:fld id="{6364C516-BD4D-4DA1-8FC4-EEFEADC4E542}" type="datetime1">
              <a:rPr lang="en-US" smtClean="0"/>
              <a:t>5/27/2024</a:t>
            </a:fld>
            <a:endParaRPr lang="en-US"/>
          </a:p>
        </p:txBody>
      </p:sp>
      <p:sp>
        <p:nvSpPr>
          <p:cNvPr id="5" name="Rectangle 5">
            <a:extLst>
              <a:ext uri="{FF2B5EF4-FFF2-40B4-BE49-F238E27FC236}">
                <a16:creationId xmlns:a16="http://schemas.microsoft.com/office/drawing/2014/main" id="{337974D5-DF38-626C-7267-7305DEF83BEC}"/>
              </a:ext>
            </a:extLst>
          </p:cNvPr>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a:p>
        </p:txBody>
      </p:sp>
      <p:sp>
        <p:nvSpPr>
          <p:cNvPr id="6" name="Rectangle 6">
            <a:extLst>
              <a:ext uri="{FF2B5EF4-FFF2-40B4-BE49-F238E27FC236}">
                <a16:creationId xmlns:a16="http://schemas.microsoft.com/office/drawing/2014/main" id="{4D10BD8D-7B50-4A54-6B8C-FA474E4AAAFE}"/>
              </a:ext>
            </a:extLst>
          </p:cNvPr>
          <p:cNvSpPr>
            <a:spLocks noGrp="1" noChangeArrowheads="1"/>
          </p:cNvSpPr>
          <p:nvPr>
            <p:ph type="sldNum" sz="quarter" idx="12"/>
          </p:nvPr>
        </p:nvSpPr>
        <p:spPr>
          <a:ln/>
        </p:spPr>
        <p:txBody>
          <a:bodyPr/>
          <a:lstStyle>
            <a:lvl1pPr>
              <a:defRPr/>
            </a:lvl1pPr>
          </a:lstStyle>
          <a:p>
            <a:pPr>
              <a:defRPr/>
            </a:pPr>
            <a:fld id="{152E47B4-9C4C-418D-821A-1779EAA1F966}" type="slidenum">
              <a:rPr lang="en-US" altLang="en-US"/>
              <a:pPr>
                <a:defRPr/>
              </a:pPr>
              <a:t>‹#›</a:t>
            </a:fld>
            <a:endParaRPr lang="en-US" altLang="en-US"/>
          </a:p>
        </p:txBody>
      </p:sp>
    </p:spTree>
    <p:extLst>
      <p:ext uri="{BB962C8B-B14F-4D97-AF65-F5344CB8AC3E}">
        <p14:creationId xmlns:p14="http://schemas.microsoft.com/office/powerpoint/2010/main" val="3980004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DB76978-E5F2-E884-FDBE-4C15601934A7}"/>
              </a:ext>
            </a:extLst>
          </p:cNvPr>
          <p:cNvSpPr>
            <a:spLocks noGrp="1" noChangeArrowheads="1"/>
          </p:cNvSpPr>
          <p:nvPr>
            <p:ph type="dt" sz="half" idx="10"/>
          </p:nvPr>
        </p:nvSpPr>
        <p:spPr>
          <a:ln/>
        </p:spPr>
        <p:txBody>
          <a:bodyPr/>
          <a:lstStyle>
            <a:lvl1pPr>
              <a:defRPr/>
            </a:lvl1pPr>
          </a:lstStyle>
          <a:p>
            <a:pPr>
              <a:defRPr/>
            </a:pPr>
            <a:fld id="{7C5CAA05-A8FB-4186-B66D-F3CA4D83A5E9}" type="datetime1">
              <a:rPr lang="en-US" smtClean="0"/>
              <a:t>5/27/2024</a:t>
            </a:fld>
            <a:endParaRPr lang="en-US"/>
          </a:p>
        </p:txBody>
      </p:sp>
      <p:sp>
        <p:nvSpPr>
          <p:cNvPr id="5" name="Rectangle 5">
            <a:extLst>
              <a:ext uri="{FF2B5EF4-FFF2-40B4-BE49-F238E27FC236}">
                <a16:creationId xmlns:a16="http://schemas.microsoft.com/office/drawing/2014/main" id="{5CF7AC5A-31C8-16E6-EDD0-4D2730567615}"/>
              </a:ext>
            </a:extLst>
          </p:cNvPr>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a:p>
        </p:txBody>
      </p:sp>
      <p:sp>
        <p:nvSpPr>
          <p:cNvPr id="6" name="Rectangle 6">
            <a:extLst>
              <a:ext uri="{FF2B5EF4-FFF2-40B4-BE49-F238E27FC236}">
                <a16:creationId xmlns:a16="http://schemas.microsoft.com/office/drawing/2014/main" id="{CEF99F4B-0E2A-B2DD-2B8B-832438F69E9F}"/>
              </a:ext>
            </a:extLst>
          </p:cNvPr>
          <p:cNvSpPr>
            <a:spLocks noGrp="1" noChangeArrowheads="1"/>
          </p:cNvSpPr>
          <p:nvPr>
            <p:ph type="sldNum" sz="quarter" idx="12"/>
          </p:nvPr>
        </p:nvSpPr>
        <p:spPr>
          <a:ln/>
        </p:spPr>
        <p:txBody>
          <a:bodyPr/>
          <a:lstStyle>
            <a:lvl1pPr>
              <a:defRPr/>
            </a:lvl1pPr>
          </a:lstStyle>
          <a:p>
            <a:pPr>
              <a:defRPr/>
            </a:pPr>
            <a:fld id="{46492616-546A-45E8-8E0D-D6E9F94F9F7B}" type="slidenum">
              <a:rPr lang="en-US" altLang="en-US"/>
              <a:pPr>
                <a:defRPr/>
              </a:pPr>
              <a:t>‹#›</a:t>
            </a:fld>
            <a:endParaRPr lang="en-US" altLang="en-US"/>
          </a:p>
        </p:txBody>
      </p:sp>
    </p:spTree>
    <p:extLst>
      <p:ext uri="{BB962C8B-B14F-4D97-AF65-F5344CB8AC3E}">
        <p14:creationId xmlns:p14="http://schemas.microsoft.com/office/powerpoint/2010/main" val="960118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5AA63B9-9B49-DFD8-CE9B-9082569C4A71}"/>
              </a:ext>
            </a:extLst>
          </p:cNvPr>
          <p:cNvSpPr>
            <a:spLocks noGrp="1" noChangeArrowheads="1"/>
          </p:cNvSpPr>
          <p:nvPr>
            <p:ph type="dt" sz="half" idx="10"/>
          </p:nvPr>
        </p:nvSpPr>
        <p:spPr>
          <a:ln/>
        </p:spPr>
        <p:txBody>
          <a:bodyPr/>
          <a:lstStyle>
            <a:lvl1pPr>
              <a:defRPr/>
            </a:lvl1pPr>
          </a:lstStyle>
          <a:p>
            <a:pPr>
              <a:defRPr/>
            </a:pPr>
            <a:fld id="{B19D7079-0F81-41A5-A36D-2C57C2F1E753}" type="datetime1">
              <a:rPr lang="en-US" smtClean="0"/>
              <a:t>5/27/2024</a:t>
            </a:fld>
            <a:endParaRPr lang="en-US"/>
          </a:p>
        </p:txBody>
      </p:sp>
      <p:sp>
        <p:nvSpPr>
          <p:cNvPr id="5" name="Rectangle 5">
            <a:extLst>
              <a:ext uri="{FF2B5EF4-FFF2-40B4-BE49-F238E27FC236}">
                <a16:creationId xmlns:a16="http://schemas.microsoft.com/office/drawing/2014/main" id="{E1B93B7D-D889-69B8-19C0-D839C735F0CC}"/>
              </a:ext>
            </a:extLst>
          </p:cNvPr>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a:p>
        </p:txBody>
      </p:sp>
      <p:sp>
        <p:nvSpPr>
          <p:cNvPr id="6" name="Rectangle 6">
            <a:extLst>
              <a:ext uri="{FF2B5EF4-FFF2-40B4-BE49-F238E27FC236}">
                <a16:creationId xmlns:a16="http://schemas.microsoft.com/office/drawing/2014/main" id="{6F4DE678-D464-1357-63E9-710BB00C7BD8}"/>
              </a:ext>
            </a:extLst>
          </p:cNvPr>
          <p:cNvSpPr>
            <a:spLocks noGrp="1" noChangeArrowheads="1"/>
          </p:cNvSpPr>
          <p:nvPr>
            <p:ph type="sldNum" sz="quarter" idx="12"/>
          </p:nvPr>
        </p:nvSpPr>
        <p:spPr>
          <a:ln/>
        </p:spPr>
        <p:txBody>
          <a:bodyPr/>
          <a:lstStyle>
            <a:lvl1pPr>
              <a:defRPr/>
            </a:lvl1pPr>
          </a:lstStyle>
          <a:p>
            <a:pPr>
              <a:defRPr/>
            </a:pPr>
            <a:fld id="{F298B514-A4EC-4054-8608-5F7F18F328EF}" type="slidenum">
              <a:rPr lang="en-US" altLang="en-US"/>
              <a:pPr>
                <a:defRPr/>
              </a:pPr>
              <a:t>‹#›</a:t>
            </a:fld>
            <a:endParaRPr lang="en-US" altLang="en-US"/>
          </a:p>
        </p:txBody>
      </p:sp>
    </p:spTree>
    <p:extLst>
      <p:ext uri="{BB962C8B-B14F-4D97-AF65-F5344CB8AC3E}">
        <p14:creationId xmlns:p14="http://schemas.microsoft.com/office/powerpoint/2010/main" val="3441340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9421F3E-5413-1546-8915-FC7BFDBE16F3}"/>
              </a:ext>
            </a:extLst>
          </p:cNvPr>
          <p:cNvSpPr>
            <a:spLocks noGrp="1" noChangeArrowheads="1"/>
          </p:cNvSpPr>
          <p:nvPr>
            <p:ph type="dt" sz="half" idx="10"/>
          </p:nvPr>
        </p:nvSpPr>
        <p:spPr>
          <a:ln/>
        </p:spPr>
        <p:txBody>
          <a:bodyPr/>
          <a:lstStyle>
            <a:lvl1pPr>
              <a:defRPr/>
            </a:lvl1pPr>
          </a:lstStyle>
          <a:p>
            <a:pPr>
              <a:defRPr/>
            </a:pPr>
            <a:fld id="{F262BEEA-D2FB-40A4-A061-777527BA5446}" type="datetime1">
              <a:rPr lang="en-US" smtClean="0"/>
              <a:t>5/27/2024</a:t>
            </a:fld>
            <a:endParaRPr lang="en-US"/>
          </a:p>
        </p:txBody>
      </p:sp>
      <p:sp>
        <p:nvSpPr>
          <p:cNvPr id="6" name="Rectangle 5">
            <a:extLst>
              <a:ext uri="{FF2B5EF4-FFF2-40B4-BE49-F238E27FC236}">
                <a16:creationId xmlns:a16="http://schemas.microsoft.com/office/drawing/2014/main" id="{CFA7D722-D2F1-415F-0645-CDF7CBD00B1C}"/>
              </a:ext>
            </a:extLst>
          </p:cNvPr>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a:p>
        </p:txBody>
      </p:sp>
      <p:sp>
        <p:nvSpPr>
          <p:cNvPr id="7" name="Rectangle 6">
            <a:extLst>
              <a:ext uri="{FF2B5EF4-FFF2-40B4-BE49-F238E27FC236}">
                <a16:creationId xmlns:a16="http://schemas.microsoft.com/office/drawing/2014/main" id="{E6F4C4CD-F5C2-E699-FE88-8766F8FBE419}"/>
              </a:ext>
            </a:extLst>
          </p:cNvPr>
          <p:cNvSpPr>
            <a:spLocks noGrp="1" noChangeArrowheads="1"/>
          </p:cNvSpPr>
          <p:nvPr>
            <p:ph type="sldNum" sz="quarter" idx="12"/>
          </p:nvPr>
        </p:nvSpPr>
        <p:spPr>
          <a:ln/>
        </p:spPr>
        <p:txBody>
          <a:bodyPr/>
          <a:lstStyle>
            <a:lvl1pPr>
              <a:defRPr/>
            </a:lvl1pPr>
          </a:lstStyle>
          <a:p>
            <a:pPr>
              <a:defRPr/>
            </a:pPr>
            <a:fld id="{AD4885B0-1855-45C2-A115-6CFA87205C4E}" type="slidenum">
              <a:rPr lang="en-US" altLang="en-US"/>
              <a:pPr>
                <a:defRPr/>
              </a:pPr>
              <a:t>‹#›</a:t>
            </a:fld>
            <a:endParaRPr lang="en-US" altLang="en-US"/>
          </a:p>
        </p:txBody>
      </p:sp>
    </p:spTree>
    <p:extLst>
      <p:ext uri="{BB962C8B-B14F-4D97-AF65-F5344CB8AC3E}">
        <p14:creationId xmlns:p14="http://schemas.microsoft.com/office/powerpoint/2010/main" val="3662712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DF62D8D-E069-B9BC-0937-D77A31969C79}"/>
              </a:ext>
            </a:extLst>
          </p:cNvPr>
          <p:cNvSpPr>
            <a:spLocks noGrp="1" noChangeArrowheads="1"/>
          </p:cNvSpPr>
          <p:nvPr>
            <p:ph type="dt" sz="half" idx="10"/>
          </p:nvPr>
        </p:nvSpPr>
        <p:spPr>
          <a:ln/>
        </p:spPr>
        <p:txBody>
          <a:bodyPr/>
          <a:lstStyle>
            <a:lvl1pPr>
              <a:defRPr/>
            </a:lvl1pPr>
          </a:lstStyle>
          <a:p>
            <a:pPr>
              <a:defRPr/>
            </a:pPr>
            <a:fld id="{DF0A53B3-CCA1-478B-AD33-6EA8301D1F32}" type="datetime1">
              <a:rPr lang="en-US" smtClean="0"/>
              <a:t>5/27/2024</a:t>
            </a:fld>
            <a:endParaRPr lang="en-US"/>
          </a:p>
        </p:txBody>
      </p:sp>
      <p:sp>
        <p:nvSpPr>
          <p:cNvPr id="8" name="Rectangle 5">
            <a:extLst>
              <a:ext uri="{FF2B5EF4-FFF2-40B4-BE49-F238E27FC236}">
                <a16:creationId xmlns:a16="http://schemas.microsoft.com/office/drawing/2014/main" id="{A8D8A2A3-8722-21F1-B911-5D71DFCB6920}"/>
              </a:ext>
            </a:extLst>
          </p:cNvPr>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a:p>
        </p:txBody>
      </p:sp>
      <p:sp>
        <p:nvSpPr>
          <p:cNvPr id="9" name="Rectangle 6">
            <a:extLst>
              <a:ext uri="{FF2B5EF4-FFF2-40B4-BE49-F238E27FC236}">
                <a16:creationId xmlns:a16="http://schemas.microsoft.com/office/drawing/2014/main" id="{611712A3-6B76-A986-DA7D-638CB8D94FB9}"/>
              </a:ext>
            </a:extLst>
          </p:cNvPr>
          <p:cNvSpPr>
            <a:spLocks noGrp="1" noChangeArrowheads="1"/>
          </p:cNvSpPr>
          <p:nvPr>
            <p:ph type="sldNum" sz="quarter" idx="12"/>
          </p:nvPr>
        </p:nvSpPr>
        <p:spPr>
          <a:ln/>
        </p:spPr>
        <p:txBody>
          <a:bodyPr/>
          <a:lstStyle>
            <a:lvl1pPr>
              <a:defRPr/>
            </a:lvl1pPr>
          </a:lstStyle>
          <a:p>
            <a:pPr>
              <a:defRPr/>
            </a:pPr>
            <a:fld id="{D4DC5615-D920-4187-8742-B8EDA169B567}" type="slidenum">
              <a:rPr lang="en-US" altLang="en-US"/>
              <a:pPr>
                <a:defRPr/>
              </a:pPr>
              <a:t>‹#›</a:t>
            </a:fld>
            <a:endParaRPr lang="en-US" altLang="en-US"/>
          </a:p>
        </p:txBody>
      </p:sp>
    </p:spTree>
    <p:extLst>
      <p:ext uri="{BB962C8B-B14F-4D97-AF65-F5344CB8AC3E}">
        <p14:creationId xmlns:p14="http://schemas.microsoft.com/office/powerpoint/2010/main" val="318376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81E080C-660F-B16B-5475-8B06AED15DC1}"/>
              </a:ext>
            </a:extLst>
          </p:cNvPr>
          <p:cNvSpPr>
            <a:spLocks noGrp="1" noChangeArrowheads="1"/>
          </p:cNvSpPr>
          <p:nvPr>
            <p:ph type="dt" sz="half" idx="10"/>
          </p:nvPr>
        </p:nvSpPr>
        <p:spPr>
          <a:ln/>
        </p:spPr>
        <p:txBody>
          <a:bodyPr/>
          <a:lstStyle>
            <a:lvl1pPr>
              <a:defRPr/>
            </a:lvl1pPr>
          </a:lstStyle>
          <a:p>
            <a:pPr>
              <a:defRPr/>
            </a:pPr>
            <a:fld id="{B41835A4-340E-4086-A1F0-C57B4A37CB14}" type="datetime1">
              <a:rPr lang="en-US" smtClean="0"/>
              <a:t>5/27/2024</a:t>
            </a:fld>
            <a:endParaRPr lang="en-US"/>
          </a:p>
        </p:txBody>
      </p:sp>
      <p:sp>
        <p:nvSpPr>
          <p:cNvPr id="4" name="Rectangle 5">
            <a:extLst>
              <a:ext uri="{FF2B5EF4-FFF2-40B4-BE49-F238E27FC236}">
                <a16:creationId xmlns:a16="http://schemas.microsoft.com/office/drawing/2014/main" id="{23BDA7DF-7A7C-5A4F-7714-B8C868433D6F}"/>
              </a:ext>
            </a:extLst>
          </p:cNvPr>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a:p>
        </p:txBody>
      </p:sp>
      <p:sp>
        <p:nvSpPr>
          <p:cNvPr id="5" name="Rectangle 6">
            <a:extLst>
              <a:ext uri="{FF2B5EF4-FFF2-40B4-BE49-F238E27FC236}">
                <a16:creationId xmlns:a16="http://schemas.microsoft.com/office/drawing/2014/main" id="{43865286-CC0A-5842-FA15-6EF29B7BB98F}"/>
              </a:ext>
            </a:extLst>
          </p:cNvPr>
          <p:cNvSpPr>
            <a:spLocks noGrp="1" noChangeArrowheads="1"/>
          </p:cNvSpPr>
          <p:nvPr>
            <p:ph type="sldNum" sz="quarter" idx="12"/>
          </p:nvPr>
        </p:nvSpPr>
        <p:spPr>
          <a:ln/>
        </p:spPr>
        <p:txBody>
          <a:bodyPr/>
          <a:lstStyle>
            <a:lvl1pPr>
              <a:defRPr/>
            </a:lvl1pPr>
          </a:lstStyle>
          <a:p>
            <a:pPr>
              <a:defRPr/>
            </a:pPr>
            <a:fld id="{20F49E0B-FE80-4814-9F30-A171D2548268}" type="slidenum">
              <a:rPr lang="en-US" altLang="en-US"/>
              <a:pPr>
                <a:defRPr/>
              </a:pPr>
              <a:t>‹#›</a:t>
            </a:fld>
            <a:endParaRPr lang="en-US" altLang="en-US"/>
          </a:p>
        </p:txBody>
      </p:sp>
    </p:spTree>
    <p:extLst>
      <p:ext uri="{BB962C8B-B14F-4D97-AF65-F5344CB8AC3E}">
        <p14:creationId xmlns:p14="http://schemas.microsoft.com/office/powerpoint/2010/main" val="4287105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FD4286E-CAEF-C96B-32A3-C08C5383F54D}"/>
              </a:ext>
            </a:extLst>
          </p:cNvPr>
          <p:cNvSpPr>
            <a:spLocks noGrp="1" noChangeArrowheads="1"/>
          </p:cNvSpPr>
          <p:nvPr>
            <p:ph type="dt" sz="half" idx="10"/>
          </p:nvPr>
        </p:nvSpPr>
        <p:spPr>
          <a:ln/>
        </p:spPr>
        <p:txBody>
          <a:bodyPr/>
          <a:lstStyle>
            <a:lvl1pPr>
              <a:defRPr/>
            </a:lvl1pPr>
          </a:lstStyle>
          <a:p>
            <a:pPr>
              <a:defRPr/>
            </a:pPr>
            <a:fld id="{017B71A2-13BB-4169-AF5E-1C52A9E28235}" type="datetime1">
              <a:rPr lang="en-US" smtClean="0"/>
              <a:t>5/27/2024</a:t>
            </a:fld>
            <a:endParaRPr lang="en-US"/>
          </a:p>
        </p:txBody>
      </p:sp>
      <p:sp>
        <p:nvSpPr>
          <p:cNvPr id="3" name="Rectangle 5">
            <a:extLst>
              <a:ext uri="{FF2B5EF4-FFF2-40B4-BE49-F238E27FC236}">
                <a16:creationId xmlns:a16="http://schemas.microsoft.com/office/drawing/2014/main" id="{599E3806-CB78-D5C0-F29C-663CF775AB89}"/>
              </a:ext>
            </a:extLst>
          </p:cNvPr>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a:p>
        </p:txBody>
      </p:sp>
      <p:sp>
        <p:nvSpPr>
          <p:cNvPr id="4" name="Rectangle 6">
            <a:extLst>
              <a:ext uri="{FF2B5EF4-FFF2-40B4-BE49-F238E27FC236}">
                <a16:creationId xmlns:a16="http://schemas.microsoft.com/office/drawing/2014/main" id="{02F5FDDF-CEBE-42D3-ECEF-32F8767A1908}"/>
              </a:ext>
            </a:extLst>
          </p:cNvPr>
          <p:cNvSpPr>
            <a:spLocks noGrp="1" noChangeArrowheads="1"/>
          </p:cNvSpPr>
          <p:nvPr>
            <p:ph type="sldNum" sz="quarter" idx="12"/>
          </p:nvPr>
        </p:nvSpPr>
        <p:spPr>
          <a:ln/>
        </p:spPr>
        <p:txBody>
          <a:bodyPr/>
          <a:lstStyle>
            <a:lvl1pPr>
              <a:defRPr/>
            </a:lvl1pPr>
          </a:lstStyle>
          <a:p>
            <a:pPr>
              <a:defRPr/>
            </a:pPr>
            <a:fld id="{74B32947-0D19-479B-8638-348BE1814BDF}" type="slidenum">
              <a:rPr lang="en-US" altLang="en-US"/>
              <a:pPr>
                <a:defRPr/>
              </a:pPr>
              <a:t>‹#›</a:t>
            </a:fld>
            <a:endParaRPr lang="en-US" altLang="en-US"/>
          </a:p>
        </p:txBody>
      </p:sp>
    </p:spTree>
    <p:extLst>
      <p:ext uri="{BB962C8B-B14F-4D97-AF65-F5344CB8AC3E}">
        <p14:creationId xmlns:p14="http://schemas.microsoft.com/office/powerpoint/2010/main" val="259053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B5B145D-C5B5-9E40-61EA-D7B4143BA7E4}"/>
              </a:ext>
            </a:extLst>
          </p:cNvPr>
          <p:cNvSpPr>
            <a:spLocks noGrp="1" noChangeArrowheads="1"/>
          </p:cNvSpPr>
          <p:nvPr>
            <p:ph type="dt" sz="half" idx="10"/>
          </p:nvPr>
        </p:nvSpPr>
        <p:spPr>
          <a:ln/>
        </p:spPr>
        <p:txBody>
          <a:bodyPr/>
          <a:lstStyle>
            <a:lvl1pPr>
              <a:defRPr/>
            </a:lvl1pPr>
          </a:lstStyle>
          <a:p>
            <a:pPr>
              <a:defRPr/>
            </a:pPr>
            <a:fld id="{3816B158-1980-4FAF-A6B1-A8988D913D7D}" type="datetime1">
              <a:rPr lang="en-US" smtClean="0"/>
              <a:t>5/27/2024</a:t>
            </a:fld>
            <a:endParaRPr lang="en-US"/>
          </a:p>
        </p:txBody>
      </p:sp>
      <p:sp>
        <p:nvSpPr>
          <p:cNvPr id="6" name="Rectangle 5">
            <a:extLst>
              <a:ext uri="{FF2B5EF4-FFF2-40B4-BE49-F238E27FC236}">
                <a16:creationId xmlns:a16="http://schemas.microsoft.com/office/drawing/2014/main" id="{885F138C-B365-5020-F70C-45FDD5DC890C}"/>
              </a:ext>
            </a:extLst>
          </p:cNvPr>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a:p>
        </p:txBody>
      </p:sp>
      <p:sp>
        <p:nvSpPr>
          <p:cNvPr id="7" name="Rectangle 6">
            <a:extLst>
              <a:ext uri="{FF2B5EF4-FFF2-40B4-BE49-F238E27FC236}">
                <a16:creationId xmlns:a16="http://schemas.microsoft.com/office/drawing/2014/main" id="{3DE641C6-EDCB-2970-9CFE-D73B60F2DB67}"/>
              </a:ext>
            </a:extLst>
          </p:cNvPr>
          <p:cNvSpPr>
            <a:spLocks noGrp="1" noChangeArrowheads="1"/>
          </p:cNvSpPr>
          <p:nvPr>
            <p:ph type="sldNum" sz="quarter" idx="12"/>
          </p:nvPr>
        </p:nvSpPr>
        <p:spPr>
          <a:ln/>
        </p:spPr>
        <p:txBody>
          <a:bodyPr/>
          <a:lstStyle>
            <a:lvl1pPr>
              <a:defRPr/>
            </a:lvl1pPr>
          </a:lstStyle>
          <a:p>
            <a:pPr>
              <a:defRPr/>
            </a:pPr>
            <a:fld id="{16ACF886-549A-4D17-BFF9-D841E28C8567}" type="slidenum">
              <a:rPr lang="en-US" altLang="en-US"/>
              <a:pPr>
                <a:defRPr/>
              </a:pPr>
              <a:t>‹#›</a:t>
            </a:fld>
            <a:endParaRPr lang="en-US" altLang="en-US"/>
          </a:p>
        </p:txBody>
      </p:sp>
    </p:spTree>
    <p:extLst>
      <p:ext uri="{BB962C8B-B14F-4D97-AF65-F5344CB8AC3E}">
        <p14:creationId xmlns:p14="http://schemas.microsoft.com/office/powerpoint/2010/main" val="691643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429E4B9-A14E-6C36-B0AB-546909FCAC35}"/>
              </a:ext>
            </a:extLst>
          </p:cNvPr>
          <p:cNvSpPr>
            <a:spLocks noGrp="1" noChangeArrowheads="1"/>
          </p:cNvSpPr>
          <p:nvPr>
            <p:ph type="dt" sz="half" idx="10"/>
          </p:nvPr>
        </p:nvSpPr>
        <p:spPr>
          <a:ln/>
        </p:spPr>
        <p:txBody>
          <a:bodyPr/>
          <a:lstStyle>
            <a:lvl1pPr>
              <a:defRPr/>
            </a:lvl1pPr>
          </a:lstStyle>
          <a:p>
            <a:pPr>
              <a:defRPr/>
            </a:pPr>
            <a:fld id="{F4BD048B-3DF8-4F57-8E09-C4E32F9DD6FA}" type="datetime1">
              <a:rPr lang="en-US" smtClean="0"/>
              <a:t>5/27/2024</a:t>
            </a:fld>
            <a:endParaRPr lang="en-US"/>
          </a:p>
        </p:txBody>
      </p:sp>
      <p:sp>
        <p:nvSpPr>
          <p:cNvPr id="6" name="Rectangle 5">
            <a:extLst>
              <a:ext uri="{FF2B5EF4-FFF2-40B4-BE49-F238E27FC236}">
                <a16:creationId xmlns:a16="http://schemas.microsoft.com/office/drawing/2014/main" id="{F64C29C4-1E1F-8D5C-3413-C53C6A0812E0}"/>
              </a:ext>
            </a:extLst>
          </p:cNvPr>
          <p:cNvSpPr>
            <a:spLocks noGrp="1" noChangeArrowheads="1"/>
          </p:cNvSpPr>
          <p:nvPr>
            <p:ph type="ftr" sz="quarter" idx="11"/>
          </p:nvPr>
        </p:nvSpPr>
        <p:spPr>
          <a:ln/>
        </p:spPr>
        <p:txBody>
          <a:bodyPr/>
          <a:lstStyle>
            <a:lvl1pPr>
              <a:defRPr/>
            </a:lvl1pPr>
          </a:lstStyle>
          <a:p>
            <a:pPr>
              <a:defRPr/>
            </a:pPr>
            <a:r>
              <a:rPr lang="pt-BR"/>
              <a:t>Templ ref: PPT-ISO-colour.001   Doc Ref no:</a:t>
            </a:r>
            <a:endParaRPr lang="en-US"/>
          </a:p>
        </p:txBody>
      </p:sp>
      <p:sp>
        <p:nvSpPr>
          <p:cNvPr id="7" name="Rectangle 6">
            <a:extLst>
              <a:ext uri="{FF2B5EF4-FFF2-40B4-BE49-F238E27FC236}">
                <a16:creationId xmlns:a16="http://schemas.microsoft.com/office/drawing/2014/main" id="{460A6B77-4C15-6ACF-2583-014FAAADF762}"/>
              </a:ext>
            </a:extLst>
          </p:cNvPr>
          <p:cNvSpPr>
            <a:spLocks noGrp="1" noChangeArrowheads="1"/>
          </p:cNvSpPr>
          <p:nvPr>
            <p:ph type="sldNum" sz="quarter" idx="12"/>
          </p:nvPr>
        </p:nvSpPr>
        <p:spPr>
          <a:ln/>
        </p:spPr>
        <p:txBody>
          <a:bodyPr/>
          <a:lstStyle>
            <a:lvl1pPr>
              <a:defRPr/>
            </a:lvl1pPr>
          </a:lstStyle>
          <a:p>
            <a:pPr>
              <a:defRPr/>
            </a:pPr>
            <a:fld id="{C36BF18F-2D7F-4E9E-A77F-C08A968859D6}" type="slidenum">
              <a:rPr lang="en-US" altLang="en-US"/>
              <a:pPr>
                <a:defRPr/>
              </a:pPr>
              <a:t>‹#›</a:t>
            </a:fld>
            <a:endParaRPr lang="en-US" altLang="en-US"/>
          </a:p>
        </p:txBody>
      </p:sp>
    </p:spTree>
    <p:extLst>
      <p:ext uri="{BB962C8B-B14F-4D97-AF65-F5344CB8AC3E}">
        <p14:creationId xmlns:p14="http://schemas.microsoft.com/office/powerpoint/2010/main" val="2384596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8FF8C52-3ECA-4498-ACC6-F2F4B6DB83D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964A4F3-7FE9-7013-23F6-78FE2CFC180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580" name="Rectangle 4">
            <a:extLst>
              <a:ext uri="{FF2B5EF4-FFF2-40B4-BE49-F238E27FC236}">
                <a16:creationId xmlns:a16="http://schemas.microsoft.com/office/drawing/2014/main" id="{9753A13B-450B-A0A6-163D-02D2DF3332A6}"/>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latin typeface="Arial" charset="0"/>
                <a:cs typeface="+mn-cs"/>
              </a:defRPr>
            </a:lvl1pPr>
          </a:lstStyle>
          <a:p>
            <a:pPr>
              <a:defRPr/>
            </a:pPr>
            <a:fld id="{383AB6DF-5A57-4BA4-95BB-05A3923BF8B8}" type="datetime1">
              <a:rPr lang="en-US" smtClean="0"/>
              <a:t>5/27/2024</a:t>
            </a:fld>
            <a:endParaRPr lang="en-US"/>
          </a:p>
        </p:txBody>
      </p:sp>
      <p:sp>
        <p:nvSpPr>
          <p:cNvPr id="24581" name="Rectangle 5">
            <a:extLst>
              <a:ext uri="{FF2B5EF4-FFF2-40B4-BE49-F238E27FC236}">
                <a16:creationId xmlns:a16="http://schemas.microsoft.com/office/drawing/2014/main" id="{2907AB08-0026-81A4-15EB-FDE45BE16D2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a:latin typeface="Arial" charset="0"/>
                <a:cs typeface="+mn-cs"/>
              </a:defRPr>
            </a:lvl1pPr>
          </a:lstStyle>
          <a:p>
            <a:pPr>
              <a:defRPr/>
            </a:pPr>
            <a:r>
              <a:rPr lang="pt-BR"/>
              <a:t>Templ ref: PPT-ISO-colour.001   Doc Ref no:</a:t>
            </a:r>
            <a:endParaRPr lang="en-US"/>
          </a:p>
        </p:txBody>
      </p:sp>
      <p:sp>
        <p:nvSpPr>
          <p:cNvPr id="24582" name="Rectangle 6">
            <a:extLst>
              <a:ext uri="{FF2B5EF4-FFF2-40B4-BE49-F238E27FC236}">
                <a16:creationId xmlns:a16="http://schemas.microsoft.com/office/drawing/2014/main" id="{FF8AC88D-BBA8-5169-B0A9-CF516362328F}"/>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a:lvl1pPr>
          </a:lstStyle>
          <a:p>
            <a:pPr>
              <a:defRPr/>
            </a:pPr>
            <a:fld id="{7FA4D8D1-D2BB-4F0C-9A9D-02CF6BC7E9E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4F5654C5-A296-DA66-77F7-4855E01AABFE}"/>
              </a:ext>
            </a:extLst>
          </p:cNvPr>
          <p:cNvSpPr>
            <a:spLocks noGrp="1"/>
          </p:cNvSpPr>
          <p:nvPr>
            <p:ph type="ctrTitle"/>
          </p:nvPr>
        </p:nvSpPr>
        <p:spPr>
          <a:xfrm>
            <a:off x="0" y="1189038"/>
            <a:ext cx="9144000" cy="2921000"/>
          </a:xfrm>
        </p:spPr>
        <p:txBody>
          <a:bodyPr/>
          <a:lstStyle/>
          <a:p>
            <a:pPr>
              <a:defRPr/>
            </a:pPr>
            <a:r>
              <a:rPr lang="en-US" b="1" cap="small" dirty="0"/>
              <a:t>Atmospheric Pressure, Temperature and Moisture</a:t>
            </a:r>
          </a:p>
        </p:txBody>
      </p:sp>
      <p:sp>
        <p:nvSpPr>
          <p:cNvPr id="3075" name="TextBox 1">
            <a:extLst>
              <a:ext uri="{FF2B5EF4-FFF2-40B4-BE49-F238E27FC236}">
                <a16:creationId xmlns:a16="http://schemas.microsoft.com/office/drawing/2014/main" id="{2CCDC118-1814-5E1D-7DCA-99C2D271D7D6}"/>
              </a:ext>
            </a:extLst>
          </p:cNvPr>
          <p:cNvSpPr txBox="1">
            <a:spLocks noChangeArrowheads="1"/>
          </p:cNvSpPr>
          <p:nvPr/>
        </p:nvSpPr>
        <p:spPr bwMode="auto">
          <a:xfrm>
            <a:off x="1322388" y="4110038"/>
            <a:ext cx="66833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Presented by: </a:t>
            </a:r>
          </a:p>
          <a:p>
            <a:pPr>
              <a:spcBef>
                <a:spcPct val="0"/>
              </a:spcBef>
              <a:buFontTx/>
              <a:buNone/>
            </a:pPr>
            <a:r>
              <a:rPr lang="en-US" altLang="en-US" sz="1800"/>
              <a:t>Ms. Shine Lithakazi Mkatshwa</a:t>
            </a:r>
          </a:p>
          <a:p>
            <a:pPr>
              <a:spcBef>
                <a:spcPct val="0"/>
              </a:spcBef>
              <a:buFontTx/>
              <a:buNone/>
            </a:pPr>
            <a:r>
              <a:rPr lang="en-US" altLang="en-US" sz="1800"/>
              <a:t>Regional Training Centre: Meteorological Qualification Manager</a:t>
            </a:r>
            <a:endParaRPr lang="en-ZA" altLang="en-US" sz="1800"/>
          </a:p>
        </p:txBody>
      </p:sp>
      <p:sp>
        <p:nvSpPr>
          <p:cNvPr id="2" name="Slide Number Placeholder 1">
            <a:extLst>
              <a:ext uri="{FF2B5EF4-FFF2-40B4-BE49-F238E27FC236}">
                <a16:creationId xmlns:a16="http://schemas.microsoft.com/office/drawing/2014/main" id="{B7F7484C-86C2-664E-3162-3807C0552BA1}"/>
              </a:ext>
            </a:extLst>
          </p:cNvPr>
          <p:cNvSpPr>
            <a:spLocks noGrp="1"/>
          </p:cNvSpPr>
          <p:nvPr>
            <p:ph type="sldNum" sz="quarter" idx="12"/>
          </p:nvPr>
        </p:nvSpPr>
        <p:spPr/>
        <p:txBody>
          <a:bodyPr/>
          <a:lstStyle/>
          <a:p>
            <a:pPr>
              <a:defRPr/>
            </a:pPr>
            <a:fld id="{E042676C-E22B-4F7D-830A-8173C4D00931}" type="slidenum">
              <a:rPr lang="en-US" altLang="en-US" smtClean="0"/>
              <a:pPr>
                <a:defRPr/>
              </a:pPr>
              <a:t>1</a:t>
            </a:fld>
            <a:endParaRPr lang="en-US" altLang="en-US"/>
          </a:p>
        </p:txBody>
      </p:sp>
      <p:sp>
        <p:nvSpPr>
          <p:cNvPr id="4" name="Footer Placeholder 2">
            <a:extLst>
              <a:ext uri="{FF2B5EF4-FFF2-40B4-BE49-F238E27FC236}">
                <a16:creationId xmlns:a16="http://schemas.microsoft.com/office/drawing/2014/main" id="{F9B635F2-D8E6-5FF5-EA7B-86F13F45381B}"/>
              </a:ext>
            </a:extLst>
          </p:cNvPr>
          <p:cNvSpPr>
            <a:spLocks noGrp="1"/>
          </p:cNvSpPr>
          <p:nvPr>
            <p:ph type="ftr" sz="quarter" idx="11"/>
          </p:nvPr>
        </p:nvSpPr>
        <p:spPr>
          <a:xfrm>
            <a:off x="612843" y="6381345"/>
            <a:ext cx="6994187" cy="340130"/>
          </a:xfrm>
        </p:spPr>
        <p:txBody>
          <a:bodyPr/>
          <a:lstStyle/>
          <a:p>
            <a:pPr>
              <a:defRPr/>
            </a:pPr>
            <a:r>
              <a:rPr lang="pt-BR" dirty="0"/>
              <a:t>WCS-RTC-PRES-LesMetPresenters2024_PressTempMoist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C60D5E3A-2D14-99F3-BEF9-6E05851F5666}"/>
              </a:ext>
            </a:extLst>
          </p:cNvPr>
          <p:cNvSpPr>
            <a:spLocks noGrp="1" noChangeArrowheads="1"/>
          </p:cNvSpPr>
          <p:nvPr>
            <p:ph type="ctrTitle"/>
          </p:nvPr>
        </p:nvSpPr>
        <p:spPr>
          <a:xfrm>
            <a:off x="611188" y="1576388"/>
            <a:ext cx="7772400" cy="3279775"/>
          </a:xfrm>
        </p:spPr>
        <p:txBody>
          <a:bodyPr/>
          <a:lstStyle/>
          <a:p>
            <a:r>
              <a:rPr lang="en-US" altLang="en-US" b="1">
                <a:solidFill>
                  <a:schemeClr val="tx1"/>
                </a:solidFill>
              </a:rPr>
              <a:t>TEMPERATURE</a:t>
            </a:r>
            <a:br>
              <a:rPr lang="en-US" altLang="en-US" b="1">
                <a:solidFill>
                  <a:schemeClr val="tx1"/>
                </a:solidFill>
              </a:rPr>
            </a:br>
            <a:r>
              <a:rPr lang="en-US" altLang="en-US" b="1">
                <a:solidFill>
                  <a:schemeClr val="tx1"/>
                </a:solidFill>
              </a:rPr>
              <a:t>&amp; </a:t>
            </a:r>
            <a:br>
              <a:rPr lang="en-US" altLang="en-US" b="1">
                <a:solidFill>
                  <a:schemeClr val="tx1"/>
                </a:solidFill>
              </a:rPr>
            </a:br>
            <a:r>
              <a:rPr lang="en-US" altLang="en-US" b="1">
                <a:solidFill>
                  <a:schemeClr val="tx1"/>
                </a:solidFill>
              </a:rPr>
              <a:t>HEAT EXCHANGE </a:t>
            </a:r>
            <a:br>
              <a:rPr lang="en-US" altLang="en-US" b="1">
                <a:solidFill>
                  <a:schemeClr val="tx1"/>
                </a:solidFill>
              </a:rPr>
            </a:br>
            <a:endParaRPr lang="en-US" altLang="en-US" b="1">
              <a:solidFill>
                <a:schemeClr val="tx1"/>
              </a:solidFill>
            </a:endParaRPr>
          </a:p>
        </p:txBody>
      </p:sp>
      <p:sp>
        <p:nvSpPr>
          <p:cNvPr id="13315" name="TextBox 4">
            <a:extLst>
              <a:ext uri="{FF2B5EF4-FFF2-40B4-BE49-F238E27FC236}">
                <a16:creationId xmlns:a16="http://schemas.microsoft.com/office/drawing/2014/main" id="{939957B8-2CDC-ABE0-3654-0859F0F4C089}"/>
              </a:ext>
            </a:extLst>
          </p:cNvPr>
          <p:cNvSpPr txBox="1">
            <a:spLocks noChangeArrowheads="1"/>
          </p:cNvSpPr>
          <p:nvPr/>
        </p:nvSpPr>
        <p:spPr bwMode="auto">
          <a:xfrm>
            <a:off x="147638" y="6575425"/>
            <a:ext cx="35369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100"/>
              <a:t>Document Reference: RTC-PRE-037.3 _31 Aug 2017</a:t>
            </a:r>
          </a:p>
        </p:txBody>
      </p:sp>
      <p:sp>
        <p:nvSpPr>
          <p:cNvPr id="2" name="Slide Number Placeholder 1">
            <a:extLst>
              <a:ext uri="{FF2B5EF4-FFF2-40B4-BE49-F238E27FC236}">
                <a16:creationId xmlns:a16="http://schemas.microsoft.com/office/drawing/2014/main" id="{20483592-BF91-66DD-A369-F222385B8823}"/>
              </a:ext>
            </a:extLst>
          </p:cNvPr>
          <p:cNvSpPr>
            <a:spLocks noGrp="1"/>
          </p:cNvSpPr>
          <p:nvPr>
            <p:ph type="sldNum" sz="quarter" idx="12"/>
          </p:nvPr>
        </p:nvSpPr>
        <p:spPr/>
        <p:txBody>
          <a:bodyPr/>
          <a:lstStyle/>
          <a:p>
            <a:pPr>
              <a:defRPr/>
            </a:pPr>
            <a:fld id="{E042676C-E22B-4F7D-830A-8173C4D00931}" type="slidenum">
              <a:rPr lang="en-US" altLang="en-US" smtClean="0"/>
              <a:pPr>
                <a:defRPr/>
              </a:pPr>
              <a:t>10</a:t>
            </a:fld>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ABB3D-FB30-710F-5AFE-97059922D6D5}"/>
              </a:ext>
            </a:extLst>
          </p:cNvPr>
          <p:cNvSpPr>
            <a:spLocks noGrp="1"/>
          </p:cNvSpPr>
          <p:nvPr>
            <p:ph type="title"/>
          </p:nvPr>
        </p:nvSpPr>
        <p:spPr>
          <a:xfrm>
            <a:off x="157163" y="46038"/>
            <a:ext cx="8796337" cy="781050"/>
          </a:xfrm>
        </p:spPr>
        <p:txBody>
          <a:bodyPr/>
          <a:lstStyle/>
          <a:p>
            <a:pPr>
              <a:defRPr/>
            </a:pPr>
            <a:r>
              <a:rPr lang="en-US" sz="4000" b="1" cap="small" dirty="0"/>
              <a:t>Earth’s source of energy</a:t>
            </a:r>
          </a:p>
        </p:txBody>
      </p:sp>
      <p:sp>
        <p:nvSpPr>
          <p:cNvPr id="15363" name="Content Placeholder 2">
            <a:extLst>
              <a:ext uri="{FF2B5EF4-FFF2-40B4-BE49-F238E27FC236}">
                <a16:creationId xmlns:a16="http://schemas.microsoft.com/office/drawing/2014/main" id="{218DB320-19E3-F44E-962C-2244F012EBCF}"/>
              </a:ext>
            </a:extLst>
          </p:cNvPr>
          <p:cNvSpPr>
            <a:spLocks noGrp="1" noChangeArrowheads="1"/>
          </p:cNvSpPr>
          <p:nvPr>
            <p:ph idx="1"/>
          </p:nvPr>
        </p:nvSpPr>
        <p:spPr>
          <a:xfrm>
            <a:off x="157163" y="827088"/>
            <a:ext cx="8796337" cy="5299075"/>
          </a:xfrm>
        </p:spPr>
        <p:txBody>
          <a:bodyPr/>
          <a:lstStyle/>
          <a:p>
            <a:r>
              <a:rPr lang="en-US" altLang="en-US" sz="2200"/>
              <a:t>Radiant energy from the sun is emitted across the electromagnetic spectrum</a:t>
            </a:r>
          </a:p>
          <a:p>
            <a:r>
              <a:rPr lang="en-US" altLang="en-US" sz="2200"/>
              <a:t>At the earth’s surface, this is converted into thermal energy</a:t>
            </a:r>
          </a:p>
          <a:p>
            <a:r>
              <a:rPr lang="en-US" altLang="en-US" sz="2200"/>
              <a:t>Energy from the sun is not evenly distributed in both space and time;</a:t>
            </a:r>
          </a:p>
        </p:txBody>
      </p:sp>
      <p:pic>
        <p:nvPicPr>
          <p:cNvPr id="15364" name="Picture 2">
            <a:extLst>
              <a:ext uri="{FF2B5EF4-FFF2-40B4-BE49-F238E27FC236}">
                <a16:creationId xmlns:a16="http://schemas.microsoft.com/office/drawing/2014/main" id="{F392FA4B-2B17-BF5B-3961-998A7E1881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92300" y="2481263"/>
            <a:ext cx="5359400" cy="377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261B5C89-CE6B-0A13-CBD4-8030D30CA0C7}"/>
              </a:ext>
            </a:extLst>
          </p:cNvPr>
          <p:cNvSpPr txBox="1">
            <a:spLocks/>
          </p:cNvSpPr>
          <p:nvPr/>
        </p:nvSpPr>
        <p:spPr bwMode="auto">
          <a:xfrm>
            <a:off x="1303338" y="6242050"/>
            <a:ext cx="6537325" cy="574675"/>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457200" lvl="1" indent="0" defTabSz="879475">
              <a:buFontTx/>
              <a:buNone/>
              <a:defRPr/>
            </a:pPr>
            <a:r>
              <a:rPr lang="en-US" altLang="en-US" sz="2200" b="1" kern="0" dirty="0">
                <a:solidFill>
                  <a:schemeClr val="accent6"/>
                </a:solidFill>
              </a:rPr>
              <a:t>Conduction</a:t>
            </a:r>
            <a:r>
              <a:rPr lang="en-US" altLang="en-US" sz="2200" kern="0" dirty="0">
                <a:solidFill>
                  <a:schemeClr val="accent6"/>
                </a:solidFill>
              </a:rPr>
              <a:t>	</a:t>
            </a:r>
            <a:r>
              <a:rPr lang="en-US" altLang="en-US" sz="2200" b="1" kern="0" dirty="0">
                <a:solidFill>
                  <a:schemeClr val="accent6"/>
                </a:solidFill>
              </a:rPr>
              <a:t>Convection</a:t>
            </a:r>
            <a:r>
              <a:rPr lang="en-US" altLang="en-US" sz="2200" kern="0" dirty="0">
                <a:solidFill>
                  <a:schemeClr val="accent6"/>
                </a:solidFill>
              </a:rPr>
              <a:t>	    </a:t>
            </a:r>
            <a:r>
              <a:rPr lang="en-US" altLang="en-US" sz="2200" b="1" kern="0" dirty="0">
                <a:solidFill>
                  <a:schemeClr val="accent6"/>
                </a:solidFill>
              </a:rPr>
              <a:t>Radiation </a:t>
            </a:r>
          </a:p>
        </p:txBody>
      </p:sp>
      <p:sp>
        <p:nvSpPr>
          <p:cNvPr id="3" name="Slide Number Placeholder 2">
            <a:extLst>
              <a:ext uri="{FF2B5EF4-FFF2-40B4-BE49-F238E27FC236}">
                <a16:creationId xmlns:a16="http://schemas.microsoft.com/office/drawing/2014/main" id="{1510A2B3-BE45-CB33-95ED-3C07A3D8E513}"/>
              </a:ext>
            </a:extLst>
          </p:cNvPr>
          <p:cNvSpPr>
            <a:spLocks noGrp="1"/>
          </p:cNvSpPr>
          <p:nvPr>
            <p:ph type="sldNum" sz="quarter" idx="12"/>
          </p:nvPr>
        </p:nvSpPr>
        <p:spPr/>
        <p:txBody>
          <a:bodyPr/>
          <a:lstStyle/>
          <a:p>
            <a:pPr>
              <a:defRPr/>
            </a:pPr>
            <a:fld id="{46492616-546A-45E8-8E0D-D6E9F94F9F7B}" type="slidenum">
              <a:rPr lang="en-US" altLang="en-US" smtClean="0"/>
              <a:pPr>
                <a:defRPr/>
              </a:pPr>
              <a:t>11</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8681BB9E-CA08-3C83-72D2-CE4955150EF9}"/>
              </a:ext>
            </a:extLst>
          </p:cNvPr>
          <p:cNvSpPr txBox="1">
            <a:spLocks/>
          </p:cNvSpPr>
          <p:nvPr/>
        </p:nvSpPr>
        <p:spPr bwMode="auto">
          <a:xfrm>
            <a:off x="457200" y="0"/>
            <a:ext cx="82296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t>Earth’s heat budget</a:t>
            </a:r>
          </a:p>
        </p:txBody>
      </p:sp>
      <p:sp>
        <p:nvSpPr>
          <p:cNvPr id="16387" name="Rectangle 3">
            <a:extLst>
              <a:ext uri="{FF2B5EF4-FFF2-40B4-BE49-F238E27FC236}">
                <a16:creationId xmlns:a16="http://schemas.microsoft.com/office/drawing/2014/main" id="{C8D28AA2-A956-88A1-1308-2DD1D2E05CB3}"/>
              </a:ext>
            </a:extLst>
          </p:cNvPr>
          <p:cNvSpPr txBox="1">
            <a:spLocks noChangeArrowheads="1"/>
          </p:cNvSpPr>
          <p:nvPr/>
        </p:nvSpPr>
        <p:spPr bwMode="auto">
          <a:xfrm>
            <a:off x="0" y="800100"/>
            <a:ext cx="9144000" cy="5891213"/>
          </a:xfrm>
          <a:prstGeom prst="rect">
            <a:avLst/>
          </a:prstGeom>
          <a:noFill/>
          <a:ln>
            <a:noFill/>
          </a:ln>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r>
              <a:rPr lang="en-ZA" altLang="en-US" sz="2000" dirty="0"/>
              <a:t>When solar radiation reaches the Earth's surface, it is affected in various ways, ranging from almost total reflection to almost complete absorption. </a:t>
            </a:r>
          </a:p>
          <a:p>
            <a:pPr>
              <a:defRPr/>
            </a:pPr>
            <a:endParaRPr lang="en-ZA" altLang="en-US" sz="2000" dirty="0"/>
          </a:p>
          <a:p>
            <a:pPr>
              <a:defRPr/>
            </a:pPr>
            <a:endParaRPr lang="en-ZA" altLang="en-US" sz="2000" dirty="0"/>
          </a:p>
          <a:p>
            <a:pPr>
              <a:defRPr/>
            </a:pPr>
            <a:endParaRPr lang="en-ZA" altLang="en-US" sz="2000" dirty="0"/>
          </a:p>
          <a:p>
            <a:pPr>
              <a:defRPr/>
            </a:pPr>
            <a:endParaRPr lang="en-ZA" altLang="en-US" sz="2000" dirty="0"/>
          </a:p>
          <a:p>
            <a:pPr>
              <a:defRPr/>
            </a:pPr>
            <a:endParaRPr lang="en-ZA" altLang="en-US" sz="2000" dirty="0"/>
          </a:p>
          <a:p>
            <a:pPr>
              <a:defRPr/>
            </a:pPr>
            <a:endParaRPr lang="en-ZA" altLang="en-US" sz="2000" dirty="0"/>
          </a:p>
          <a:p>
            <a:pPr>
              <a:defRPr/>
            </a:pPr>
            <a:endParaRPr lang="en-ZA" altLang="en-US" sz="2000" dirty="0"/>
          </a:p>
          <a:p>
            <a:pPr>
              <a:defRPr/>
            </a:pPr>
            <a:endParaRPr lang="en-ZA" altLang="en-US" sz="2000" dirty="0"/>
          </a:p>
          <a:p>
            <a:pPr>
              <a:defRPr/>
            </a:pPr>
            <a:endParaRPr lang="en-ZA" altLang="en-US" sz="2000" dirty="0"/>
          </a:p>
          <a:p>
            <a:pPr>
              <a:defRPr/>
            </a:pPr>
            <a:endParaRPr lang="en-ZA" altLang="en-US" sz="2000" dirty="0"/>
          </a:p>
          <a:p>
            <a:pPr marL="0" indent="0">
              <a:buFontTx/>
              <a:buNone/>
              <a:defRPr/>
            </a:pPr>
            <a:endParaRPr lang="en-ZA" altLang="en-US" sz="2000" dirty="0"/>
          </a:p>
        </p:txBody>
      </p:sp>
      <p:pic>
        <p:nvPicPr>
          <p:cNvPr id="17412" name="Picture 1">
            <a:extLst>
              <a:ext uri="{FF2B5EF4-FFF2-40B4-BE49-F238E27FC236}">
                <a16:creationId xmlns:a16="http://schemas.microsoft.com/office/drawing/2014/main" id="{2B781BA5-89B6-C679-F17F-BDA7648770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66863"/>
            <a:ext cx="7772400" cy="529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545AB7B5-8572-E34B-B15C-EF70930995B6}"/>
              </a:ext>
            </a:extLst>
          </p:cNvPr>
          <p:cNvSpPr>
            <a:spLocks noGrp="1"/>
          </p:cNvSpPr>
          <p:nvPr>
            <p:ph type="sldNum" sz="quarter" idx="12"/>
          </p:nvPr>
        </p:nvSpPr>
        <p:spPr/>
        <p:txBody>
          <a:bodyPr/>
          <a:lstStyle/>
          <a:p>
            <a:pPr>
              <a:defRPr/>
            </a:pPr>
            <a:fld id="{74B32947-0D19-479B-8638-348BE1814BDF}" type="slidenum">
              <a:rPr lang="en-US" altLang="en-US" smtClean="0"/>
              <a:pPr>
                <a:defRPr/>
              </a:pPr>
              <a:t>12</a:t>
            </a:fld>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E4D3BA85-A0CD-DD21-67B1-4C2F1528105F}"/>
              </a:ext>
            </a:extLst>
          </p:cNvPr>
          <p:cNvSpPr txBox="1">
            <a:spLocks noChangeArrowheads="1"/>
          </p:cNvSpPr>
          <p:nvPr/>
        </p:nvSpPr>
        <p:spPr bwMode="auto">
          <a:xfrm>
            <a:off x="0" y="811213"/>
            <a:ext cx="9144000" cy="5589587"/>
          </a:xfrm>
          <a:prstGeom prst="rect">
            <a:avLst/>
          </a:prstGeom>
          <a:noFill/>
          <a:ln>
            <a:noFill/>
          </a:ln>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defRPr/>
            </a:pPr>
            <a:r>
              <a:rPr lang="en-ZA" altLang="en-US" sz="2000" b="1" dirty="0">
                <a:solidFill>
                  <a:schemeClr val="accent6"/>
                </a:solidFill>
              </a:rPr>
              <a:t>Albedo</a:t>
            </a:r>
            <a:r>
              <a:rPr lang="en-ZA" altLang="en-US" sz="2000" i="1" dirty="0">
                <a:solidFill>
                  <a:schemeClr val="hlink"/>
                </a:solidFill>
              </a:rPr>
              <a:t> </a:t>
            </a:r>
            <a:r>
              <a:rPr lang="en-ZA" altLang="en-US" sz="2000" dirty="0"/>
              <a:t>is</a:t>
            </a:r>
          </a:p>
          <a:p>
            <a:pPr>
              <a:lnSpc>
                <a:spcPct val="90000"/>
              </a:lnSpc>
              <a:buFontTx/>
              <a:buNone/>
              <a:defRPr/>
            </a:pPr>
            <a:endParaRPr lang="en-ZA" altLang="en-US" sz="2000" dirty="0"/>
          </a:p>
          <a:p>
            <a:pPr>
              <a:lnSpc>
                <a:spcPct val="90000"/>
              </a:lnSpc>
              <a:defRPr/>
            </a:pPr>
            <a:endParaRPr lang="en-ZA" altLang="en-US" sz="2000" dirty="0"/>
          </a:p>
          <a:p>
            <a:pPr>
              <a:lnSpc>
                <a:spcPct val="90000"/>
              </a:lnSpc>
              <a:defRPr/>
            </a:pPr>
            <a:endParaRPr lang="en-ZA" altLang="en-US" sz="2000" dirty="0"/>
          </a:p>
          <a:p>
            <a:pPr>
              <a:lnSpc>
                <a:spcPct val="90000"/>
              </a:lnSpc>
              <a:defRPr/>
            </a:pPr>
            <a:endParaRPr lang="en-ZA" altLang="en-US" sz="2000" dirty="0"/>
          </a:p>
          <a:p>
            <a:pPr>
              <a:lnSpc>
                <a:spcPct val="90000"/>
              </a:lnSpc>
              <a:defRPr/>
            </a:pPr>
            <a:endParaRPr lang="en-ZA" altLang="en-US" sz="2000" dirty="0"/>
          </a:p>
          <a:p>
            <a:pPr>
              <a:lnSpc>
                <a:spcPct val="90000"/>
              </a:lnSpc>
              <a:defRPr/>
            </a:pPr>
            <a:endParaRPr lang="en-ZA" altLang="en-US" sz="2000" dirty="0"/>
          </a:p>
          <a:p>
            <a:pPr>
              <a:lnSpc>
                <a:spcPct val="90000"/>
              </a:lnSpc>
              <a:defRPr/>
            </a:pPr>
            <a:endParaRPr lang="en-ZA" altLang="en-US" sz="2000" dirty="0"/>
          </a:p>
          <a:p>
            <a:pPr lvl="1">
              <a:lnSpc>
                <a:spcPct val="90000"/>
              </a:lnSpc>
              <a:defRPr/>
            </a:pPr>
            <a:r>
              <a:rPr lang="en-ZA" altLang="en-US" sz="2000" dirty="0"/>
              <a:t>forests, grasslands, ploughed fields have a low albedo.</a:t>
            </a:r>
          </a:p>
          <a:p>
            <a:pPr lvl="1">
              <a:lnSpc>
                <a:spcPct val="90000"/>
              </a:lnSpc>
              <a:defRPr/>
            </a:pPr>
            <a:r>
              <a:rPr lang="en-ZA" altLang="en-US" sz="2000" dirty="0"/>
              <a:t>Dry sand and snow would have a higher albedo</a:t>
            </a:r>
            <a:r>
              <a:rPr lang="en-ZA" altLang="en-US" sz="1600" dirty="0"/>
              <a:t>.</a:t>
            </a:r>
          </a:p>
          <a:p>
            <a:pPr>
              <a:lnSpc>
                <a:spcPct val="90000"/>
              </a:lnSpc>
              <a:buFontTx/>
              <a:buNone/>
              <a:defRPr/>
            </a:pPr>
            <a:endParaRPr lang="en-ZA" altLang="en-US" sz="2000" i="1" dirty="0">
              <a:solidFill>
                <a:schemeClr val="hlink"/>
              </a:solidFill>
            </a:endParaRPr>
          </a:p>
          <a:p>
            <a:pPr>
              <a:lnSpc>
                <a:spcPct val="90000"/>
              </a:lnSpc>
              <a:defRPr/>
            </a:pPr>
            <a:r>
              <a:rPr lang="en-ZA" altLang="en-US" sz="2000" dirty="0"/>
              <a:t>The albedo of a water body will depend on the incidence angle of incoming radiation:</a:t>
            </a:r>
          </a:p>
          <a:p>
            <a:pPr lvl="1">
              <a:lnSpc>
                <a:spcPct val="90000"/>
              </a:lnSpc>
              <a:defRPr/>
            </a:pPr>
            <a:r>
              <a:rPr lang="en-ZA" altLang="en-US" sz="2000" dirty="0"/>
              <a:t>More incoming radiation is absorbed if the angle of elevation of the sun is high (perpendicular). By contrast, water reflects most of the radiation if the angle of elevation of the sun is low.</a:t>
            </a:r>
            <a:endParaRPr lang="en-ZA" altLang="en-US" sz="2000" b="1" u="sng" dirty="0"/>
          </a:p>
          <a:p>
            <a:pPr>
              <a:lnSpc>
                <a:spcPct val="90000"/>
              </a:lnSpc>
              <a:defRPr/>
            </a:pPr>
            <a:endParaRPr lang="en-US" altLang="en-US" sz="1800" dirty="0"/>
          </a:p>
        </p:txBody>
      </p:sp>
      <p:sp>
        <p:nvSpPr>
          <p:cNvPr id="17411" name="Title 1">
            <a:extLst>
              <a:ext uri="{FF2B5EF4-FFF2-40B4-BE49-F238E27FC236}">
                <a16:creationId xmlns:a16="http://schemas.microsoft.com/office/drawing/2014/main" id="{60B643BA-48A1-9799-3BA7-69EAB80837F3}"/>
              </a:ext>
            </a:extLst>
          </p:cNvPr>
          <p:cNvSpPr txBox="1">
            <a:spLocks/>
          </p:cNvSpPr>
          <p:nvPr/>
        </p:nvSpPr>
        <p:spPr bwMode="auto">
          <a:xfrm>
            <a:off x="457200" y="219075"/>
            <a:ext cx="8229600" cy="568325"/>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en-US" sz="4000" b="1" cap="small" dirty="0"/>
              <a:t>Albedo</a:t>
            </a:r>
          </a:p>
        </p:txBody>
      </p:sp>
      <p:pic>
        <p:nvPicPr>
          <p:cNvPr id="19460" name="Picture 1">
            <a:extLst>
              <a:ext uri="{FF2B5EF4-FFF2-40B4-BE49-F238E27FC236}">
                <a16:creationId xmlns:a16="http://schemas.microsoft.com/office/drawing/2014/main" id="{3411C2F5-7223-BF7F-2FCB-2A072222C0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450" y="982663"/>
            <a:ext cx="49911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458E6FA-0187-4B64-FA28-B9C40FC8C0DC}"/>
              </a:ext>
            </a:extLst>
          </p:cNvPr>
          <p:cNvSpPr>
            <a:spLocks noGrp="1"/>
          </p:cNvSpPr>
          <p:nvPr>
            <p:ph type="sldNum" sz="quarter" idx="12"/>
          </p:nvPr>
        </p:nvSpPr>
        <p:spPr/>
        <p:txBody>
          <a:bodyPr/>
          <a:lstStyle/>
          <a:p>
            <a:pPr>
              <a:defRPr/>
            </a:pPr>
            <a:fld id="{74B32947-0D19-479B-8638-348BE1814BDF}" type="slidenum">
              <a:rPr lang="en-US" altLang="en-US" smtClean="0"/>
              <a:pPr>
                <a:defRPr/>
              </a:pPr>
              <a:t>13</a:t>
            </a:fld>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a:extLst>
              <a:ext uri="{FF2B5EF4-FFF2-40B4-BE49-F238E27FC236}">
                <a16:creationId xmlns:a16="http://schemas.microsoft.com/office/drawing/2014/main" id="{89FAEC0E-AA19-5623-2131-3479F1622BAE}"/>
              </a:ext>
            </a:extLst>
          </p:cNvPr>
          <p:cNvSpPr>
            <a:spLocks noGrp="1" noChangeArrowheads="1"/>
          </p:cNvSpPr>
          <p:nvPr>
            <p:ph type="body" idx="4294967295"/>
          </p:nvPr>
        </p:nvSpPr>
        <p:spPr>
          <a:xfrm>
            <a:off x="457200" y="1019175"/>
            <a:ext cx="8229600" cy="5106988"/>
          </a:xfrm>
        </p:spPr>
        <p:txBody>
          <a:bodyPr/>
          <a:lstStyle/>
          <a:p>
            <a:pPr algn="ctr">
              <a:buFontTx/>
              <a:buNone/>
              <a:defRPr/>
            </a:pPr>
            <a:r>
              <a:rPr lang="en-US" altLang="en-US" sz="2400" dirty="0"/>
              <a:t>“Temperature is the average energy of motion (kinetic energy) of the molecules.”</a:t>
            </a:r>
          </a:p>
          <a:p>
            <a:pPr>
              <a:defRPr/>
            </a:pPr>
            <a:endParaRPr lang="en-US" altLang="en-US" sz="2400" dirty="0"/>
          </a:p>
          <a:p>
            <a:pPr>
              <a:defRPr/>
            </a:pPr>
            <a:r>
              <a:rPr lang="en-US" altLang="en-US" sz="2400" dirty="0"/>
              <a:t>Indicates how </a:t>
            </a:r>
            <a:r>
              <a:rPr lang="en-US" altLang="en-US" sz="2400" b="1" dirty="0">
                <a:solidFill>
                  <a:schemeClr val="accent5">
                    <a:lumMod val="50000"/>
                  </a:schemeClr>
                </a:solidFill>
              </a:rPr>
              <a:t>cool/cold</a:t>
            </a:r>
            <a:r>
              <a:rPr lang="en-US" altLang="en-US" sz="2400" dirty="0"/>
              <a:t> or </a:t>
            </a:r>
            <a:r>
              <a:rPr lang="en-US" altLang="en-US" sz="2400" b="1" dirty="0">
                <a:solidFill>
                  <a:srgbClr val="FF0000"/>
                </a:solidFill>
              </a:rPr>
              <a:t>warm/hot</a:t>
            </a:r>
            <a:r>
              <a:rPr lang="en-US" altLang="en-US" sz="2400" dirty="0"/>
              <a:t> an object is and determines a body’s ability to transfer or receive heat</a:t>
            </a:r>
          </a:p>
          <a:p>
            <a:pPr>
              <a:defRPr/>
            </a:pPr>
            <a:r>
              <a:rPr lang="en-ZA" altLang="en-US" sz="2400" dirty="0"/>
              <a:t>Allows for certain physical changes occur:</a:t>
            </a:r>
          </a:p>
          <a:p>
            <a:pPr lvl="1">
              <a:defRPr/>
            </a:pPr>
            <a:r>
              <a:rPr lang="en-ZA" altLang="en-US" sz="2400" dirty="0"/>
              <a:t>Expand </a:t>
            </a:r>
          </a:p>
          <a:p>
            <a:pPr lvl="1">
              <a:defRPr/>
            </a:pPr>
            <a:r>
              <a:rPr lang="en-ZA" altLang="en-US" sz="2400" dirty="0"/>
              <a:t>Contract</a:t>
            </a:r>
          </a:p>
          <a:p>
            <a:pPr lvl="1">
              <a:defRPr/>
            </a:pPr>
            <a:r>
              <a:rPr lang="en-ZA" altLang="en-US" sz="2400" dirty="0"/>
              <a:t>Change state: freeze / melt / evaporate / condensate</a:t>
            </a:r>
          </a:p>
          <a:p>
            <a:pPr>
              <a:defRPr/>
            </a:pPr>
            <a:endParaRPr lang="en-US" altLang="en-US" sz="2400" dirty="0"/>
          </a:p>
          <a:p>
            <a:pPr algn="ctr">
              <a:buFont typeface="Wingdings" panose="05000000000000000000" pitchFamily="2" charset="2"/>
              <a:buNone/>
              <a:defRPr/>
            </a:pPr>
            <a:endParaRPr lang="en-US" altLang="en-US" sz="2400" dirty="0"/>
          </a:p>
          <a:p>
            <a:pPr algn="ctr">
              <a:buFont typeface="Wingdings" panose="05000000000000000000" pitchFamily="2" charset="2"/>
              <a:buNone/>
              <a:defRPr/>
            </a:pPr>
            <a:endParaRPr lang="en-US" altLang="en-US" sz="2400" dirty="0"/>
          </a:p>
          <a:p>
            <a:pPr>
              <a:defRPr/>
            </a:pPr>
            <a:endParaRPr lang="en-ZA" altLang="en-US" sz="1800" dirty="0"/>
          </a:p>
        </p:txBody>
      </p:sp>
      <p:sp>
        <p:nvSpPr>
          <p:cNvPr id="2" name="Slide Number Placeholder 1">
            <a:extLst>
              <a:ext uri="{FF2B5EF4-FFF2-40B4-BE49-F238E27FC236}">
                <a16:creationId xmlns:a16="http://schemas.microsoft.com/office/drawing/2014/main" id="{A200009E-B588-5716-60E0-362ECC439A6D}"/>
              </a:ext>
            </a:extLst>
          </p:cNvPr>
          <p:cNvSpPr>
            <a:spLocks noGrp="1"/>
          </p:cNvSpPr>
          <p:nvPr>
            <p:ph type="sldNum" sz="quarter" idx="12"/>
          </p:nvPr>
        </p:nvSpPr>
        <p:spPr/>
        <p:txBody>
          <a:bodyPr/>
          <a:lstStyle/>
          <a:p>
            <a:pPr>
              <a:defRPr/>
            </a:pPr>
            <a:fld id="{46492616-546A-45E8-8E0D-D6E9F94F9F7B}" type="slidenum">
              <a:rPr lang="en-US" altLang="en-US" smtClean="0"/>
              <a:pPr>
                <a:defRPr/>
              </a:pPr>
              <a:t>14</a:t>
            </a:fld>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a:extLst>
              <a:ext uri="{FF2B5EF4-FFF2-40B4-BE49-F238E27FC236}">
                <a16:creationId xmlns:a16="http://schemas.microsoft.com/office/drawing/2014/main" id="{D522AE24-3C32-7C16-F2AF-5C44A52090EB}"/>
              </a:ext>
            </a:extLst>
          </p:cNvPr>
          <p:cNvSpPr txBox="1">
            <a:spLocks noChangeArrowheads="1"/>
          </p:cNvSpPr>
          <p:nvPr/>
        </p:nvSpPr>
        <p:spPr bwMode="auto">
          <a:xfrm>
            <a:off x="107950" y="833438"/>
            <a:ext cx="9144000" cy="5661025"/>
          </a:xfrm>
          <a:prstGeom prst="rect">
            <a:avLst/>
          </a:prstGeom>
          <a:noFill/>
          <a:ln>
            <a:noFill/>
          </a:ln>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defRPr/>
            </a:pPr>
            <a:r>
              <a:rPr lang="en-ZA" altLang="en-US" sz="2000" dirty="0"/>
              <a:t>The </a:t>
            </a:r>
            <a:r>
              <a:rPr lang="en-ZA" altLang="en-US" sz="2000" b="1" dirty="0">
                <a:solidFill>
                  <a:schemeClr val="accent6"/>
                </a:solidFill>
              </a:rPr>
              <a:t>specific heat </a:t>
            </a:r>
            <a:r>
              <a:rPr lang="en-ZA" altLang="en-US" sz="2000" dirty="0"/>
              <a:t>of a substance is the quantity of heat required to raise the temperature of a unit mass of the substance by 1</a:t>
            </a:r>
            <a:r>
              <a:rPr lang="en-ZA" altLang="en-US" sz="2000" baseline="30000" dirty="0"/>
              <a:t>o</a:t>
            </a:r>
            <a:r>
              <a:rPr lang="en-ZA" altLang="en-US" sz="2000" dirty="0"/>
              <a:t> C.  </a:t>
            </a:r>
          </a:p>
          <a:p>
            <a:pPr>
              <a:defRPr/>
            </a:pPr>
            <a:r>
              <a:rPr lang="en-ZA" altLang="en-US" sz="2000" dirty="0"/>
              <a:t>Water has the highest specific heat of any substance.                   </a:t>
            </a:r>
          </a:p>
          <a:p>
            <a:pPr lvl="1">
              <a:defRPr/>
            </a:pPr>
            <a:r>
              <a:rPr lang="en-ZA" altLang="en-US" sz="2000" dirty="0"/>
              <a:t>It requires a relatively large amount of heat energy to raise the temperature of a unit mass of water by 1</a:t>
            </a:r>
            <a:r>
              <a:rPr lang="en-ZA" altLang="en-US" sz="2000" baseline="30000" dirty="0"/>
              <a:t>o</a:t>
            </a:r>
            <a:r>
              <a:rPr lang="en-ZA" altLang="en-US" sz="2000" dirty="0"/>
              <a:t> C</a:t>
            </a:r>
            <a:r>
              <a:rPr lang="en-ZA" altLang="en-US" sz="2400" dirty="0"/>
              <a:t>.</a:t>
            </a:r>
            <a:endParaRPr lang="en-ZA" altLang="en-US" sz="2400" u="sng" dirty="0"/>
          </a:p>
          <a:p>
            <a:pPr lvl="1">
              <a:defRPr/>
            </a:pPr>
            <a:r>
              <a:rPr lang="en-ZA" altLang="en-US" sz="2000" dirty="0"/>
              <a:t>its temperature rises slowly as mixing tends to spread any temperature changes through a considerable depth.  </a:t>
            </a:r>
          </a:p>
          <a:p>
            <a:pPr lvl="1">
              <a:defRPr/>
            </a:pPr>
            <a:r>
              <a:rPr lang="en-ZA" altLang="en-US" sz="2000" dirty="0"/>
              <a:t>At night, the incoming radiation ceases and heat is lost by radiation.  However, there is a large store of heat energy below the water surface, so very little change occurs in the surface temperature.  </a:t>
            </a:r>
          </a:p>
          <a:p>
            <a:pPr>
              <a:defRPr/>
            </a:pPr>
            <a:r>
              <a:rPr lang="en-ZA" altLang="en-US" sz="2000" dirty="0"/>
              <a:t>The variation in the temperature of sea surfaces between daytime and night time is therefore very small.</a:t>
            </a:r>
          </a:p>
          <a:p>
            <a:pPr>
              <a:defRPr/>
            </a:pPr>
            <a:endParaRPr lang="en-ZA" altLang="en-US" u="sng" dirty="0"/>
          </a:p>
          <a:p>
            <a:pPr>
              <a:defRPr/>
            </a:pPr>
            <a:endParaRPr lang="en-US" altLang="en-US" dirty="0"/>
          </a:p>
        </p:txBody>
      </p:sp>
      <p:sp>
        <p:nvSpPr>
          <p:cNvPr id="19459" name="Title 1">
            <a:extLst>
              <a:ext uri="{FF2B5EF4-FFF2-40B4-BE49-F238E27FC236}">
                <a16:creationId xmlns:a16="http://schemas.microsoft.com/office/drawing/2014/main" id="{B680ABCA-E038-2328-6FCD-F75C05FF1AB1}"/>
              </a:ext>
            </a:extLst>
          </p:cNvPr>
          <p:cNvSpPr txBox="1">
            <a:spLocks/>
          </p:cNvSpPr>
          <p:nvPr/>
        </p:nvSpPr>
        <p:spPr bwMode="auto">
          <a:xfrm>
            <a:off x="457200" y="236538"/>
            <a:ext cx="8229600" cy="568325"/>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en-US" b="1" cap="small" dirty="0"/>
              <a:t>Land vs sea temperatures</a:t>
            </a:r>
          </a:p>
        </p:txBody>
      </p:sp>
      <p:pic>
        <p:nvPicPr>
          <p:cNvPr id="23556" name="Picture 2" descr="water-surface.jpg">
            <a:extLst>
              <a:ext uri="{FF2B5EF4-FFF2-40B4-BE49-F238E27FC236}">
                <a16:creationId xmlns:a16="http://schemas.microsoft.com/office/drawing/2014/main" id="{32791174-6FEE-74CB-C51C-BC701B5674B2}"/>
              </a:ext>
            </a:extLst>
          </p:cNvPr>
          <p:cNvPicPr>
            <a:picLocks noChangeAspect="1"/>
          </p:cNvPicPr>
          <p:nvPr/>
        </p:nvPicPr>
        <p:blipFill>
          <a:blip r:embed="rId3">
            <a:extLst>
              <a:ext uri="{28A0092B-C50C-407E-A947-70E740481C1C}">
                <a14:useLocalDpi xmlns:a14="http://schemas.microsoft.com/office/drawing/2010/main" val="0"/>
              </a:ext>
            </a:extLst>
          </a:blip>
          <a:srcRect t="46271" r="1563" b="-2"/>
          <a:stretch>
            <a:fillRect/>
          </a:stretch>
        </p:blipFill>
        <p:spPr bwMode="auto">
          <a:xfrm>
            <a:off x="2154238" y="4927600"/>
            <a:ext cx="5024437"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9DA7BAFC-8BCC-DFDC-9FA1-D1B2D2FCE456}"/>
              </a:ext>
            </a:extLst>
          </p:cNvPr>
          <p:cNvSpPr>
            <a:spLocks noGrp="1"/>
          </p:cNvSpPr>
          <p:nvPr>
            <p:ph type="sldNum" sz="quarter" idx="12"/>
          </p:nvPr>
        </p:nvSpPr>
        <p:spPr/>
        <p:txBody>
          <a:bodyPr/>
          <a:lstStyle/>
          <a:p>
            <a:pPr>
              <a:defRPr/>
            </a:pPr>
            <a:fld id="{74B32947-0D19-479B-8638-348BE1814BDF}" type="slidenum">
              <a:rPr lang="en-US" altLang="en-US" smtClean="0"/>
              <a:pPr>
                <a:defRPr/>
              </a:pPr>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A36AB95F-4F86-3D9F-5039-FD49DB000E33}"/>
              </a:ext>
            </a:extLst>
          </p:cNvPr>
          <p:cNvSpPr txBox="1">
            <a:spLocks noChangeArrowheads="1"/>
          </p:cNvSpPr>
          <p:nvPr/>
        </p:nvSpPr>
        <p:spPr bwMode="auto">
          <a:xfrm>
            <a:off x="0" y="828675"/>
            <a:ext cx="9144000"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ZA" altLang="en-US" sz="2000"/>
              <a:t>Land has a low specific heat → its temperature rises rapidly, when it is heated. </a:t>
            </a:r>
          </a:p>
          <a:p>
            <a:pPr lvl="1"/>
            <a:r>
              <a:rPr lang="en-ZA" altLang="en-US" sz="2000"/>
              <a:t>Only a thin layer of land absorbs the radiation. As a result, the temperature rises rapidly during the daytime.</a:t>
            </a:r>
          </a:p>
          <a:p>
            <a:pPr lvl="1"/>
            <a:r>
              <a:rPr lang="en-ZA" altLang="en-US" sz="2000"/>
              <a:t>At night, incoming solar radiation ceases and the land loses heat by radiation </a:t>
            </a:r>
            <a:r>
              <a:rPr lang="en-ZA" altLang="en-US" sz="2000" i="1"/>
              <a:t>and</a:t>
            </a:r>
            <a:r>
              <a:rPr lang="en-ZA" altLang="en-US" sz="2000"/>
              <a:t> becomes increasingly colder during the night. </a:t>
            </a:r>
          </a:p>
          <a:p>
            <a:r>
              <a:rPr lang="en-ZA" altLang="en-US" sz="2000"/>
              <a:t>Land surfaces are therefore subject to large extremes of temperature between daytime and night time. </a:t>
            </a:r>
            <a:endParaRPr lang="en-ZA" altLang="en-US" sz="2000" u="sng"/>
          </a:p>
          <a:p>
            <a:endParaRPr lang="en-US" altLang="en-US"/>
          </a:p>
        </p:txBody>
      </p:sp>
      <p:pic>
        <p:nvPicPr>
          <p:cNvPr id="25603" name="Picture 4" descr="Land-Degradation_Endanger.jpg">
            <a:extLst>
              <a:ext uri="{FF2B5EF4-FFF2-40B4-BE49-F238E27FC236}">
                <a16:creationId xmlns:a16="http://schemas.microsoft.com/office/drawing/2014/main" id="{335D23A3-3CDE-FD89-D7EA-A2F3F5843344}"/>
              </a:ext>
            </a:extLst>
          </p:cNvPr>
          <p:cNvPicPr>
            <a:picLocks noChangeAspect="1"/>
          </p:cNvPicPr>
          <p:nvPr/>
        </p:nvPicPr>
        <p:blipFill>
          <a:blip r:embed="rId3">
            <a:extLst>
              <a:ext uri="{28A0092B-C50C-407E-A947-70E740481C1C}">
                <a14:useLocalDpi xmlns:a14="http://schemas.microsoft.com/office/drawing/2010/main" val="0"/>
              </a:ext>
            </a:extLst>
          </a:blip>
          <a:srcRect t="42148" r="3125"/>
          <a:stretch>
            <a:fillRect/>
          </a:stretch>
        </p:blipFill>
        <p:spPr bwMode="auto">
          <a:xfrm>
            <a:off x="2209800" y="3914775"/>
            <a:ext cx="4724400"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547F0552-B815-7434-6CBF-A92EDFA727B3}"/>
              </a:ext>
            </a:extLst>
          </p:cNvPr>
          <p:cNvSpPr txBox="1">
            <a:spLocks/>
          </p:cNvSpPr>
          <p:nvPr/>
        </p:nvSpPr>
        <p:spPr bwMode="auto">
          <a:xfrm>
            <a:off x="457200" y="236538"/>
            <a:ext cx="8229600" cy="568325"/>
          </a:xfrm>
          <a:prstGeom prst="rect">
            <a:avLst/>
          </a:prstGeom>
          <a:noFill/>
          <a:ln>
            <a:noFill/>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en-US" b="1" cap="small" dirty="0"/>
              <a:t>Land vs sea temperatures</a:t>
            </a:r>
          </a:p>
        </p:txBody>
      </p:sp>
      <p:sp>
        <p:nvSpPr>
          <p:cNvPr id="2" name="Slide Number Placeholder 1">
            <a:extLst>
              <a:ext uri="{FF2B5EF4-FFF2-40B4-BE49-F238E27FC236}">
                <a16:creationId xmlns:a16="http://schemas.microsoft.com/office/drawing/2014/main" id="{9BE57C8C-8F2C-52DD-96E3-6FEC2FC7396A}"/>
              </a:ext>
            </a:extLst>
          </p:cNvPr>
          <p:cNvSpPr>
            <a:spLocks noGrp="1"/>
          </p:cNvSpPr>
          <p:nvPr>
            <p:ph type="sldNum" sz="quarter" idx="12"/>
          </p:nvPr>
        </p:nvSpPr>
        <p:spPr/>
        <p:txBody>
          <a:bodyPr/>
          <a:lstStyle/>
          <a:p>
            <a:pPr>
              <a:defRPr/>
            </a:pPr>
            <a:fld id="{74B32947-0D19-479B-8638-348BE1814BDF}" type="slidenum">
              <a:rPr lang="en-US" altLang="en-US" smtClean="0"/>
              <a:pPr>
                <a:defRPr/>
              </a:pPr>
              <a:t>16</a:t>
            </a:fld>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5214A3C1-1043-1806-5728-E6CA3577BD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275" y="987425"/>
            <a:ext cx="8096250" cy="563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AB7E5BC2-7F9E-F5A0-ACA3-DC12EDBAECE7}"/>
              </a:ext>
            </a:extLst>
          </p:cNvPr>
          <p:cNvSpPr txBox="1">
            <a:spLocks/>
          </p:cNvSpPr>
          <p:nvPr/>
        </p:nvSpPr>
        <p:spPr bwMode="auto">
          <a:xfrm>
            <a:off x="246063" y="266700"/>
            <a:ext cx="8651875" cy="720725"/>
          </a:xfrm>
          <a:prstGeom prst="rect">
            <a:avLst/>
          </a:prstGeom>
          <a:noFill/>
          <a:ln>
            <a:solidFill>
              <a:schemeClr val="tx1"/>
            </a:solid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defRPr/>
            </a:pPr>
            <a:r>
              <a:rPr lang="en-US" sz="3200" b="1" kern="0" dirty="0">
                <a:solidFill>
                  <a:schemeClr val="tx1"/>
                </a:solidFill>
              </a:rPr>
              <a:t>24-hour variation of surface air temperature</a:t>
            </a:r>
          </a:p>
        </p:txBody>
      </p:sp>
      <p:sp>
        <p:nvSpPr>
          <p:cNvPr id="2" name="Slide Number Placeholder 1">
            <a:extLst>
              <a:ext uri="{FF2B5EF4-FFF2-40B4-BE49-F238E27FC236}">
                <a16:creationId xmlns:a16="http://schemas.microsoft.com/office/drawing/2014/main" id="{0DFAB82E-9784-818D-4346-76C6B1CB5AED}"/>
              </a:ext>
            </a:extLst>
          </p:cNvPr>
          <p:cNvSpPr>
            <a:spLocks noGrp="1"/>
          </p:cNvSpPr>
          <p:nvPr>
            <p:ph type="sldNum" sz="quarter" idx="12"/>
          </p:nvPr>
        </p:nvSpPr>
        <p:spPr/>
        <p:txBody>
          <a:bodyPr/>
          <a:lstStyle/>
          <a:p>
            <a:pPr>
              <a:defRPr/>
            </a:pPr>
            <a:fld id="{46492616-546A-45E8-8E0D-D6E9F94F9F7B}" type="slidenum">
              <a:rPr lang="en-US" altLang="en-US" smtClean="0"/>
              <a:pPr>
                <a:defRPr/>
              </a:pPr>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D0048C-9E83-DE05-22B2-EAC404C1FA8E}"/>
              </a:ext>
            </a:extLst>
          </p:cNvPr>
          <p:cNvSpPr>
            <a:spLocks noGrp="1"/>
          </p:cNvSpPr>
          <p:nvPr>
            <p:ph idx="1"/>
          </p:nvPr>
        </p:nvSpPr>
        <p:spPr>
          <a:xfrm>
            <a:off x="381000" y="365125"/>
            <a:ext cx="8382000" cy="4576763"/>
          </a:xfrm>
        </p:spPr>
        <p:txBody>
          <a:bodyPr/>
          <a:lstStyle/>
          <a:p>
            <a:pPr>
              <a:lnSpc>
                <a:spcPct val="150000"/>
              </a:lnSpc>
              <a:defRPr/>
            </a:pPr>
            <a:r>
              <a:rPr lang="en-US" sz="2000" b="1" u="sng" dirty="0">
                <a:solidFill>
                  <a:srgbClr val="0000FF"/>
                </a:solidFill>
              </a:rPr>
              <a:t>Over Sea surfaces</a:t>
            </a:r>
            <a:r>
              <a:rPr lang="en-US" sz="2000" b="1" dirty="0">
                <a:solidFill>
                  <a:srgbClr val="0000FF"/>
                </a:solidFill>
              </a:rPr>
              <a:t> </a:t>
            </a:r>
            <a:r>
              <a:rPr lang="en-US" sz="2000" b="1" dirty="0"/>
              <a:t>	 </a:t>
            </a:r>
            <a:r>
              <a:rPr lang="en-US" sz="2000" dirty="0"/>
              <a:t>– </a:t>
            </a:r>
            <a:r>
              <a:rPr lang="en-US" sz="2000" dirty="0">
                <a:solidFill>
                  <a:srgbClr val="FF0000"/>
                </a:solidFill>
              </a:rPr>
              <a:t>usually &lt;1 </a:t>
            </a:r>
            <a:r>
              <a:rPr lang="en-US" sz="2000" baseline="30000" dirty="0">
                <a:solidFill>
                  <a:srgbClr val="FF0000"/>
                </a:solidFill>
              </a:rPr>
              <a:t>O </a:t>
            </a:r>
            <a:r>
              <a:rPr lang="en-US" sz="2000" dirty="0">
                <a:solidFill>
                  <a:srgbClr val="FF0000"/>
                </a:solidFill>
              </a:rPr>
              <a:t>C</a:t>
            </a:r>
          </a:p>
          <a:p>
            <a:pPr marL="0" indent="0">
              <a:lnSpc>
                <a:spcPct val="150000"/>
              </a:lnSpc>
              <a:buFontTx/>
              <a:buNone/>
              <a:defRPr/>
            </a:pPr>
            <a:endParaRPr lang="en-US" sz="2000" dirty="0"/>
          </a:p>
          <a:p>
            <a:pPr>
              <a:lnSpc>
                <a:spcPct val="150000"/>
              </a:lnSpc>
              <a:defRPr/>
            </a:pPr>
            <a:r>
              <a:rPr lang="en-US" sz="2000" b="1" u="sng" dirty="0">
                <a:solidFill>
                  <a:srgbClr val="0000FF"/>
                </a:solidFill>
              </a:rPr>
              <a:t>Over Land surfaces </a:t>
            </a:r>
            <a:r>
              <a:rPr lang="en-US" sz="2000" b="1" dirty="0">
                <a:solidFill>
                  <a:srgbClr val="0000FF"/>
                </a:solidFill>
              </a:rPr>
              <a:t> </a:t>
            </a:r>
            <a:r>
              <a:rPr lang="en-US" sz="2000" dirty="0"/>
              <a:t>– </a:t>
            </a:r>
            <a:r>
              <a:rPr lang="en-US" sz="2000" dirty="0">
                <a:solidFill>
                  <a:srgbClr val="FF0000"/>
                </a:solidFill>
              </a:rPr>
              <a:t>can be as much as 20 </a:t>
            </a:r>
            <a:r>
              <a:rPr lang="en-US" sz="2000" baseline="30000" dirty="0">
                <a:solidFill>
                  <a:srgbClr val="FF0000"/>
                </a:solidFill>
              </a:rPr>
              <a:t>O </a:t>
            </a:r>
            <a:r>
              <a:rPr lang="en-US" sz="2000" dirty="0">
                <a:solidFill>
                  <a:srgbClr val="FF0000"/>
                </a:solidFill>
              </a:rPr>
              <a:t>C</a:t>
            </a:r>
          </a:p>
          <a:p>
            <a:pPr marL="0" indent="0">
              <a:lnSpc>
                <a:spcPct val="150000"/>
              </a:lnSpc>
              <a:buFontTx/>
              <a:buNone/>
              <a:defRPr/>
            </a:pPr>
            <a:endParaRPr lang="en-US" sz="2000" dirty="0"/>
          </a:p>
          <a:p>
            <a:pPr>
              <a:lnSpc>
                <a:spcPct val="150000"/>
              </a:lnSpc>
              <a:defRPr/>
            </a:pPr>
            <a:r>
              <a:rPr lang="en-US" sz="2000" b="1" u="sng" dirty="0">
                <a:solidFill>
                  <a:srgbClr val="0000FF"/>
                </a:solidFill>
              </a:rPr>
              <a:t>Near the coast</a:t>
            </a:r>
            <a:r>
              <a:rPr lang="en-US" sz="2000" dirty="0">
                <a:solidFill>
                  <a:srgbClr val="0000FF"/>
                </a:solidFill>
              </a:rPr>
              <a:t> </a:t>
            </a:r>
            <a:r>
              <a:rPr lang="en-US" sz="2000" dirty="0"/>
              <a:t>– </a:t>
            </a:r>
            <a:r>
              <a:rPr lang="en-US" sz="2000" dirty="0">
                <a:solidFill>
                  <a:srgbClr val="FF0000"/>
                </a:solidFill>
              </a:rPr>
              <a:t>Depends largely on the wind direction </a:t>
            </a:r>
            <a:r>
              <a:rPr lang="en-US" sz="2000" dirty="0"/>
              <a:t>– </a:t>
            </a:r>
          </a:p>
          <a:p>
            <a:pPr lvl="4">
              <a:lnSpc>
                <a:spcPct val="150000"/>
              </a:lnSpc>
              <a:buFont typeface="Wingdings" panose="05000000000000000000" pitchFamily="2" charset="2"/>
              <a:buChar char="v"/>
              <a:defRPr/>
            </a:pPr>
            <a:r>
              <a:rPr lang="en-US" dirty="0"/>
              <a:t>  Large variation if the wind is coming from the land</a:t>
            </a:r>
          </a:p>
          <a:p>
            <a:pPr lvl="4">
              <a:lnSpc>
                <a:spcPct val="150000"/>
              </a:lnSpc>
              <a:buFont typeface="Wingdings" panose="05000000000000000000" pitchFamily="2" charset="2"/>
              <a:buChar char="v"/>
              <a:defRPr/>
            </a:pPr>
            <a:r>
              <a:rPr lang="en-US" dirty="0"/>
              <a:t>  Small variation if the wind is coming from the sea</a:t>
            </a:r>
          </a:p>
          <a:p>
            <a:pPr marL="0" indent="0">
              <a:lnSpc>
                <a:spcPct val="150000"/>
              </a:lnSpc>
              <a:buFontTx/>
              <a:buNone/>
              <a:defRPr/>
            </a:pPr>
            <a:endParaRPr lang="en-US" sz="2000" dirty="0"/>
          </a:p>
          <a:p>
            <a:pPr>
              <a:lnSpc>
                <a:spcPct val="150000"/>
              </a:lnSpc>
              <a:defRPr/>
            </a:pPr>
            <a:endParaRPr lang="en-US" sz="2000" dirty="0"/>
          </a:p>
        </p:txBody>
      </p:sp>
      <p:pic>
        <p:nvPicPr>
          <p:cNvPr id="28675" name="Picture 1">
            <a:extLst>
              <a:ext uri="{FF2B5EF4-FFF2-40B4-BE49-F238E27FC236}">
                <a16:creationId xmlns:a16="http://schemas.microsoft.com/office/drawing/2014/main" id="{528BA261-5DCE-C2ED-8284-F885C333F5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1118"/>
          <a:stretch>
            <a:fillRect/>
          </a:stretch>
        </p:blipFill>
        <p:spPr bwMode="auto">
          <a:xfrm>
            <a:off x="65088" y="4584700"/>
            <a:ext cx="3868737"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a:extLst>
              <a:ext uri="{FF2B5EF4-FFF2-40B4-BE49-F238E27FC236}">
                <a16:creationId xmlns:a16="http://schemas.microsoft.com/office/drawing/2014/main" id="{D55FD5A9-A830-5B93-E966-3075CFAA95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1527"/>
          <a:stretch>
            <a:fillRect/>
          </a:stretch>
        </p:blipFill>
        <p:spPr bwMode="auto">
          <a:xfrm>
            <a:off x="4208463" y="4584700"/>
            <a:ext cx="3900487"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84C79CCE-7191-C83D-AE3E-587FA806E51C}"/>
              </a:ext>
            </a:extLst>
          </p:cNvPr>
          <p:cNvSpPr>
            <a:spLocks noGrp="1"/>
          </p:cNvSpPr>
          <p:nvPr>
            <p:ph type="sldNum" sz="quarter" idx="12"/>
          </p:nvPr>
        </p:nvSpPr>
        <p:spPr/>
        <p:txBody>
          <a:bodyPr/>
          <a:lstStyle/>
          <a:p>
            <a:pPr>
              <a:defRPr/>
            </a:pPr>
            <a:fld id="{46492616-546A-45E8-8E0D-D6E9F94F9F7B}" type="slidenum">
              <a:rPr lang="en-US" altLang="en-US" smtClean="0"/>
              <a:pPr>
                <a:defRPr/>
              </a:pPr>
              <a:t>18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4C149C-517E-6657-E1AE-8BE6069C8FD5}"/>
              </a:ext>
            </a:extLst>
          </p:cNvPr>
          <p:cNvSpPr>
            <a:spLocks noGrp="1"/>
          </p:cNvSpPr>
          <p:nvPr>
            <p:ph idx="1"/>
          </p:nvPr>
        </p:nvSpPr>
        <p:spPr>
          <a:xfrm>
            <a:off x="457200" y="614363"/>
            <a:ext cx="8229600" cy="4110037"/>
          </a:xfrm>
        </p:spPr>
        <p:txBody>
          <a:bodyPr/>
          <a:lstStyle/>
          <a:p>
            <a:pPr>
              <a:lnSpc>
                <a:spcPct val="150000"/>
              </a:lnSpc>
              <a:defRPr/>
            </a:pPr>
            <a:r>
              <a:rPr lang="en-US" sz="2000" b="1" u="sng" dirty="0">
                <a:solidFill>
                  <a:srgbClr val="0000FF"/>
                </a:solidFill>
              </a:rPr>
              <a:t>Calm conditions</a:t>
            </a:r>
            <a:r>
              <a:rPr lang="en-US" sz="2000" dirty="0">
                <a:solidFill>
                  <a:srgbClr val="0000FF"/>
                </a:solidFill>
              </a:rPr>
              <a:t> </a:t>
            </a:r>
            <a:r>
              <a:rPr lang="en-US" sz="2000" dirty="0"/>
              <a:t>– </a:t>
            </a:r>
            <a:r>
              <a:rPr lang="en-US" sz="2000" dirty="0">
                <a:solidFill>
                  <a:srgbClr val="FF0000"/>
                </a:solidFill>
              </a:rPr>
              <a:t>variations can be great</a:t>
            </a:r>
          </a:p>
          <a:p>
            <a:pPr>
              <a:lnSpc>
                <a:spcPct val="150000"/>
              </a:lnSpc>
              <a:defRPr/>
            </a:pPr>
            <a:r>
              <a:rPr lang="en-US" sz="2000" b="1" u="sng" dirty="0">
                <a:solidFill>
                  <a:srgbClr val="0000FF"/>
                </a:solidFill>
              </a:rPr>
              <a:t>Windy conditions</a:t>
            </a:r>
            <a:r>
              <a:rPr lang="en-US" sz="2000" dirty="0">
                <a:solidFill>
                  <a:srgbClr val="0000FF"/>
                </a:solidFill>
              </a:rPr>
              <a:t> </a:t>
            </a:r>
            <a:r>
              <a:rPr lang="en-US" sz="2000" dirty="0"/>
              <a:t>– </a:t>
            </a:r>
            <a:r>
              <a:rPr lang="en-US" sz="2000" dirty="0">
                <a:solidFill>
                  <a:srgbClr val="FF0000"/>
                </a:solidFill>
              </a:rPr>
              <a:t>variations may be reduced due to the air being  </a:t>
            </a:r>
          </a:p>
          <a:p>
            <a:pPr marL="0" indent="0">
              <a:lnSpc>
                <a:spcPct val="150000"/>
              </a:lnSpc>
              <a:buFontTx/>
              <a:buNone/>
              <a:defRPr/>
            </a:pPr>
            <a:r>
              <a:rPr lang="en-US" sz="2000" dirty="0">
                <a:solidFill>
                  <a:srgbClr val="FF0000"/>
                </a:solidFill>
              </a:rPr>
              <a:t>                                       mixed through</a:t>
            </a:r>
          </a:p>
          <a:p>
            <a:pPr>
              <a:lnSpc>
                <a:spcPct val="150000"/>
              </a:lnSpc>
              <a:defRPr/>
            </a:pPr>
            <a:r>
              <a:rPr lang="en-US" sz="2000" b="1" u="sng" dirty="0">
                <a:solidFill>
                  <a:srgbClr val="0000FF"/>
                </a:solidFill>
              </a:rPr>
              <a:t>Cloudiness</a:t>
            </a:r>
            <a:r>
              <a:rPr lang="en-US" sz="2000" dirty="0"/>
              <a:t> – </a:t>
            </a:r>
            <a:r>
              <a:rPr lang="en-US" sz="2000" dirty="0">
                <a:solidFill>
                  <a:srgbClr val="FF0000"/>
                </a:solidFill>
              </a:rPr>
              <a:t>variations are reduced  </a:t>
            </a:r>
          </a:p>
          <a:p>
            <a:pPr>
              <a:lnSpc>
                <a:spcPct val="150000"/>
              </a:lnSpc>
              <a:defRPr/>
            </a:pPr>
            <a:endParaRPr lang="en-US" sz="2000" dirty="0"/>
          </a:p>
          <a:p>
            <a:pPr lvl="3">
              <a:lnSpc>
                <a:spcPct val="150000"/>
              </a:lnSpc>
              <a:defRPr/>
            </a:pPr>
            <a:endParaRPr lang="en-US" sz="800" dirty="0"/>
          </a:p>
        </p:txBody>
      </p:sp>
      <p:pic>
        <p:nvPicPr>
          <p:cNvPr id="29699" name="Picture 1">
            <a:extLst>
              <a:ext uri="{FF2B5EF4-FFF2-40B4-BE49-F238E27FC236}">
                <a16:creationId xmlns:a16="http://schemas.microsoft.com/office/drawing/2014/main" id="{66953FEB-07D1-5247-9CCD-044B37F11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763" y="3384550"/>
            <a:ext cx="4729162"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6A34FDD-C00E-61E4-6E72-3E7ADE2E5726}"/>
              </a:ext>
            </a:extLst>
          </p:cNvPr>
          <p:cNvSpPr>
            <a:spLocks noGrp="1"/>
          </p:cNvSpPr>
          <p:nvPr>
            <p:ph type="sldNum" sz="quarter" idx="12"/>
          </p:nvPr>
        </p:nvSpPr>
        <p:spPr/>
        <p:txBody>
          <a:bodyPr/>
          <a:lstStyle/>
          <a:p>
            <a:pPr>
              <a:defRPr/>
            </a:pPr>
            <a:fld id="{46492616-546A-45E8-8E0D-D6E9F94F9F7B}" type="slidenum">
              <a:rPr lang="en-US" altLang="en-US" smtClean="0"/>
              <a:pPr>
                <a:defRPr/>
              </a:pPr>
              <a:t>19</a:t>
            </a:fld>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F1ED72D7-71B6-7F65-E75C-69EFC92B9D23}"/>
              </a:ext>
            </a:extLst>
          </p:cNvPr>
          <p:cNvSpPr>
            <a:spLocks noGrp="1"/>
          </p:cNvSpPr>
          <p:nvPr>
            <p:ph type="ctrTitle"/>
          </p:nvPr>
        </p:nvSpPr>
        <p:spPr>
          <a:xfrm>
            <a:off x="0" y="1189038"/>
            <a:ext cx="9144000" cy="2921000"/>
          </a:xfrm>
        </p:spPr>
        <p:txBody>
          <a:bodyPr/>
          <a:lstStyle/>
          <a:p>
            <a:pPr>
              <a:defRPr/>
            </a:pPr>
            <a:r>
              <a:rPr lang="en-US" sz="4800" b="1" cap="small" dirty="0"/>
              <a:t>Atmospheric Pressure</a:t>
            </a:r>
          </a:p>
        </p:txBody>
      </p:sp>
      <p:sp>
        <p:nvSpPr>
          <p:cNvPr id="2" name="Slide Number Placeholder 1">
            <a:extLst>
              <a:ext uri="{FF2B5EF4-FFF2-40B4-BE49-F238E27FC236}">
                <a16:creationId xmlns:a16="http://schemas.microsoft.com/office/drawing/2014/main" id="{353879CD-FB77-AD32-E6AE-87231A5795B5}"/>
              </a:ext>
            </a:extLst>
          </p:cNvPr>
          <p:cNvSpPr>
            <a:spLocks noGrp="1"/>
          </p:cNvSpPr>
          <p:nvPr>
            <p:ph type="sldNum" sz="quarter" idx="12"/>
          </p:nvPr>
        </p:nvSpPr>
        <p:spPr/>
        <p:txBody>
          <a:bodyPr/>
          <a:lstStyle/>
          <a:p>
            <a:pPr>
              <a:defRPr/>
            </a:pPr>
            <a:fld id="{E042676C-E22B-4F7D-830A-8173C4D00931}" type="slidenum">
              <a:rPr lang="en-US" altLang="en-US" smtClean="0"/>
              <a:pPr>
                <a:defRPr/>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4">
            <a:extLst>
              <a:ext uri="{FF2B5EF4-FFF2-40B4-BE49-F238E27FC236}">
                <a16:creationId xmlns:a16="http://schemas.microsoft.com/office/drawing/2014/main" id="{33BDA009-8317-FAE4-A956-3CF0E970C6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87425" y="1147763"/>
            <a:ext cx="7169150" cy="5376862"/>
          </a:xfrm>
        </p:spPr>
      </p:pic>
      <p:sp>
        <p:nvSpPr>
          <p:cNvPr id="6" name="Title 1">
            <a:extLst>
              <a:ext uri="{FF2B5EF4-FFF2-40B4-BE49-F238E27FC236}">
                <a16:creationId xmlns:a16="http://schemas.microsoft.com/office/drawing/2014/main" id="{BE6BCEB5-B94E-0C67-A645-2F1CA92680F3}"/>
              </a:ext>
            </a:extLst>
          </p:cNvPr>
          <p:cNvSpPr txBox="1">
            <a:spLocks/>
          </p:cNvSpPr>
          <p:nvPr/>
        </p:nvSpPr>
        <p:spPr bwMode="auto">
          <a:xfrm>
            <a:off x="246063" y="266700"/>
            <a:ext cx="8651875" cy="720725"/>
          </a:xfrm>
          <a:prstGeom prst="rect">
            <a:avLst/>
          </a:prstGeom>
          <a:noFill/>
          <a:ln>
            <a:solidFill>
              <a:schemeClr val="tx1"/>
            </a:solid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defRPr/>
            </a:pPr>
            <a:r>
              <a:rPr lang="en-US" sz="3200" b="1" kern="0" dirty="0">
                <a:solidFill>
                  <a:schemeClr val="tx1"/>
                </a:solidFill>
              </a:rPr>
              <a:t>24-hour graphical variation of temperature</a:t>
            </a:r>
          </a:p>
        </p:txBody>
      </p:sp>
      <p:sp>
        <p:nvSpPr>
          <p:cNvPr id="8" name="Oval 7">
            <a:extLst>
              <a:ext uri="{FF2B5EF4-FFF2-40B4-BE49-F238E27FC236}">
                <a16:creationId xmlns:a16="http://schemas.microsoft.com/office/drawing/2014/main" id="{2C9903B1-A782-9D69-6F42-65BE2D4E8AEE}"/>
              </a:ext>
            </a:extLst>
          </p:cNvPr>
          <p:cNvSpPr/>
          <p:nvPr/>
        </p:nvSpPr>
        <p:spPr>
          <a:xfrm>
            <a:off x="5167313" y="1792288"/>
            <a:ext cx="536575" cy="5667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a:extLst>
              <a:ext uri="{FF2B5EF4-FFF2-40B4-BE49-F238E27FC236}">
                <a16:creationId xmlns:a16="http://schemas.microsoft.com/office/drawing/2014/main" id="{B3FB8F6F-09C5-A920-1EB2-91C1CDE9A2FB}"/>
              </a:ext>
            </a:extLst>
          </p:cNvPr>
          <p:cNvSpPr/>
          <p:nvPr/>
        </p:nvSpPr>
        <p:spPr>
          <a:xfrm>
            <a:off x="2932113" y="5065713"/>
            <a:ext cx="536575" cy="565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Slide Number Placeholder 1">
            <a:extLst>
              <a:ext uri="{FF2B5EF4-FFF2-40B4-BE49-F238E27FC236}">
                <a16:creationId xmlns:a16="http://schemas.microsoft.com/office/drawing/2014/main" id="{3FD9420C-09F4-0F19-F687-DE00949B69FE}"/>
              </a:ext>
            </a:extLst>
          </p:cNvPr>
          <p:cNvSpPr>
            <a:spLocks noGrp="1"/>
          </p:cNvSpPr>
          <p:nvPr>
            <p:ph type="sldNum" sz="quarter" idx="12"/>
          </p:nvPr>
        </p:nvSpPr>
        <p:spPr/>
        <p:txBody>
          <a:bodyPr/>
          <a:lstStyle/>
          <a:p>
            <a:pPr>
              <a:defRPr/>
            </a:pPr>
            <a:fld id="{46492616-546A-45E8-8E0D-D6E9F94F9F7B}" type="slidenum">
              <a:rPr lang="en-US" altLang="en-US" smtClean="0"/>
              <a:pPr>
                <a:defRPr/>
              </a:pPr>
              <a:t>20</a:t>
            </a:fld>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Content Placeholder 4">
            <a:extLst>
              <a:ext uri="{FF2B5EF4-FFF2-40B4-BE49-F238E27FC236}">
                <a16:creationId xmlns:a16="http://schemas.microsoft.com/office/drawing/2014/main" id="{9548CAEC-A8EC-18B1-5052-D1B4FE6E5FB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73138" y="1130300"/>
            <a:ext cx="7197725" cy="5400675"/>
          </a:xfrm>
        </p:spPr>
      </p:pic>
      <p:sp>
        <p:nvSpPr>
          <p:cNvPr id="6" name="Title 1">
            <a:extLst>
              <a:ext uri="{FF2B5EF4-FFF2-40B4-BE49-F238E27FC236}">
                <a16:creationId xmlns:a16="http://schemas.microsoft.com/office/drawing/2014/main" id="{910544CC-5EE8-BED4-A6C9-FED8DD91D2D6}"/>
              </a:ext>
            </a:extLst>
          </p:cNvPr>
          <p:cNvSpPr txBox="1">
            <a:spLocks/>
          </p:cNvSpPr>
          <p:nvPr/>
        </p:nvSpPr>
        <p:spPr bwMode="auto">
          <a:xfrm>
            <a:off x="246063" y="266700"/>
            <a:ext cx="8651875" cy="720725"/>
          </a:xfrm>
          <a:prstGeom prst="rect">
            <a:avLst/>
          </a:prstGeom>
          <a:noFill/>
          <a:ln>
            <a:solidFill>
              <a:schemeClr val="tx1"/>
            </a:solid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defRPr/>
            </a:pPr>
            <a:r>
              <a:rPr lang="en-US" sz="3200" b="1" kern="0" dirty="0">
                <a:solidFill>
                  <a:schemeClr val="tx1"/>
                </a:solidFill>
              </a:rPr>
              <a:t>24-hour graphical variation of temperature</a:t>
            </a:r>
          </a:p>
        </p:txBody>
      </p:sp>
      <p:sp>
        <p:nvSpPr>
          <p:cNvPr id="11" name="Oval 10">
            <a:extLst>
              <a:ext uri="{FF2B5EF4-FFF2-40B4-BE49-F238E27FC236}">
                <a16:creationId xmlns:a16="http://schemas.microsoft.com/office/drawing/2014/main" id="{CECE4DC4-D4C7-2096-DA5F-B32821189E81}"/>
              </a:ext>
            </a:extLst>
          </p:cNvPr>
          <p:cNvSpPr/>
          <p:nvPr/>
        </p:nvSpPr>
        <p:spPr>
          <a:xfrm>
            <a:off x="5283200" y="2212975"/>
            <a:ext cx="536575" cy="5667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a:extLst>
              <a:ext uri="{FF2B5EF4-FFF2-40B4-BE49-F238E27FC236}">
                <a16:creationId xmlns:a16="http://schemas.microsoft.com/office/drawing/2014/main" id="{D64EE7DB-09D6-8FDD-0F52-FD43BB638A59}"/>
              </a:ext>
            </a:extLst>
          </p:cNvPr>
          <p:cNvSpPr/>
          <p:nvPr/>
        </p:nvSpPr>
        <p:spPr>
          <a:xfrm>
            <a:off x="7532688" y="4964113"/>
            <a:ext cx="536575" cy="5651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Slide Number Placeholder 1">
            <a:extLst>
              <a:ext uri="{FF2B5EF4-FFF2-40B4-BE49-F238E27FC236}">
                <a16:creationId xmlns:a16="http://schemas.microsoft.com/office/drawing/2014/main" id="{18A6E14F-C92D-328A-F1D5-26132334581E}"/>
              </a:ext>
            </a:extLst>
          </p:cNvPr>
          <p:cNvSpPr>
            <a:spLocks noGrp="1"/>
          </p:cNvSpPr>
          <p:nvPr>
            <p:ph type="sldNum" sz="quarter" idx="12"/>
          </p:nvPr>
        </p:nvSpPr>
        <p:spPr/>
        <p:txBody>
          <a:bodyPr/>
          <a:lstStyle/>
          <a:p>
            <a:pPr>
              <a:defRPr/>
            </a:pPr>
            <a:fld id="{46492616-546A-45E8-8E0D-D6E9F94F9F7B}" type="slidenum">
              <a:rPr lang="en-US" altLang="en-US" smtClean="0"/>
              <a:pPr>
                <a:defRPr/>
              </a:pPr>
              <a:t>21</a:t>
            </a:fld>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Content Placeholder 4">
            <a:extLst>
              <a:ext uri="{FF2B5EF4-FFF2-40B4-BE49-F238E27FC236}">
                <a16:creationId xmlns:a16="http://schemas.microsoft.com/office/drawing/2014/main" id="{85F674A0-21A7-B2E6-1651-2B36147165C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81075" y="1131888"/>
            <a:ext cx="7181850" cy="5386387"/>
          </a:xfrm>
        </p:spPr>
      </p:pic>
      <p:sp>
        <p:nvSpPr>
          <p:cNvPr id="6" name="Title 1">
            <a:extLst>
              <a:ext uri="{FF2B5EF4-FFF2-40B4-BE49-F238E27FC236}">
                <a16:creationId xmlns:a16="http://schemas.microsoft.com/office/drawing/2014/main" id="{51ACED69-E220-1DFC-3D60-79CDA33023E4}"/>
              </a:ext>
            </a:extLst>
          </p:cNvPr>
          <p:cNvSpPr txBox="1">
            <a:spLocks/>
          </p:cNvSpPr>
          <p:nvPr/>
        </p:nvSpPr>
        <p:spPr bwMode="auto">
          <a:xfrm>
            <a:off x="246063" y="266700"/>
            <a:ext cx="8651875" cy="720725"/>
          </a:xfrm>
          <a:prstGeom prst="rect">
            <a:avLst/>
          </a:prstGeom>
          <a:noFill/>
          <a:ln>
            <a:solidFill>
              <a:schemeClr val="tx1"/>
            </a:solid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defRPr/>
            </a:pPr>
            <a:r>
              <a:rPr lang="en-US" sz="3200" b="1" kern="0" dirty="0">
                <a:solidFill>
                  <a:schemeClr val="tx1"/>
                </a:solidFill>
              </a:rPr>
              <a:t>24-hour graphical variation of temperature</a:t>
            </a:r>
          </a:p>
        </p:txBody>
      </p:sp>
      <p:sp>
        <p:nvSpPr>
          <p:cNvPr id="8" name="Oval 7">
            <a:extLst>
              <a:ext uri="{FF2B5EF4-FFF2-40B4-BE49-F238E27FC236}">
                <a16:creationId xmlns:a16="http://schemas.microsoft.com/office/drawing/2014/main" id="{A2E15E8D-E520-A890-81C3-34EC14659C7C}"/>
              </a:ext>
            </a:extLst>
          </p:cNvPr>
          <p:cNvSpPr/>
          <p:nvPr/>
        </p:nvSpPr>
        <p:spPr>
          <a:xfrm>
            <a:off x="4411663" y="2249488"/>
            <a:ext cx="538162" cy="5667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a:extLst>
              <a:ext uri="{FF2B5EF4-FFF2-40B4-BE49-F238E27FC236}">
                <a16:creationId xmlns:a16="http://schemas.microsoft.com/office/drawing/2014/main" id="{8D9D6676-D72B-D3B4-86AF-2838E2907CE0}"/>
              </a:ext>
            </a:extLst>
          </p:cNvPr>
          <p:cNvSpPr/>
          <p:nvPr/>
        </p:nvSpPr>
        <p:spPr>
          <a:xfrm>
            <a:off x="7540625" y="4244975"/>
            <a:ext cx="536575" cy="5667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Slide Number Placeholder 1">
            <a:extLst>
              <a:ext uri="{FF2B5EF4-FFF2-40B4-BE49-F238E27FC236}">
                <a16:creationId xmlns:a16="http://schemas.microsoft.com/office/drawing/2014/main" id="{31D67DF6-491D-7388-9996-78C9B934C7A4}"/>
              </a:ext>
            </a:extLst>
          </p:cNvPr>
          <p:cNvSpPr>
            <a:spLocks noGrp="1"/>
          </p:cNvSpPr>
          <p:nvPr>
            <p:ph type="sldNum" sz="quarter" idx="12"/>
          </p:nvPr>
        </p:nvSpPr>
        <p:spPr/>
        <p:txBody>
          <a:bodyPr/>
          <a:lstStyle/>
          <a:p>
            <a:pPr>
              <a:defRPr/>
            </a:pPr>
            <a:fld id="{46492616-546A-45E8-8E0D-D6E9F94F9F7B}" type="slidenum">
              <a:rPr lang="en-US" altLang="en-US" smtClean="0"/>
              <a:pPr>
                <a:defRPr/>
              </a:pPr>
              <a:t>22</a:t>
            </a:fld>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1AB17113-55DD-46BD-D3B2-A1954F029F89}"/>
              </a:ext>
            </a:extLst>
          </p:cNvPr>
          <p:cNvSpPr>
            <a:spLocks noGrp="1" noChangeArrowheads="1"/>
          </p:cNvSpPr>
          <p:nvPr>
            <p:ph type="ctrTitle"/>
          </p:nvPr>
        </p:nvSpPr>
        <p:spPr>
          <a:xfrm>
            <a:off x="1403350" y="1371600"/>
            <a:ext cx="6400800" cy="2592388"/>
          </a:xfrm>
        </p:spPr>
        <p:txBody>
          <a:bodyPr/>
          <a:lstStyle/>
          <a:p>
            <a:r>
              <a:rPr lang="en-US" altLang="en-US" b="1" u="sng"/>
              <a:t>Atmospheric Moisture</a:t>
            </a:r>
            <a:br>
              <a:rPr lang="en-US" altLang="en-US" b="1" u="sng"/>
            </a:br>
            <a:r>
              <a:rPr lang="en-US" altLang="en-US" b="1" u="sng"/>
              <a:t>and</a:t>
            </a:r>
            <a:br>
              <a:rPr lang="en-US" altLang="en-US" b="1" u="sng"/>
            </a:br>
            <a:r>
              <a:rPr lang="en-US" altLang="en-US" b="1" u="sng"/>
              <a:t>Cloud Formation</a:t>
            </a:r>
          </a:p>
        </p:txBody>
      </p:sp>
      <p:sp>
        <p:nvSpPr>
          <p:cNvPr id="2" name="Slide Number Placeholder 1">
            <a:extLst>
              <a:ext uri="{FF2B5EF4-FFF2-40B4-BE49-F238E27FC236}">
                <a16:creationId xmlns:a16="http://schemas.microsoft.com/office/drawing/2014/main" id="{77B81E6F-1F7B-8A63-028B-AA451342CA4D}"/>
              </a:ext>
            </a:extLst>
          </p:cNvPr>
          <p:cNvSpPr>
            <a:spLocks noGrp="1"/>
          </p:cNvSpPr>
          <p:nvPr>
            <p:ph type="sldNum" sz="quarter" idx="12"/>
          </p:nvPr>
        </p:nvSpPr>
        <p:spPr/>
        <p:txBody>
          <a:bodyPr/>
          <a:lstStyle/>
          <a:p>
            <a:pPr>
              <a:defRPr/>
            </a:pPr>
            <a:fld id="{E042676C-E22B-4F7D-830A-8173C4D00931}" type="slidenum">
              <a:rPr lang="en-US" altLang="en-US" smtClean="0"/>
              <a:pPr>
                <a:defRPr/>
              </a:pPr>
              <a:t>23</a:t>
            </a:fld>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4666CBB-49DC-E9D0-DC05-2CA9A788CF96}"/>
              </a:ext>
            </a:extLst>
          </p:cNvPr>
          <p:cNvSpPr txBox="1">
            <a:spLocks noChangeArrowheads="1"/>
          </p:cNvSpPr>
          <p:nvPr/>
        </p:nvSpPr>
        <p:spPr bwMode="auto">
          <a:xfrm>
            <a:off x="679450" y="284163"/>
            <a:ext cx="7772400" cy="89535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eaLnBrk="1" hangingPunct="1">
              <a:defRPr/>
            </a:pPr>
            <a:r>
              <a:rPr lang="en-US" sz="3200" b="1" kern="0" dirty="0"/>
              <a:t>Atmospheric moisture</a:t>
            </a:r>
          </a:p>
        </p:txBody>
      </p:sp>
      <p:sp>
        <p:nvSpPr>
          <p:cNvPr id="3" name="Rectangle 3">
            <a:extLst>
              <a:ext uri="{FF2B5EF4-FFF2-40B4-BE49-F238E27FC236}">
                <a16:creationId xmlns:a16="http://schemas.microsoft.com/office/drawing/2014/main" id="{538F25D0-FD10-C5F0-8CAD-5FA26555783D}"/>
              </a:ext>
            </a:extLst>
          </p:cNvPr>
          <p:cNvSpPr txBox="1">
            <a:spLocks noChangeArrowheads="1"/>
          </p:cNvSpPr>
          <p:nvPr/>
        </p:nvSpPr>
        <p:spPr bwMode="auto">
          <a:xfrm>
            <a:off x="280988" y="1860550"/>
            <a:ext cx="4284662" cy="3744913"/>
          </a:xfrm>
          <a:prstGeom prst="rect">
            <a:avLst/>
          </a:prstGeom>
          <a:solidFill>
            <a:schemeClr val="bg1"/>
          </a:solidFill>
          <a:ln>
            <a:solidFill>
              <a:schemeClr val="tx1"/>
            </a:solidFill>
          </a:ln>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defTabSz="914400" eaLnBrk="1" hangingPunct="1">
              <a:lnSpc>
                <a:spcPct val="90000"/>
              </a:lnSpc>
              <a:defRPr/>
            </a:pPr>
            <a:r>
              <a:rPr lang="en-US" sz="2400" kern="0" dirty="0">
                <a:solidFill>
                  <a:srgbClr val="0000FF"/>
                </a:solidFill>
              </a:rPr>
              <a:t>Water </a:t>
            </a:r>
            <a:r>
              <a:rPr lang="en-US" sz="2400" u="sng" kern="0" dirty="0">
                <a:solidFill>
                  <a:srgbClr val="0000FF"/>
                </a:solidFill>
              </a:rPr>
              <a:t>vapour</a:t>
            </a:r>
            <a:r>
              <a:rPr lang="en-US" sz="2400" kern="0" dirty="0">
                <a:solidFill>
                  <a:srgbClr val="0000FF"/>
                </a:solidFill>
              </a:rPr>
              <a:t> is an important atmospheric gas</a:t>
            </a:r>
          </a:p>
          <a:p>
            <a:pPr algn="l" defTabSz="914400" eaLnBrk="1" hangingPunct="1">
              <a:lnSpc>
                <a:spcPct val="90000"/>
              </a:lnSpc>
              <a:defRPr/>
            </a:pPr>
            <a:r>
              <a:rPr lang="en-US" sz="2400" kern="0" dirty="0"/>
              <a:t> </a:t>
            </a:r>
          </a:p>
          <a:p>
            <a:pPr algn="l" defTabSz="914400" eaLnBrk="1" hangingPunct="1">
              <a:lnSpc>
                <a:spcPct val="90000"/>
              </a:lnSpc>
              <a:defRPr/>
            </a:pPr>
            <a:r>
              <a:rPr lang="en-US" sz="2400" u="sng" kern="0" dirty="0"/>
              <a:t>Water Vapour is the source of moisture for</a:t>
            </a:r>
            <a:r>
              <a:rPr lang="en-US" sz="2400" kern="0" dirty="0"/>
              <a:t>:-</a:t>
            </a:r>
          </a:p>
          <a:p>
            <a:pPr marL="800100" lvl="1" indent="-342900" algn="l" defTabSz="914400" eaLnBrk="1" hangingPunct="1">
              <a:lnSpc>
                <a:spcPct val="150000"/>
              </a:lnSpc>
              <a:buFont typeface="Wingdings" panose="05000000000000000000" pitchFamily="2" charset="2"/>
              <a:buChar char="q"/>
              <a:defRPr/>
            </a:pPr>
            <a:r>
              <a:rPr lang="en-US" sz="2400" kern="0" dirty="0"/>
              <a:t>cloud development </a:t>
            </a:r>
          </a:p>
          <a:p>
            <a:pPr marL="800100" lvl="1" indent="-342900" algn="l" defTabSz="914400" eaLnBrk="1" hangingPunct="1">
              <a:lnSpc>
                <a:spcPct val="150000"/>
              </a:lnSpc>
              <a:buFont typeface="Wingdings" panose="05000000000000000000" pitchFamily="2" charset="2"/>
              <a:buChar char="q"/>
              <a:defRPr/>
            </a:pPr>
            <a:r>
              <a:rPr lang="en-US" sz="2400" kern="0" dirty="0"/>
              <a:t>resultant precipitation in solid and liquid forms</a:t>
            </a:r>
            <a:endParaRPr lang="en-US" kern="0" dirty="0"/>
          </a:p>
        </p:txBody>
      </p:sp>
      <p:grpSp>
        <p:nvGrpSpPr>
          <p:cNvPr id="4" name="Group 3">
            <a:extLst>
              <a:ext uri="{FF2B5EF4-FFF2-40B4-BE49-F238E27FC236}">
                <a16:creationId xmlns:a16="http://schemas.microsoft.com/office/drawing/2014/main" id="{654D3061-A148-06F5-A111-F307FE38BC61}"/>
              </a:ext>
            </a:extLst>
          </p:cNvPr>
          <p:cNvGrpSpPr>
            <a:grpSpLocks/>
          </p:cNvGrpSpPr>
          <p:nvPr/>
        </p:nvGrpSpPr>
        <p:grpSpPr bwMode="auto">
          <a:xfrm>
            <a:off x="4924425" y="1878013"/>
            <a:ext cx="3743325" cy="3744912"/>
            <a:chOff x="4924957" y="1878360"/>
            <a:chExt cx="3742659" cy="3744416"/>
          </a:xfrm>
        </p:grpSpPr>
        <p:sp>
          <p:nvSpPr>
            <p:cNvPr id="6" name="Content Placeholder 2">
              <a:extLst>
                <a:ext uri="{FF2B5EF4-FFF2-40B4-BE49-F238E27FC236}">
                  <a16:creationId xmlns:a16="http://schemas.microsoft.com/office/drawing/2014/main" id="{22B7CCB9-80A0-FC8A-EE6D-F782D5AFDF88}"/>
                </a:ext>
              </a:extLst>
            </p:cNvPr>
            <p:cNvSpPr txBox="1">
              <a:spLocks/>
            </p:cNvSpPr>
            <p:nvPr/>
          </p:nvSpPr>
          <p:spPr bwMode="auto">
            <a:xfrm>
              <a:off x="4924957" y="1878360"/>
              <a:ext cx="3742659" cy="3744416"/>
            </a:xfrm>
            <a:prstGeom prst="rect">
              <a:avLst/>
            </a:prstGeom>
            <a:solidFill>
              <a:schemeClr val="bg1"/>
            </a:solidFill>
            <a:ln w="28575">
              <a:solidFill>
                <a:srgbClr val="0070C0"/>
              </a:solidFill>
              <a:miter lim="800000"/>
              <a:headEnd/>
              <a:tailEnd/>
            </a:ln>
          </p:spPr>
          <p:txBody>
            <a:bodyPr/>
            <a:lstStyle/>
            <a:p>
              <a:pPr marL="342900" indent="-342900" defTabSz="914400">
                <a:spcBef>
                  <a:spcPct val="20000"/>
                </a:spcBef>
                <a:defRPr/>
              </a:pPr>
              <a:r>
                <a:rPr lang="en-US" sz="1800" b="1" u="sng" kern="0" dirty="0">
                  <a:latin typeface="+mn-lt"/>
                  <a:cs typeface="ＭＳ Ｐゴシック"/>
                </a:rPr>
                <a:t>Composition of the Atmosphere</a:t>
              </a:r>
            </a:p>
            <a:p>
              <a:pPr marL="342900" indent="-342900" defTabSz="914400">
                <a:spcBef>
                  <a:spcPct val="20000"/>
                </a:spcBef>
                <a:buFontTx/>
                <a:buChar char="•"/>
                <a:defRPr/>
              </a:pPr>
              <a:r>
                <a:rPr lang="en-US" sz="1800" kern="0" dirty="0">
                  <a:latin typeface="+mn-lt"/>
                  <a:cs typeface="ＭＳ Ｐゴシック"/>
                </a:rPr>
                <a:t>Nitrogen (N</a:t>
              </a:r>
              <a:r>
                <a:rPr lang="en-US" sz="1800" kern="0" baseline="-25000" dirty="0">
                  <a:latin typeface="+mn-lt"/>
                  <a:cs typeface="ＭＳ Ｐゴシック"/>
                </a:rPr>
                <a:t>2</a:t>
              </a:r>
              <a:r>
                <a:rPr lang="en-US" sz="1800" kern="0" dirty="0">
                  <a:latin typeface="+mn-lt"/>
                  <a:cs typeface="ＭＳ Ｐゴシック"/>
                </a:rPr>
                <a:t>) 	                   75%</a:t>
              </a:r>
            </a:p>
            <a:p>
              <a:pPr marL="342900" indent="-342900" defTabSz="914400">
                <a:spcBef>
                  <a:spcPct val="20000"/>
                </a:spcBef>
                <a:buFontTx/>
                <a:buChar char="•"/>
                <a:defRPr/>
              </a:pPr>
              <a:r>
                <a:rPr lang="en-US" sz="1800" kern="0" dirty="0">
                  <a:latin typeface="+mn-lt"/>
                  <a:cs typeface="ＭＳ Ｐゴシック"/>
                </a:rPr>
                <a:t>Oxygen (O</a:t>
              </a:r>
              <a:r>
                <a:rPr lang="en-US" sz="1800" kern="0" baseline="-25000" dirty="0">
                  <a:latin typeface="+mn-lt"/>
                  <a:cs typeface="ＭＳ Ｐゴシック"/>
                </a:rPr>
                <a:t>2</a:t>
              </a:r>
              <a:r>
                <a:rPr lang="en-US" sz="1800" kern="0" dirty="0">
                  <a:latin typeface="+mn-lt"/>
                  <a:cs typeface="ＭＳ Ｐゴシック"/>
                </a:rPr>
                <a:t>) 		     23%</a:t>
              </a:r>
            </a:p>
            <a:p>
              <a:pPr marL="342900" indent="-342900" defTabSz="914400">
                <a:spcBef>
                  <a:spcPct val="20000"/>
                </a:spcBef>
                <a:buFontTx/>
                <a:buChar char="•"/>
                <a:defRPr/>
              </a:pPr>
              <a:r>
                <a:rPr lang="en-US" sz="1800" kern="0" dirty="0">
                  <a:latin typeface="+mn-lt"/>
                  <a:cs typeface="ＭＳ Ｐゴシック"/>
                </a:rPr>
                <a:t>Argon (</a:t>
              </a:r>
              <a:r>
                <a:rPr lang="en-US" sz="1800" kern="0" dirty="0" err="1">
                  <a:latin typeface="+mn-lt"/>
                  <a:cs typeface="ＭＳ Ｐゴシック"/>
                </a:rPr>
                <a:t>Ar</a:t>
              </a:r>
              <a:r>
                <a:rPr lang="en-US" sz="1800" kern="0" dirty="0">
                  <a:latin typeface="+mn-lt"/>
                  <a:cs typeface="ＭＳ Ｐゴシック"/>
                </a:rPr>
                <a:t>) 	  	     1%</a:t>
              </a:r>
            </a:p>
            <a:p>
              <a:pPr marL="342900" indent="-342900" defTabSz="914400">
                <a:spcBef>
                  <a:spcPct val="20000"/>
                </a:spcBef>
                <a:buFontTx/>
                <a:buChar char="•"/>
                <a:defRPr/>
              </a:pPr>
              <a:r>
                <a:rPr lang="en-US" sz="1800" b="1" kern="0" dirty="0">
                  <a:solidFill>
                    <a:srgbClr val="FF0000"/>
                  </a:solidFill>
                  <a:latin typeface="+mn-lt"/>
                  <a:cs typeface="ＭＳ Ｐゴシック"/>
                </a:rPr>
                <a:t>Water vapor (H</a:t>
              </a:r>
              <a:r>
                <a:rPr lang="en-US" sz="1800" b="1" kern="0" baseline="-25000" dirty="0">
                  <a:solidFill>
                    <a:srgbClr val="FF0000"/>
                  </a:solidFill>
                  <a:latin typeface="+mn-lt"/>
                  <a:cs typeface="ＭＳ Ｐゴシック"/>
                </a:rPr>
                <a:t>2</a:t>
              </a:r>
              <a:r>
                <a:rPr lang="en-US" sz="1800" b="1" kern="0" dirty="0">
                  <a:solidFill>
                    <a:srgbClr val="FF0000"/>
                  </a:solidFill>
                  <a:latin typeface="+mn-lt"/>
                  <a:cs typeface="ＭＳ Ｐゴシック"/>
                </a:rPr>
                <a:t>O)</a:t>
              </a:r>
            </a:p>
            <a:p>
              <a:pPr marL="342900" indent="-342900" defTabSz="914400">
                <a:spcBef>
                  <a:spcPct val="20000"/>
                </a:spcBef>
                <a:buFontTx/>
                <a:buChar char="•"/>
                <a:defRPr/>
              </a:pPr>
              <a:r>
                <a:rPr lang="en-US" sz="1800" kern="0" dirty="0">
                  <a:latin typeface="+mn-lt"/>
                  <a:cs typeface="ＭＳ Ｐゴシック"/>
                </a:rPr>
                <a:t>Carbon dioxide (CO</a:t>
              </a:r>
              <a:r>
                <a:rPr lang="en-US" sz="1800" kern="0" baseline="-25000" dirty="0">
                  <a:latin typeface="+mn-lt"/>
                  <a:cs typeface="ＭＳ Ｐゴシック"/>
                </a:rPr>
                <a:t>2</a:t>
              </a:r>
              <a:r>
                <a:rPr lang="en-US" sz="1800" kern="0" dirty="0">
                  <a:latin typeface="+mn-lt"/>
                  <a:cs typeface="ＭＳ Ｐゴシック"/>
                </a:rPr>
                <a:t>)</a:t>
              </a:r>
            </a:p>
            <a:p>
              <a:pPr marL="342900" indent="-342900" defTabSz="914400">
                <a:spcBef>
                  <a:spcPct val="20000"/>
                </a:spcBef>
                <a:buFontTx/>
                <a:buChar char="•"/>
                <a:defRPr/>
              </a:pPr>
              <a:r>
                <a:rPr lang="en-US" sz="1800" kern="0" dirty="0">
                  <a:latin typeface="+mn-lt"/>
                  <a:cs typeface="ＭＳ Ｐゴシック"/>
                </a:rPr>
                <a:t>Neon (Ne)</a:t>
              </a:r>
            </a:p>
            <a:p>
              <a:pPr marL="342900" indent="-342900" defTabSz="914400">
                <a:spcBef>
                  <a:spcPct val="20000"/>
                </a:spcBef>
                <a:buFontTx/>
                <a:buChar char="•"/>
                <a:defRPr/>
              </a:pPr>
              <a:r>
                <a:rPr lang="en-US" sz="1800" kern="0" dirty="0">
                  <a:latin typeface="+mn-lt"/>
                  <a:cs typeface="ＭＳ Ｐゴシック"/>
                </a:rPr>
                <a:t>Helium (He)		      </a:t>
              </a:r>
              <a:r>
                <a:rPr lang="en-US" sz="1800" b="1" kern="0" dirty="0">
                  <a:solidFill>
                    <a:srgbClr val="00B050"/>
                  </a:solidFill>
                  <a:latin typeface="+mn-lt"/>
                  <a:cs typeface="ＭＳ Ｐゴシック"/>
                </a:rPr>
                <a:t>1%</a:t>
              </a:r>
            </a:p>
            <a:p>
              <a:pPr marL="342900" indent="-342900" defTabSz="914400">
                <a:spcBef>
                  <a:spcPct val="20000"/>
                </a:spcBef>
                <a:buFontTx/>
                <a:buChar char="•"/>
                <a:defRPr/>
              </a:pPr>
              <a:r>
                <a:rPr lang="en-US" sz="1800" kern="0" dirty="0">
                  <a:latin typeface="+mn-lt"/>
                  <a:cs typeface="ＭＳ Ｐゴシック"/>
                </a:rPr>
                <a:t>Krypton (Kr)</a:t>
              </a:r>
            </a:p>
            <a:p>
              <a:pPr marL="342900" indent="-342900" defTabSz="914400">
                <a:spcBef>
                  <a:spcPct val="20000"/>
                </a:spcBef>
                <a:buFontTx/>
                <a:buChar char="•"/>
                <a:defRPr/>
              </a:pPr>
              <a:r>
                <a:rPr lang="en-US" sz="1800" kern="0" dirty="0">
                  <a:latin typeface="+mn-lt"/>
                  <a:cs typeface="ＭＳ Ｐゴシック"/>
                </a:rPr>
                <a:t>Hydrogen (H)</a:t>
              </a:r>
            </a:p>
            <a:p>
              <a:pPr marL="342900" indent="-342900" defTabSz="914400">
                <a:spcBef>
                  <a:spcPct val="20000"/>
                </a:spcBef>
                <a:buFontTx/>
                <a:buChar char="•"/>
                <a:defRPr/>
              </a:pPr>
              <a:r>
                <a:rPr lang="en-US" sz="1800" kern="0" dirty="0">
                  <a:latin typeface="+mn-lt"/>
                  <a:cs typeface="ＭＳ Ｐゴシック"/>
                </a:rPr>
                <a:t>Ozone (O</a:t>
              </a:r>
              <a:r>
                <a:rPr lang="en-US" sz="1800" kern="0" baseline="-25000" dirty="0">
                  <a:latin typeface="+mn-lt"/>
                  <a:cs typeface="ＭＳ Ｐゴシック"/>
                </a:rPr>
                <a:t>3</a:t>
              </a:r>
              <a:r>
                <a:rPr lang="en-US" sz="1800" kern="0" dirty="0">
                  <a:latin typeface="+mn-lt"/>
                  <a:cs typeface="ＭＳ Ｐゴシック"/>
                </a:rPr>
                <a:t>)</a:t>
              </a:r>
            </a:p>
            <a:p>
              <a:pPr marL="342900" indent="-342900" defTabSz="914400">
                <a:spcBef>
                  <a:spcPct val="20000"/>
                </a:spcBef>
                <a:buFontTx/>
                <a:buChar char="•"/>
                <a:defRPr/>
              </a:pPr>
              <a:endParaRPr lang="en-US" sz="1800" kern="0" dirty="0">
                <a:latin typeface="+mn-lt"/>
                <a:cs typeface="ＭＳ Ｐゴシック"/>
              </a:endParaRPr>
            </a:p>
          </p:txBody>
        </p:sp>
        <p:sp>
          <p:nvSpPr>
            <p:cNvPr id="35848" name="Right Brace 6">
              <a:extLst>
                <a:ext uri="{FF2B5EF4-FFF2-40B4-BE49-F238E27FC236}">
                  <a16:creationId xmlns:a16="http://schemas.microsoft.com/office/drawing/2014/main" id="{13A66AE2-00F1-25CB-45F0-E731F77415CA}"/>
                </a:ext>
              </a:extLst>
            </p:cNvPr>
            <p:cNvSpPr>
              <a:spLocks/>
            </p:cNvSpPr>
            <p:nvPr/>
          </p:nvSpPr>
          <p:spPr bwMode="auto">
            <a:xfrm>
              <a:off x="7622203" y="3164672"/>
              <a:ext cx="432048" cy="2376264"/>
            </a:xfrm>
            <a:prstGeom prst="rightBrace">
              <a:avLst>
                <a:gd name="adj1" fmla="val 75523"/>
                <a:gd name="adj2" fmla="val 50000"/>
              </a:avLst>
            </a:prstGeom>
            <a:noFill/>
            <a:ln w="381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0"/>
                </a:spcBef>
                <a:buFontTx/>
                <a:buNone/>
              </a:pPr>
              <a:endParaRPr lang="en-US" altLang="en-US" sz="2400" b="1" baseline="30000">
                <a:ea typeface="ＭＳ Ｐゴシック" panose="020B0600070205080204" pitchFamily="34" charset="-128"/>
              </a:endParaRPr>
            </a:p>
          </p:txBody>
        </p:sp>
      </p:grpSp>
      <p:sp>
        <p:nvSpPr>
          <p:cNvPr id="5" name="Slide Number Placeholder 4">
            <a:extLst>
              <a:ext uri="{FF2B5EF4-FFF2-40B4-BE49-F238E27FC236}">
                <a16:creationId xmlns:a16="http://schemas.microsoft.com/office/drawing/2014/main" id="{E1778EF3-D381-52F2-2EE1-80A29B1232D3}"/>
              </a:ext>
            </a:extLst>
          </p:cNvPr>
          <p:cNvSpPr>
            <a:spLocks noGrp="1"/>
          </p:cNvSpPr>
          <p:nvPr>
            <p:ph type="sldNum" sz="quarter" idx="12"/>
          </p:nvPr>
        </p:nvSpPr>
        <p:spPr/>
        <p:txBody>
          <a:bodyPr/>
          <a:lstStyle/>
          <a:p>
            <a:pPr>
              <a:defRPr/>
            </a:pPr>
            <a:fld id="{E042676C-E22B-4F7D-830A-8173C4D00931}" type="slidenum">
              <a:rPr lang="en-US" altLang="en-US" smtClean="0"/>
              <a:pPr>
                <a:defRPr/>
              </a:pPr>
              <a:t>24</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61">
            <a:extLst>
              <a:ext uri="{FF2B5EF4-FFF2-40B4-BE49-F238E27FC236}">
                <a16:creationId xmlns:a16="http://schemas.microsoft.com/office/drawing/2014/main" id="{1A79D923-7821-0953-8548-93A89BA2CD13}"/>
              </a:ext>
            </a:extLst>
          </p:cNvPr>
          <p:cNvGrpSpPr>
            <a:grpSpLocks/>
          </p:cNvGrpSpPr>
          <p:nvPr/>
        </p:nvGrpSpPr>
        <p:grpSpPr bwMode="auto">
          <a:xfrm>
            <a:off x="74613" y="1236663"/>
            <a:ext cx="4670425" cy="5159375"/>
            <a:chOff x="74677" y="1236953"/>
            <a:chExt cx="4670043" cy="5159078"/>
          </a:xfrm>
        </p:grpSpPr>
        <p:grpSp>
          <p:nvGrpSpPr>
            <p:cNvPr id="37905" name="Group 4">
              <a:extLst>
                <a:ext uri="{FF2B5EF4-FFF2-40B4-BE49-F238E27FC236}">
                  <a16:creationId xmlns:a16="http://schemas.microsoft.com/office/drawing/2014/main" id="{F6F52432-D54F-DF1B-6354-FF8689DCADC3}"/>
                </a:ext>
              </a:extLst>
            </p:cNvPr>
            <p:cNvGrpSpPr>
              <a:grpSpLocks/>
            </p:cNvGrpSpPr>
            <p:nvPr/>
          </p:nvGrpSpPr>
          <p:grpSpPr bwMode="auto">
            <a:xfrm>
              <a:off x="74677" y="1236953"/>
              <a:ext cx="4670043" cy="5159078"/>
              <a:chOff x="81468" y="1196558"/>
              <a:chExt cx="4670043" cy="5159078"/>
            </a:xfrm>
          </p:grpSpPr>
          <p:grpSp>
            <p:nvGrpSpPr>
              <p:cNvPr id="37907" name="Group 124">
                <a:extLst>
                  <a:ext uri="{FF2B5EF4-FFF2-40B4-BE49-F238E27FC236}">
                    <a16:creationId xmlns:a16="http://schemas.microsoft.com/office/drawing/2014/main" id="{7735E1BB-89E1-B59C-1C09-C8837FC8F21A}"/>
                  </a:ext>
                </a:extLst>
              </p:cNvPr>
              <p:cNvGrpSpPr>
                <a:grpSpLocks/>
              </p:cNvGrpSpPr>
              <p:nvPr/>
            </p:nvGrpSpPr>
            <p:grpSpPr bwMode="auto">
              <a:xfrm>
                <a:off x="333828" y="1268760"/>
                <a:ext cx="4417683" cy="4798211"/>
                <a:chOff x="2350052" y="1340768"/>
                <a:chExt cx="4417683" cy="4798211"/>
              </a:xfrm>
            </p:grpSpPr>
            <p:pic>
              <p:nvPicPr>
                <p:cNvPr id="37913" name="Picture 6">
                  <a:extLst>
                    <a:ext uri="{FF2B5EF4-FFF2-40B4-BE49-F238E27FC236}">
                      <a16:creationId xmlns:a16="http://schemas.microsoft.com/office/drawing/2014/main" id="{88303E67-BC55-269E-ABB1-F1D422CE26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75" b="4803"/>
                <a:stretch>
                  <a:fillRect/>
                </a:stretch>
              </p:blipFill>
              <p:spPr bwMode="auto">
                <a:xfrm>
                  <a:off x="2350052" y="1340768"/>
                  <a:ext cx="4417683" cy="4798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4" name="TextBox 7">
                  <a:extLst>
                    <a:ext uri="{FF2B5EF4-FFF2-40B4-BE49-F238E27FC236}">
                      <a16:creationId xmlns:a16="http://schemas.microsoft.com/office/drawing/2014/main" id="{A8485827-846C-9BF0-03D3-F25B6E45FB90}"/>
                    </a:ext>
                  </a:extLst>
                </p:cNvPr>
                <p:cNvSpPr txBox="1">
                  <a:spLocks noChangeArrowheads="1"/>
                </p:cNvSpPr>
                <p:nvPr/>
              </p:nvSpPr>
              <p:spPr bwMode="auto">
                <a:xfrm>
                  <a:off x="3855388" y="2213977"/>
                  <a:ext cx="1327118"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b="1"/>
                    <a:t>MESOPAUSE</a:t>
                  </a:r>
                </a:p>
              </p:txBody>
            </p:sp>
            <p:sp>
              <p:nvSpPr>
                <p:cNvPr id="37915" name="TextBox 8">
                  <a:extLst>
                    <a:ext uri="{FF2B5EF4-FFF2-40B4-BE49-F238E27FC236}">
                      <a16:creationId xmlns:a16="http://schemas.microsoft.com/office/drawing/2014/main" id="{D55896C0-F79A-2952-D288-D5BA76CD63E7}"/>
                    </a:ext>
                  </a:extLst>
                </p:cNvPr>
                <p:cNvSpPr txBox="1">
                  <a:spLocks noChangeArrowheads="1"/>
                </p:cNvSpPr>
                <p:nvPr/>
              </p:nvSpPr>
              <p:spPr bwMode="auto">
                <a:xfrm>
                  <a:off x="2711275" y="3621379"/>
                  <a:ext cx="1543357" cy="31494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b="1"/>
                    <a:t>STRATOPAUSE</a:t>
                  </a:r>
                </a:p>
              </p:txBody>
            </p:sp>
            <p:sp>
              <p:nvSpPr>
                <p:cNvPr id="37916" name="TextBox 9">
                  <a:extLst>
                    <a:ext uri="{FF2B5EF4-FFF2-40B4-BE49-F238E27FC236}">
                      <a16:creationId xmlns:a16="http://schemas.microsoft.com/office/drawing/2014/main" id="{666575BA-FC04-7CC9-6320-6980B139C0B6}"/>
                    </a:ext>
                  </a:extLst>
                </p:cNvPr>
                <p:cNvSpPr txBox="1">
                  <a:spLocks noChangeArrowheads="1"/>
                </p:cNvSpPr>
                <p:nvPr/>
              </p:nvSpPr>
              <p:spPr bwMode="auto">
                <a:xfrm>
                  <a:off x="2711275" y="5153774"/>
                  <a:ext cx="1436887"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b="1"/>
                    <a:t>TROPOPAUSE</a:t>
                  </a:r>
                </a:p>
              </p:txBody>
            </p:sp>
            <p:sp>
              <p:nvSpPr>
                <p:cNvPr id="37917" name="TextBox 10">
                  <a:extLst>
                    <a:ext uri="{FF2B5EF4-FFF2-40B4-BE49-F238E27FC236}">
                      <a16:creationId xmlns:a16="http://schemas.microsoft.com/office/drawing/2014/main" id="{8E21515C-8F99-2BAA-D1FB-2B3842A7A0AC}"/>
                    </a:ext>
                  </a:extLst>
                </p:cNvPr>
                <p:cNvSpPr txBox="1">
                  <a:spLocks noChangeArrowheads="1"/>
                </p:cNvSpPr>
                <p:nvPr/>
              </p:nvSpPr>
              <p:spPr bwMode="auto">
                <a:xfrm>
                  <a:off x="3696043" y="1517542"/>
                  <a:ext cx="1821377"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b="1">
                      <a:solidFill>
                        <a:srgbClr val="FF0000"/>
                      </a:solidFill>
                    </a:rPr>
                    <a:t>THERMOSPHERE</a:t>
                  </a:r>
                </a:p>
              </p:txBody>
            </p:sp>
            <p:sp>
              <p:nvSpPr>
                <p:cNvPr id="37918" name="TextBox 11">
                  <a:extLst>
                    <a:ext uri="{FF2B5EF4-FFF2-40B4-BE49-F238E27FC236}">
                      <a16:creationId xmlns:a16="http://schemas.microsoft.com/office/drawing/2014/main" id="{5A734439-CC1A-88DF-24AC-AC89A0212D88}"/>
                    </a:ext>
                  </a:extLst>
                </p:cNvPr>
                <p:cNvSpPr txBox="1">
                  <a:spLocks noChangeArrowheads="1"/>
                </p:cNvSpPr>
                <p:nvPr/>
              </p:nvSpPr>
              <p:spPr bwMode="auto">
                <a:xfrm>
                  <a:off x="2711275" y="2924944"/>
                  <a:ext cx="1519832"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b="1">
                      <a:solidFill>
                        <a:srgbClr val="FF0000"/>
                      </a:solidFill>
                    </a:rPr>
                    <a:t>MESOSPHERE</a:t>
                  </a:r>
                </a:p>
              </p:txBody>
            </p:sp>
            <p:sp>
              <p:nvSpPr>
                <p:cNvPr id="37919" name="TextBox 12">
                  <a:extLst>
                    <a:ext uri="{FF2B5EF4-FFF2-40B4-BE49-F238E27FC236}">
                      <a16:creationId xmlns:a16="http://schemas.microsoft.com/office/drawing/2014/main" id="{6CBB262D-8101-1BAD-1B6D-106509F6C88A}"/>
                    </a:ext>
                  </a:extLst>
                </p:cNvPr>
                <p:cNvSpPr txBox="1">
                  <a:spLocks noChangeArrowheads="1"/>
                </p:cNvSpPr>
                <p:nvPr/>
              </p:nvSpPr>
              <p:spPr bwMode="auto">
                <a:xfrm>
                  <a:off x="2711275" y="4412918"/>
                  <a:ext cx="1665185"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b="1">
                      <a:solidFill>
                        <a:srgbClr val="FF0000"/>
                      </a:solidFill>
                    </a:rPr>
                    <a:t>STRATOSPHERE</a:t>
                  </a:r>
                </a:p>
              </p:txBody>
            </p:sp>
          </p:grpSp>
          <p:grpSp>
            <p:nvGrpSpPr>
              <p:cNvPr id="37908" name="Group 3">
                <a:extLst>
                  <a:ext uri="{FF2B5EF4-FFF2-40B4-BE49-F238E27FC236}">
                    <a16:creationId xmlns:a16="http://schemas.microsoft.com/office/drawing/2014/main" id="{F2D1925D-4C83-ACD9-C801-3565F6C9FDCC}"/>
                  </a:ext>
                </a:extLst>
              </p:cNvPr>
              <p:cNvGrpSpPr>
                <a:grpSpLocks/>
              </p:cNvGrpSpPr>
              <p:nvPr/>
            </p:nvGrpSpPr>
            <p:grpSpPr bwMode="auto">
              <a:xfrm>
                <a:off x="81468" y="1196558"/>
                <a:ext cx="4637258" cy="5159078"/>
                <a:chOff x="81468" y="1196558"/>
                <a:chExt cx="4637258" cy="5159078"/>
              </a:xfrm>
            </p:grpSpPr>
            <p:sp>
              <p:nvSpPr>
                <p:cNvPr id="37909" name="TextBox 2">
                  <a:extLst>
                    <a:ext uri="{FF2B5EF4-FFF2-40B4-BE49-F238E27FC236}">
                      <a16:creationId xmlns:a16="http://schemas.microsoft.com/office/drawing/2014/main" id="{BFF7AF46-682D-A00D-E514-3571DCB34D15}"/>
                    </a:ext>
                  </a:extLst>
                </p:cNvPr>
                <p:cNvSpPr txBox="1">
                  <a:spLocks noChangeArrowheads="1"/>
                </p:cNvSpPr>
                <p:nvPr/>
              </p:nvSpPr>
              <p:spPr bwMode="auto">
                <a:xfrm>
                  <a:off x="183705" y="1196558"/>
                  <a:ext cx="595771"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b="1">
                      <a:solidFill>
                        <a:srgbClr val="0070C0"/>
                      </a:solidFill>
                    </a:rPr>
                    <a:t>100</a:t>
                  </a:r>
                </a:p>
                <a:p>
                  <a:pPr algn="ctr">
                    <a:spcBef>
                      <a:spcPct val="0"/>
                    </a:spcBef>
                    <a:buFontTx/>
                    <a:buNone/>
                  </a:pPr>
                  <a:endParaRPr lang="en-US" altLang="en-US" sz="600" b="1">
                    <a:solidFill>
                      <a:srgbClr val="0070C0"/>
                    </a:solidFill>
                  </a:endParaRPr>
                </a:p>
                <a:p>
                  <a:pPr algn="ctr">
                    <a:spcBef>
                      <a:spcPct val="0"/>
                    </a:spcBef>
                    <a:buFontTx/>
                    <a:buNone/>
                  </a:pPr>
                  <a:endParaRPr lang="en-US" altLang="en-US" sz="600" b="1">
                    <a:solidFill>
                      <a:srgbClr val="0070C0"/>
                    </a:solidFill>
                  </a:endParaRPr>
                </a:p>
                <a:p>
                  <a:pPr algn="ctr">
                    <a:spcBef>
                      <a:spcPct val="0"/>
                    </a:spcBef>
                    <a:buFontTx/>
                    <a:buNone/>
                  </a:pPr>
                  <a:r>
                    <a:rPr lang="en-US" altLang="en-US" sz="1600" b="1">
                      <a:solidFill>
                        <a:srgbClr val="0070C0"/>
                      </a:solidFill>
                    </a:rPr>
                    <a:t>90</a:t>
                  </a:r>
                </a:p>
                <a:p>
                  <a:pPr algn="ctr">
                    <a:spcBef>
                      <a:spcPct val="0"/>
                    </a:spcBef>
                    <a:buFontTx/>
                    <a:buNone/>
                  </a:pPr>
                  <a:endParaRPr lang="en-US" altLang="en-US" sz="1200" b="1">
                    <a:solidFill>
                      <a:srgbClr val="0070C0"/>
                    </a:solidFill>
                  </a:endParaRPr>
                </a:p>
                <a:p>
                  <a:pPr algn="ctr">
                    <a:spcBef>
                      <a:spcPct val="0"/>
                    </a:spcBef>
                    <a:buFontTx/>
                    <a:buNone/>
                  </a:pPr>
                  <a:r>
                    <a:rPr lang="en-US" altLang="en-US" sz="1600" b="1">
                      <a:solidFill>
                        <a:srgbClr val="0070C0"/>
                      </a:solidFill>
                    </a:rPr>
                    <a:t>80</a:t>
                  </a:r>
                </a:p>
                <a:p>
                  <a:pPr algn="ctr">
                    <a:spcBef>
                      <a:spcPct val="0"/>
                    </a:spcBef>
                    <a:buFontTx/>
                    <a:buNone/>
                  </a:pPr>
                  <a:endParaRPr lang="en-US" altLang="en-US" sz="1400" b="1">
                    <a:solidFill>
                      <a:srgbClr val="0070C0"/>
                    </a:solidFill>
                  </a:endParaRPr>
                </a:p>
                <a:p>
                  <a:pPr algn="ctr">
                    <a:spcBef>
                      <a:spcPct val="0"/>
                    </a:spcBef>
                    <a:buFontTx/>
                    <a:buNone/>
                  </a:pPr>
                  <a:r>
                    <a:rPr lang="en-US" altLang="en-US" sz="1600" b="1">
                      <a:solidFill>
                        <a:srgbClr val="0070C0"/>
                      </a:solidFill>
                    </a:rPr>
                    <a:t>70</a:t>
                  </a:r>
                </a:p>
                <a:p>
                  <a:pPr algn="ctr">
                    <a:spcBef>
                      <a:spcPct val="0"/>
                    </a:spcBef>
                    <a:buFontTx/>
                    <a:buNone/>
                  </a:pPr>
                  <a:endParaRPr lang="en-US" altLang="en-US" sz="1200" b="1">
                    <a:solidFill>
                      <a:srgbClr val="0070C0"/>
                    </a:solidFill>
                  </a:endParaRPr>
                </a:p>
                <a:p>
                  <a:pPr algn="ctr">
                    <a:spcBef>
                      <a:spcPct val="0"/>
                    </a:spcBef>
                    <a:buFontTx/>
                    <a:buNone/>
                  </a:pPr>
                  <a:r>
                    <a:rPr lang="en-US" altLang="en-US" sz="1600" b="1">
                      <a:solidFill>
                        <a:srgbClr val="0070C0"/>
                      </a:solidFill>
                    </a:rPr>
                    <a:t>60</a:t>
                  </a:r>
                </a:p>
                <a:p>
                  <a:pPr algn="ctr">
                    <a:spcBef>
                      <a:spcPct val="0"/>
                    </a:spcBef>
                    <a:buFontTx/>
                    <a:buNone/>
                  </a:pPr>
                  <a:endParaRPr lang="en-US" altLang="en-US" sz="1200" b="1">
                    <a:solidFill>
                      <a:srgbClr val="0070C0"/>
                    </a:solidFill>
                  </a:endParaRPr>
                </a:p>
                <a:p>
                  <a:pPr algn="ctr">
                    <a:spcBef>
                      <a:spcPct val="0"/>
                    </a:spcBef>
                    <a:buFontTx/>
                    <a:buNone/>
                  </a:pPr>
                  <a:r>
                    <a:rPr lang="en-US" altLang="en-US" sz="1600" b="1">
                      <a:solidFill>
                        <a:srgbClr val="0070C0"/>
                      </a:solidFill>
                    </a:rPr>
                    <a:t>50</a:t>
                  </a:r>
                </a:p>
                <a:p>
                  <a:pPr algn="ctr">
                    <a:spcBef>
                      <a:spcPct val="0"/>
                    </a:spcBef>
                    <a:buFontTx/>
                    <a:buNone/>
                  </a:pPr>
                  <a:endParaRPr lang="en-US" altLang="en-US" sz="1200" b="1">
                    <a:solidFill>
                      <a:srgbClr val="0070C0"/>
                    </a:solidFill>
                  </a:endParaRPr>
                </a:p>
                <a:p>
                  <a:pPr algn="ctr">
                    <a:spcBef>
                      <a:spcPct val="0"/>
                    </a:spcBef>
                    <a:buFontTx/>
                    <a:buNone/>
                  </a:pPr>
                  <a:r>
                    <a:rPr lang="en-US" altLang="en-US" sz="1600" b="1">
                      <a:solidFill>
                        <a:srgbClr val="0070C0"/>
                      </a:solidFill>
                    </a:rPr>
                    <a:t>40</a:t>
                  </a:r>
                </a:p>
                <a:p>
                  <a:pPr algn="ctr">
                    <a:spcBef>
                      <a:spcPct val="0"/>
                    </a:spcBef>
                    <a:buFontTx/>
                    <a:buNone/>
                  </a:pPr>
                  <a:endParaRPr lang="en-US" altLang="en-US" sz="1200" b="1">
                    <a:solidFill>
                      <a:srgbClr val="0070C0"/>
                    </a:solidFill>
                  </a:endParaRPr>
                </a:p>
                <a:p>
                  <a:pPr algn="ctr">
                    <a:spcBef>
                      <a:spcPct val="0"/>
                    </a:spcBef>
                    <a:buFontTx/>
                    <a:buNone/>
                  </a:pPr>
                  <a:r>
                    <a:rPr lang="en-US" altLang="en-US" sz="1600" b="1">
                      <a:solidFill>
                        <a:srgbClr val="0070C0"/>
                      </a:solidFill>
                    </a:rPr>
                    <a:t>30</a:t>
                  </a:r>
                </a:p>
                <a:p>
                  <a:pPr algn="ctr">
                    <a:spcBef>
                      <a:spcPct val="0"/>
                    </a:spcBef>
                    <a:buFontTx/>
                    <a:buNone/>
                  </a:pPr>
                  <a:endParaRPr lang="en-US" altLang="en-US" sz="1200" b="1">
                    <a:solidFill>
                      <a:srgbClr val="0070C0"/>
                    </a:solidFill>
                  </a:endParaRPr>
                </a:p>
                <a:p>
                  <a:pPr algn="ctr">
                    <a:spcBef>
                      <a:spcPct val="0"/>
                    </a:spcBef>
                    <a:buFontTx/>
                    <a:buNone/>
                  </a:pPr>
                  <a:r>
                    <a:rPr lang="en-US" altLang="en-US" sz="1600" b="1">
                      <a:solidFill>
                        <a:srgbClr val="0070C0"/>
                      </a:solidFill>
                    </a:rPr>
                    <a:t>20</a:t>
                  </a:r>
                </a:p>
                <a:p>
                  <a:pPr algn="ctr">
                    <a:spcBef>
                      <a:spcPct val="0"/>
                    </a:spcBef>
                    <a:buFontTx/>
                    <a:buNone/>
                  </a:pPr>
                  <a:endParaRPr lang="en-US" altLang="en-US" sz="1200" b="1">
                    <a:solidFill>
                      <a:srgbClr val="0070C0"/>
                    </a:solidFill>
                  </a:endParaRPr>
                </a:p>
                <a:p>
                  <a:pPr algn="ctr">
                    <a:spcBef>
                      <a:spcPct val="0"/>
                    </a:spcBef>
                    <a:buFontTx/>
                    <a:buNone/>
                  </a:pPr>
                  <a:r>
                    <a:rPr lang="en-US" altLang="en-US" sz="1600" b="1">
                      <a:solidFill>
                        <a:srgbClr val="0070C0"/>
                      </a:solidFill>
                    </a:rPr>
                    <a:t>10</a:t>
                  </a:r>
                </a:p>
                <a:p>
                  <a:pPr algn="ctr">
                    <a:spcBef>
                      <a:spcPct val="0"/>
                    </a:spcBef>
                    <a:buFontTx/>
                    <a:buNone/>
                  </a:pPr>
                  <a:endParaRPr lang="en-US" altLang="en-US" sz="1200" b="1">
                    <a:solidFill>
                      <a:srgbClr val="0070C0"/>
                    </a:solidFill>
                  </a:endParaRPr>
                </a:p>
                <a:p>
                  <a:pPr algn="ctr">
                    <a:spcBef>
                      <a:spcPct val="0"/>
                    </a:spcBef>
                    <a:buFontTx/>
                    <a:buNone/>
                  </a:pPr>
                  <a:r>
                    <a:rPr lang="en-US" altLang="en-US" sz="1600" b="1">
                      <a:solidFill>
                        <a:srgbClr val="0070C0"/>
                      </a:solidFill>
                    </a:rPr>
                    <a:t>0</a:t>
                  </a:r>
                </a:p>
                <a:p>
                  <a:pPr algn="ctr">
                    <a:spcBef>
                      <a:spcPct val="0"/>
                    </a:spcBef>
                    <a:buFontTx/>
                    <a:buNone/>
                  </a:pPr>
                  <a:endParaRPr lang="en-US" altLang="en-US" sz="1400" b="1">
                    <a:solidFill>
                      <a:srgbClr val="0070C0"/>
                    </a:solidFill>
                  </a:endParaRPr>
                </a:p>
              </p:txBody>
            </p:sp>
            <p:sp>
              <p:nvSpPr>
                <p:cNvPr id="33" name="Rectangle 32">
                  <a:extLst>
                    <a:ext uri="{FF2B5EF4-FFF2-40B4-BE49-F238E27FC236}">
                      <a16:creationId xmlns:a16="http://schemas.microsoft.com/office/drawing/2014/main" id="{FE31D6DC-5C8F-65B0-1FC9-AA521030097D}"/>
                    </a:ext>
                  </a:extLst>
                </p:cNvPr>
                <p:cNvSpPr/>
                <p:nvPr/>
              </p:nvSpPr>
              <p:spPr>
                <a:xfrm rot="16200000">
                  <a:off x="-130455" y="3253050"/>
                  <a:ext cx="761956" cy="338109"/>
                </a:xfrm>
                <a:prstGeom prst="rect">
                  <a:avLst/>
                </a:prstGeom>
                <a:noFill/>
                <a:ln w="28575">
                  <a:noFill/>
                </a:ln>
              </p:spPr>
              <p:txBody>
                <a:bodyPr>
                  <a:spAutoFit/>
                </a:bodyPr>
                <a:lstStyle/>
                <a:p>
                  <a:pPr algn="ctr">
                    <a:defRPr/>
                  </a:pPr>
                  <a:r>
                    <a:rPr lang="en-US" sz="1600" b="1" kern="0" dirty="0"/>
                    <a:t>KM</a:t>
                  </a:r>
                  <a:endParaRPr lang="en-US" sz="1100" b="1" dirty="0"/>
                </a:p>
              </p:txBody>
            </p:sp>
            <p:sp>
              <p:nvSpPr>
                <p:cNvPr id="34" name="Rectangle 33">
                  <a:extLst>
                    <a:ext uri="{FF2B5EF4-FFF2-40B4-BE49-F238E27FC236}">
                      <a16:creationId xmlns:a16="http://schemas.microsoft.com/office/drawing/2014/main" id="{08CF52A5-4046-0486-A46B-95977BCA4609}"/>
                    </a:ext>
                  </a:extLst>
                </p:cNvPr>
                <p:cNvSpPr/>
                <p:nvPr/>
              </p:nvSpPr>
              <p:spPr>
                <a:xfrm>
                  <a:off x="2208544" y="6017517"/>
                  <a:ext cx="761938" cy="338119"/>
                </a:xfrm>
                <a:prstGeom prst="rect">
                  <a:avLst/>
                </a:prstGeom>
                <a:noFill/>
                <a:ln w="28575">
                  <a:noFill/>
                </a:ln>
              </p:spPr>
              <p:txBody>
                <a:bodyPr>
                  <a:spAutoFit/>
                </a:bodyPr>
                <a:lstStyle/>
                <a:p>
                  <a:pPr algn="ctr">
                    <a:defRPr/>
                  </a:pPr>
                  <a:r>
                    <a:rPr lang="en-US" sz="1600" b="1" kern="0" baseline="30000" dirty="0"/>
                    <a:t>o</a:t>
                  </a:r>
                  <a:r>
                    <a:rPr lang="en-US" sz="1600" b="1" kern="0" dirty="0"/>
                    <a:t>C</a:t>
                  </a:r>
                  <a:endParaRPr lang="en-US" sz="1100" b="1" dirty="0"/>
                </a:p>
              </p:txBody>
            </p:sp>
            <p:sp>
              <p:nvSpPr>
                <p:cNvPr id="35" name="Rectangle 34">
                  <a:extLst>
                    <a:ext uri="{FF2B5EF4-FFF2-40B4-BE49-F238E27FC236}">
                      <a16:creationId xmlns:a16="http://schemas.microsoft.com/office/drawing/2014/main" id="{BF900AB9-8805-C912-5583-E469D811E777}"/>
                    </a:ext>
                  </a:extLst>
                </p:cNvPr>
                <p:cNvSpPr/>
                <p:nvPr/>
              </p:nvSpPr>
              <p:spPr>
                <a:xfrm>
                  <a:off x="375131" y="5744483"/>
                  <a:ext cx="4343045" cy="339705"/>
                </a:xfrm>
                <a:prstGeom prst="rect">
                  <a:avLst/>
                </a:prstGeom>
                <a:solidFill>
                  <a:schemeClr val="bg1"/>
                </a:solidFill>
                <a:ln w="28575">
                  <a:noFill/>
                </a:ln>
              </p:spPr>
              <p:txBody>
                <a:bodyPr>
                  <a:spAutoFit/>
                </a:bodyPr>
                <a:lstStyle/>
                <a:p>
                  <a:pPr algn="ctr">
                    <a:defRPr/>
                  </a:pPr>
                  <a:r>
                    <a:rPr lang="en-US" sz="1600" b="1" kern="0" dirty="0">
                      <a:solidFill>
                        <a:srgbClr val="0070C0"/>
                      </a:solidFill>
                    </a:rPr>
                    <a:t>-113     -93     -73     -53    -33   -13      7      27</a:t>
                  </a:r>
                  <a:endParaRPr lang="en-US" sz="1100" b="1" dirty="0">
                    <a:solidFill>
                      <a:srgbClr val="0070C0"/>
                    </a:solidFill>
                  </a:endParaRPr>
                </a:p>
              </p:txBody>
            </p:sp>
          </p:grpSp>
        </p:grpSp>
        <p:sp>
          <p:nvSpPr>
            <p:cNvPr id="37906" name="TextBox 59">
              <a:extLst>
                <a:ext uri="{FF2B5EF4-FFF2-40B4-BE49-F238E27FC236}">
                  <a16:creationId xmlns:a16="http://schemas.microsoft.com/office/drawing/2014/main" id="{947B2B84-41E9-4DE6-6AF6-ED36EC9CF06F}"/>
                </a:ext>
              </a:extLst>
            </p:cNvPr>
            <p:cNvSpPr txBox="1">
              <a:spLocks noChangeArrowheads="1"/>
            </p:cNvSpPr>
            <p:nvPr/>
          </p:nvSpPr>
          <p:spPr bwMode="auto">
            <a:xfrm>
              <a:off x="674428" y="5449509"/>
              <a:ext cx="1557189"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b="1">
                  <a:solidFill>
                    <a:srgbClr val="FF0000"/>
                  </a:solidFill>
                </a:rPr>
                <a:t>TROPOSPHERE</a:t>
              </a:r>
            </a:p>
          </p:txBody>
        </p:sp>
      </p:grpSp>
      <p:sp>
        <p:nvSpPr>
          <p:cNvPr id="20" name="Rectangle 19">
            <a:extLst>
              <a:ext uri="{FF2B5EF4-FFF2-40B4-BE49-F238E27FC236}">
                <a16:creationId xmlns:a16="http://schemas.microsoft.com/office/drawing/2014/main" id="{A44B6576-5A40-EDEE-B95A-E13A8B03E9EE}"/>
              </a:ext>
            </a:extLst>
          </p:cNvPr>
          <p:cNvSpPr/>
          <p:nvPr/>
        </p:nvSpPr>
        <p:spPr>
          <a:xfrm>
            <a:off x="5211763" y="2182813"/>
            <a:ext cx="3240087" cy="2393950"/>
          </a:xfrm>
          <a:prstGeom prst="rect">
            <a:avLst/>
          </a:prstGeom>
          <a:solidFill>
            <a:schemeClr val="bg1"/>
          </a:solidFill>
          <a:ln w="28575">
            <a:solidFill>
              <a:schemeClr val="accent6">
                <a:lumMod val="75000"/>
              </a:schemeClr>
            </a:solidFill>
          </a:ln>
        </p:spPr>
        <p:txBody>
          <a:bodyPr>
            <a:spAutoFit/>
          </a:bodyPr>
          <a:lstStyle/>
          <a:p>
            <a:pPr marL="342900" indent="-342900">
              <a:spcBef>
                <a:spcPct val="20000"/>
              </a:spcBef>
              <a:buFontTx/>
              <a:buChar char="•"/>
              <a:defRPr/>
            </a:pPr>
            <a:r>
              <a:rPr lang="en-US" sz="2000" b="1" kern="0" dirty="0">
                <a:solidFill>
                  <a:srgbClr val="00B050"/>
                </a:solidFill>
              </a:rPr>
              <a:t>Water vapor (H</a:t>
            </a:r>
            <a:r>
              <a:rPr lang="en-US" sz="2000" b="1" kern="0" baseline="-25000" dirty="0">
                <a:solidFill>
                  <a:srgbClr val="00B050"/>
                </a:solidFill>
              </a:rPr>
              <a:t>2</a:t>
            </a:r>
            <a:r>
              <a:rPr lang="en-US" sz="2000" b="1" kern="0" dirty="0">
                <a:solidFill>
                  <a:srgbClr val="00B050"/>
                </a:solidFill>
              </a:rPr>
              <a:t>O)</a:t>
            </a:r>
          </a:p>
          <a:p>
            <a:pPr marL="342900" indent="-342900">
              <a:spcBef>
                <a:spcPct val="20000"/>
              </a:spcBef>
              <a:buFontTx/>
              <a:buChar char="•"/>
              <a:defRPr/>
            </a:pPr>
            <a:r>
              <a:rPr lang="en-US" sz="1800" b="1" kern="0" dirty="0"/>
              <a:t>Carbon dioxide (CO</a:t>
            </a:r>
            <a:r>
              <a:rPr lang="en-US" sz="1800" b="1" kern="0" baseline="-25000" dirty="0"/>
              <a:t>2</a:t>
            </a:r>
            <a:r>
              <a:rPr lang="en-US" sz="1800" b="1" kern="0" dirty="0"/>
              <a:t>)</a:t>
            </a:r>
          </a:p>
          <a:p>
            <a:pPr marL="342900" indent="-342900">
              <a:spcBef>
                <a:spcPct val="20000"/>
              </a:spcBef>
              <a:buFontTx/>
              <a:buChar char="•"/>
              <a:defRPr/>
            </a:pPr>
            <a:r>
              <a:rPr lang="en-US" sz="1800" b="1" kern="0" dirty="0"/>
              <a:t>Neon (Ne)</a:t>
            </a:r>
          </a:p>
          <a:p>
            <a:pPr marL="342900" indent="-342900">
              <a:spcBef>
                <a:spcPct val="20000"/>
              </a:spcBef>
              <a:buFontTx/>
              <a:buChar char="•"/>
              <a:defRPr/>
            </a:pPr>
            <a:r>
              <a:rPr lang="en-US" sz="1800" b="1" kern="0" dirty="0"/>
              <a:t>Helium (He)	</a:t>
            </a:r>
            <a:endParaRPr lang="en-US" sz="1800" b="1" kern="0" dirty="0">
              <a:solidFill>
                <a:srgbClr val="00B050"/>
              </a:solidFill>
            </a:endParaRPr>
          </a:p>
          <a:p>
            <a:pPr marL="342900" indent="-342900">
              <a:spcBef>
                <a:spcPct val="20000"/>
              </a:spcBef>
              <a:buFontTx/>
              <a:buChar char="•"/>
              <a:defRPr/>
            </a:pPr>
            <a:r>
              <a:rPr lang="en-US" sz="1800" b="1" kern="0" dirty="0"/>
              <a:t>Krypton (Kr)</a:t>
            </a:r>
          </a:p>
          <a:p>
            <a:pPr marL="342900" indent="-342900">
              <a:spcBef>
                <a:spcPct val="20000"/>
              </a:spcBef>
              <a:buFontTx/>
              <a:buChar char="•"/>
              <a:defRPr/>
            </a:pPr>
            <a:r>
              <a:rPr lang="en-US" sz="1800" b="1" kern="0" dirty="0"/>
              <a:t>Hydrogen (H)</a:t>
            </a:r>
          </a:p>
          <a:p>
            <a:pPr marL="342900" indent="-342900">
              <a:spcBef>
                <a:spcPct val="20000"/>
              </a:spcBef>
              <a:buFontTx/>
              <a:buChar char="•"/>
              <a:defRPr/>
            </a:pPr>
            <a:r>
              <a:rPr lang="en-US" sz="1800" b="1" kern="0" dirty="0"/>
              <a:t>Ozone (O</a:t>
            </a:r>
            <a:r>
              <a:rPr lang="en-US" sz="1800" b="1" kern="0" baseline="-25000" dirty="0"/>
              <a:t>3</a:t>
            </a:r>
            <a:r>
              <a:rPr lang="en-US" sz="1800" b="1" kern="0" dirty="0"/>
              <a:t>)</a:t>
            </a:r>
          </a:p>
        </p:txBody>
      </p:sp>
      <p:sp>
        <p:nvSpPr>
          <p:cNvPr id="21" name="Rectangle 20">
            <a:extLst>
              <a:ext uri="{FF2B5EF4-FFF2-40B4-BE49-F238E27FC236}">
                <a16:creationId xmlns:a16="http://schemas.microsoft.com/office/drawing/2014/main" id="{7665D2DF-C2FB-65AA-0AB1-08D548007176}"/>
              </a:ext>
            </a:extLst>
          </p:cNvPr>
          <p:cNvSpPr/>
          <p:nvPr/>
        </p:nvSpPr>
        <p:spPr>
          <a:xfrm>
            <a:off x="5219700" y="1697038"/>
            <a:ext cx="762000" cy="400050"/>
          </a:xfrm>
          <a:prstGeom prst="rect">
            <a:avLst/>
          </a:prstGeom>
          <a:solidFill>
            <a:schemeClr val="bg1"/>
          </a:solidFill>
          <a:ln w="28575">
            <a:solidFill>
              <a:schemeClr val="accent6">
                <a:lumMod val="75000"/>
              </a:schemeClr>
            </a:solidFill>
          </a:ln>
        </p:spPr>
        <p:txBody>
          <a:bodyPr>
            <a:spAutoFit/>
          </a:bodyPr>
          <a:lstStyle/>
          <a:p>
            <a:pPr>
              <a:defRPr/>
            </a:pPr>
            <a:r>
              <a:rPr lang="en-US" sz="2000" kern="0" dirty="0">
                <a:solidFill>
                  <a:srgbClr val="00B050"/>
                </a:solidFill>
              </a:rPr>
              <a:t>&lt;1%</a:t>
            </a:r>
            <a:endParaRPr lang="en-US" dirty="0"/>
          </a:p>
        </p:txBody>
      </p:sp>
      <p:sp>
        <p:nvSpPr>
          <p:cNvPr id="22" name="Right Brace 21">
            <a:extLst>
              <a:ext uri="{FF2B5EF4-FFF2-40B4-BE49-F238E27FC236}">
                <a16:creationId xmlns:a16="http://schemas.microsoft.com/office/drawing/2014/main" id="{1913EF11-CB81-3E3B-6264-06AE64C321E0}"/>
              </a:ext>
            </a:extLst>
          </p:cNvPr>
          <p:cNvSpPr>
            <a:spLocks/>
          </p:cNvSpPr>
          <p:nvPr/>
        </p:nvSpPr>
        <p:spPr bwMode="auto">
          <a:xfrm>
            <a:off x="4806950" y="5411788"/>
            <a:ext cx="223838" cy="368300"/>
          </a:xfrm>
          <a:prstGeom prst="rightBrace">
            <a:avLst>
              <a:gd name="adj1" fmla="val 40761"/>
              <a:gd name="adj2" fmla="val 53940"/>
            </a:avLst>
          </a:prstGeom>
          <a:noFill/>
          <a:ln w="28575" algn="ctr">
            <a:solidFill>
              <a:srgbClr val="008A3E"/>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0"/>
              </a:spcBef>
              <a:buFontTx/>
              <a:buNone/>
            </a:pPr>
            <a:endParaRPr lang="en-US" altLang="en-US" sz="2400" b="1" baseline="30000">
              <a:ea typeface="ＭＳ Ｐゴシック" panose="020B0600070205080204" pitchFamily="34" charset="-128"/>
            </a:endParaRPr>
          </a:p>
        </p:txBody>
      </p:sp>
      <p:grpSp>
        <p:nvGrpSpPr>
          <p:cNvPr id="61" name="Group 60">
            <a:extLst>
              <a:ext uri="{FF2B5EF4-FFF2-40B4-BE49-F238E27FC236}">
                <a16:creationId xmlns:a16="http://schemas.microsoft.com/office/drawing/2014/main" id="{E2B131B1-6868-ABFD-0E5E-E4BC8DDE220C}"/>
              </a:ext>
            </a:extLst>
          </p:cNvPr>
          <p:cNvGrpSpPr>
            <a:grpSpLocks/>
          </p:cNvGrpSpPr>
          <p:nvPr/>
        </p:nvGrpSpPr>
        <p:grpSpPr bwMode="auto">
          <a:xfrm>
            <a:off x="5148263" y="5224463"/>
            <a:ext cx="2952750" cy="725487"/>
            <a:chOff x="5148064" y="5223847"/>
            <a:chExt cx="2952328" cy="725433"/>
          </a:xfrm>
        </p:grpSpPr>
        <p:sp>
          <p:nvSpPr>
            <p:cNvPr id="37903" name="Rectangle 15">
              <a:extLst>
                <a:ext uri="{FF2B5EF4-FFF2-40B4-BE49-F238E27FC236}">
                  <a16:creationId xmlns:a16="http://schemas.microsoft.com/office/drawing/2014/main" id="{6D11F3D7-2286-5335-FD93-C37B2353A161}"/>
                </a:ext>
              </a:extLst>
            </p:cNvPr>
            <p:cNvSpPr>
              <a:spLocks noChangeArrowheads="1"/>
            </p:cNvSpPr>
            <p:nvPr/>
          </p:nvSpPr>
          <p:spPr bwMode="auto">
            <a:xfrm>
              <a:off x="5148064" y="5229200"/>
              <a:ext cx="2664296" cy="720080"/>
            </a:xfrm>
            <a:prstGeom prst="rect">
              <a:avLst/>
            </a:prstGeom>
            <a:solidFill>
              <a:srgbClr val="CCFF99"/>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0"/>
                </a:spcBef>
                <a:buFontTx/>
                <a:buNone/>
              </a:pPr>
              <a:endParaRPr lang="en-US" altLang="en-US" sz="2400" b="1" baseline="30000">
                <a:ea typeface="ＭＳ Ｐゴシック" panose="020B0600070205080204" pitchFamily="34" charset="-128"/>
              </a:endParaRPr>
            </a:p>
          </p:txBody>
        </p:sp>
        <p:sp>
          <p:nvSpPr>
            <p:cNvPr id="23" name="TextBox 22">
              <a:extLst>
                <a:ext uri="{FF2B5EF4-FFF2-40B4-BE49-F238E27FC236}">
                  <a16:creationId xmlns:a16="http://schemas.microsoft.com/office/drawing/2014/main" id="{17298128-D051-DBC6-5FDA-16ED11CF87BA}"/>
                </a:ext>
              </a:extLst>
            </p:cNvPr>
            <p:cNvSpPr txBox="1"/>
            <p:nvPr/>
          </p:nvSpPr>
          <p:spPr>
            <a:xfrm>
              <a:off x="5148064" y="5223847"/>
              <a:ext cx="2952328" cy="707972"/>
            </a:xfrm>
            <a:prstGeom prst="rect">
              <a:avLst/>
            </a:prstGeom>
            <a:noFill/>
          </p:spPr>
          <p:txBody>
            <a:bodyPr>
              <a:spAutoFit/>
            </a:bodyPr>
            <a:lstStyle/>
            <a:p>
              <a:pPr>
                <a:defRPr/>
              </a:pPr>
              <a:r>
                <a:rPr lang="en-US" sz="2000" dirty="0">
                  <a:solidFill>
                    <a:schemeClr val="tx1">
                      <a:lumMod val="95000"/>
                      <a:lumOff val="5000"/>
                    </a:schemeClr>
                  </a:solidFill>
                </a:rPr>
                <a:t>Within the first 6 km of the troposphere</a:t>
              </a:r>
            </a:p>
          </p:txBody>
        </p:sp>
      </p:grpSp>
      <p:sp>
        <p:nvSpPr>
          <p:cNvPr id="32" name="Rectangle 2">
            <a:extLst>
              <a:ext uri="{FF2B5EF4-FFF2-40B4-BE49-F238E27FC236}">
                <a16:creationId xmlns:a16="http://schemas.microsoft.com/office/drawing/2014/main" id="{8A41C2B5-F4CB-C9A9-3389-8F896FDEDE51}"/>
              </a:ext>
            </a:extLst>
          </p:cNvPr>
          <p:cNvSpPr txBox="1">
            <a:spLocks noChangeArrowheads="1"/>
          </p:cNvSpPr>
          <p:nvPr/>
        </p:nvSpPr>
        <p:spPr bwMode="auto">
          <a:xfrm>
            <a:off x="679450" y="284163"/>
            <a:ext cx="7772400" cy="89535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eaLnBrk="1" hangingPunct="1">
              <a:defRPr/>
            </a:pPr>
            <a:r>
              <a:rPr lang="en-US" sz="3200" b="1" kern="0" dirty="0"/>
              <a:t>Atmospheric moisture</a:t>
            </a:r>
          </a:p>
        </p:txBody>
      </p:sp>
      <p:cxnSp>
        <p:nvCxnSpPr>
          <p:cNvPr id="25" name="Straight Connector 24">
            <a:extLst>
              <a:ext uri="{FF2B5EF4-FFF2-40B4-BE49-F238E27FC236}">
                <a16:creationId xmlns:a16="http://schemas.microsoft.com/office/drawing/2014/main" id="{957455EA-719E-8A37-04D0-982C372755DB}"/>
              </a:ext>
            </a:extLst>
          </p:cNvPr>
          <p:cNvCxnSpPr>
            <a:cxnSpLocks noChangeShapeType="1"/>
          </p:cNvCxnSpPr>
          <p:nvPr/>
        </p:nvCxnSpPr>
        <p:spPr bwMode="auto">
          <a:xfrm>
            <a:off x="641350" y="5403850"/>
            <a:ext cx="4132263" cy="12700"/>
          </a:xfrm>
          <a:prstGeom prst="line">
            <a:avLst/>
          </a:prstGeom>
          <a:noFill/>
          <a:ln w="57150" algn="ctr">
            <a:solidFill>
              <a:srgbClr val="008A3E"/>
            </a:solidFill>
            <a:round/>
            <a:headEnd/>
            <a:tailEnd/>
          </a:ln>
          <a:extLst>
            <a:ext uri="{909E8E84-426E-40DD-AFC4-6F175D3DCCD1}">
              <a14:hiddenFill xmlns:a14="http://schemas.microsoft.com/office/drawing/2010/main">
                <a:noFill/>
              </a14:hiddenFill>
            </a:ext>
          </a:extLst>
        </p:spPr>
      </p:cxnSp>
      <p:sp>
        <p:nvSpPr>
          <p:cNvPr id="24" name="Rectangle 23">
            <a:extLst>
              <a:ext uri="{FF2B5EF4-FFF2-40B4-BE49-F238E27FC236}">
                <a16:creationId xmlns:a16="http://schemas.microsoft.com/office/drawing/2014/main" id="{2CC1B832-B9FD-90C1-CA5B-C72A6BA406C0}"/>
              </a:ext>
            </a:extLst>
          </p:cNvPr>
          <p:cNvSpPr>
            <a:spLocks noChangeArrowheads="1"/>
          </p:cNvSpPr>
          <p:nvPr/>
        </p:nvSpPr>
        <p:spPr bwMode="auto">
          <a:xfrm>
            <a:off x="642938" y="5435600"/>
            <a:ext cx="3584575" cy="319088"/>
          </a:xfrm>
          <a:prstGeom prst="rect">
            <a:avLst/>
          </a:prstGeom>
          <a:solidFill>
            <a:srgbClr val="CCFF99">
              <a:alpha val="59999"/>
            </a:srgbClr>
          </a:solidFill>
          <a:ln w="9525" algn="ctr">
            <a:solidFill>
              <a:srgbClr val="CCFF99"/>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914400">
              <a:spcBef>
                <a:spcPct val="0"/>
              </a:spcBef>
              <a:buFontTx/>
              <a:buNone/>
            </a:pPr>
            <a:endParaRPr lang="en-US" altLang="en-US" sz="2400" b="1" baseline="30000">
              <a:ea typeface="ＭＳ Ｐゴシック" panose="020B0600070205080204" pitchFamily="34" charset="-128"/>
            </a:endParaRPr>
          </a:p>
        </p:txBody>
      </p:sp>
      <p:grpSp>
        <p:nvGrpSpPr>
          <p:cNvPr id="18" name="Group 17">
            <a:extLst>
              <a:ext uri="{FF2B5EF4-FFF2-40B4-BE49-F238E27FC236}">
                <a16:creationId xmlns:a16="http://schemas.microsoft.com/office/drawing/2014/main" id="{4295503A-AF94-2FAD-2E46-D497E416CEDB}"/>
              </a:ext>
            </a:extLst>
          </p:cNvPr>
          <p:cNvGrpSpPr>
            <a:grpSpLocks/>
          </p:cNvGrpSpPr>
          <p:nvPr/>
        </p:nvGrpSpPr>
        <p:grpSpPr bwMode="auto">
          <a:xfrm>
            <a:off x="4092575" y="2376488"/>
            <a:ext cx="1168400" cy="3241675"/>
            <a:chOff x="4091940" y="2377135"/>
            <a:chExt cx="1168614" cy="3240360"/>
          </a:xfrm>
        </p:grpSpPr>
        <p:cxnSp>
          <p:nvCxnSpPr>
            <p:cNvPr id="31" name="Straight Arrow Connector 30">
              <a:extLst>
                <a:ext uri="{FF2B5EF4-FFF2-40B4-BE49-F238E27FC236}">
                  <a16:creationId xmlns:a16="http://schemas.microsoft.com/office/drawing/2014/main" id="{7D343B22-162D-231E-6600-AC02BF7D06A9}"/>
                </a:ext>
              </a:extLst>
            </p:cNvPr>
            <p:cNvCxnSpPr/>
            <p:nvPr/>
          </p:nvCxnSpPr>
          <p:spPr bwMode="auto">
            <a:xfrm rot="10800000">
              <a:off x="4091940" y="5577823"/>
              <a:ext cx="652583" cy="0"/>
            </a:xfrm>
            <a:prstGeom prst="straightConnector1">
              <a:avLst/>
            </a:prstGeom>
            <a:solidFill>
              <a:schemeClr val="accent1"/>
            </a:solidFill>
            <a:ln w="76200" cap="flat" cmpd="sng" algn="ctr">
              <a:solidFill>
                <a:schemeClr val="accent4">
                  <a:lumMod val="95000"/>
                  <a:lumOff val="5000"/>
                </a:schemeClr>
              </a:solidFill>
              <a:prstDash val="solid"/>
              <a:round/>
              <a:headEnd type="none" w="med" len="med"/>
              <a:tailEnd type="arrow"/>
            </a:ln>
            <a:effectLst/>
          </p:spPr>
        </p:cxnSp>
        <p:cxnSp>
          <p:nvCxnSpPr>
            <p:cNvPr id="59" name="Elbow Connector 58">
              <a:extLst>
                <a:ext uri="{FF2B5EF4-FFF2-40B4-BE49-F238E27FC236}">
                  <a16:creationId xmlns:a16="http://schemas.microsoft.com/office/drawing/2014/main" id="{5605D342-AC7C-3B5E-2B15-794258753875}"/>
                </a:ext>
              </a:extLst>
            </p:cNvPr>
            <p:cNvCxnSpPr/>
            <p:nvPr/>
          </p:nvCxnSpPr>
          <p:spPr bwMode="auto">
            <a:xfrm rot="5400000" flipH="1" flipV="1">
              <a:off x="3388709" y="3745650"/>
              <a:ext cx="3240360" cy="503329"/>
            </a:xfrm>
            <a:prstGeom prst="bentConnector3">
              <a:avLst>
                <a:gd name="adj1" fmla="val 100025"/>
              </a:avLst>
            </a:prstGeom>
            <a:solidFill>
              <a:schemeClr val="accent1"/>
            </a:solidFill>
            <a:ln w="76200" cap="flat" cmpd="sng" algn="ctr">
              <a:solidFill>
                <a:schemeClr val="accent4">
                  <a:lumMod val="95000"/>
                  <a:lumOff val="5000"/>
                </a:schemeClr>
              </a:solidFill>
              <a:prstDash val="solid"/>
              <a:round/>
              <a:headEnd type="none"/>
              <a:tailEnd type="arrow"/>
            </a:ln>
            <a:effectLst/>
          </p:spPr>
        </p:cxnSp>
      </p:grpSp>
      <p:sp>
        <p:nvSpPr>
          <p:cNvPr id="2" name="Slide Number Placeholder 1">
            <a:extLst>
              <a:ext uri="{FF2B5EF4-FFF2-40B4-BE49-F238E27FC236}">
                <a16:creationId xmlns:a16="http://schemas.microsoft.com/office/drawing/2014/main" id="{6D7C6525-B8E2-DB16-2BEB-CAA348120D15}"/>
              </a:ext>
            </a:extLst>
          </p:cNvPr>
          <p:cNvSpPr>
            <a:spLocks noGrp="1"/>
          </p:cNvSpPr>
          <p:nvPr>
            <p:ph type="sldNum" sz="quarter" idx="12"/>
          </p:nvPr>
        </p:nvSpPr>
        <p:spPr/>
        <p:txBody>
          <a:bodyPr/>
          <a:lstStyle/>
          <a:p>
            <a:pPr>
              <a:defRPr/>
            </a:pPr>
            <a:fld id="{E042676C-E22B-4F7D-830A-8173C4D00931}" type="slidenum">
              <a:rPr lang="en-US" altLang="en-US" smtClean="0"/>
              <a:pPr>
                <a:defRPr/>
              </a:pPr>
              <a:t>25</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a:extLst>
              <a:ext uri="{FF2B5EF4-FFF2-40B4-BE49-F238E27FC236}">
                <a16:creationId xmlns:a16="http://schemas.microsoft.com/office/drawing/2014/main" id="{0528ECFF-9061-DE24-8ECA-9E0D07301C80}"/>
              </a:ext>
            </a:extLst>
          </p:cNvPr>
          <p:cNvSpPr>
            <a:spLocks noGrp="1" noChangeArrowheads="1"/>
          </p:cNvSpPr>
          <p:nvPr>
            <p:ph idx="1"/>
          </p:nvPr>
        </p:nvSpPr>
        <p:spPr>
          <a:xfrm>
            <a:off x="152400" y="990600"/>
            <a:ext cx="8839200" cy="5029200"/>
          </a:xfrm>
        </p:spPr>
        <p:txBody>
          <a:bodyPr/>
          <a:lstStyle/>
          <a:p>
            <a:r>
              <a:rPr lang="en-US" altLang="en-US" sz="2000"/>
              <a:t>As part of the hydrological cycle water exists in different phases; solid, liquid, and vapour.  Within the atmosphere this water exists in vapour form (water vapour).</a:t>
            </a:r>
          </a:p>
          <a:p>
            <a:r>
              <a:rPr lang="en-US" altLang="en-US" sz="2000"/>
              <a:t>At all times, some water is entering the atmosphere (through evaporation and transpiration) and some is leaving the atmosphere (condenses into liquid droplets).</a:t>
            </a:r>
          </a:p>
          <a:p>
            <a:pPr>
              <a:buFontTx/>
              <a:buNone/>
            </a:pPr>
            <a:endParaRPr lang="en-US" altLang="en-US" sz="2000"/>
          </a:p>
          <a:p>
            <a:endParaRPr lang="en-US" altLang="en-US" sz="2000"/>
          </a:p>
          <a:p>
            <a:endParaRPr lang="en-US" altLang="en-US" sz="2000"/>
          </a:p>
          <a:p>
            <a:endParaRPr lang="en-US" altLang="en-US" sz="2000"/>
          </a:p>
          <a:p>
            <a:endParaRPr lang="en-US" altLang="en-US" sz="2000"/>
          </a:p>
          <a:p>
            <a:endParaRPr lang="en-US" altLang="en-US" sz="2000"/>
          </a:p>
          <a:p>
            <a:endParaRPr lang="en-US" altLang="en-US" sz="2000"/>
          </a:p>
          <a:p>
            <a:endParaRPr lang="en-US" altLang="en-US" sz="2000"/>
          </a:p>
          <a:p>
            <a:endParaRPr lang="en-US" altLang="en-US" sz="2000"/>
          </a:p>
        </p:txBody>
      </p:sp>
      <p:pic>
        <p:nvPicPr>
          <p:cNvPr id="39939" name="Picture 3" descr="hydro_cycle.jpg">
            <a:extLst>
              <a:ext uri="{FF2B5EF4-FFF2-40B4-BE49-F238E27FC236}">
                <a16:creationId xmlns:a16="http://schemas.microsoft.com/office/drawing/2014/main" id="{C612862A-52B2-2ADC-CAB1-AD618D989F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895600"/>
            <a:ext cx="47625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Rectangle 2">
            <a:extLst>
              <a:ext uri="{FF2B5EF4-FFF2-40B4-BE49-F238E27FC236}">
                <a16:creationId xmlns:a16="http://schemas.microsoft.com/office/drawing/2014/main" id="{758BCA03-37CF-A0F9-0983-28C556E71670}"/>
              </a:ext>
            </a:extLst>
          </p:cNvPr>
          <p:cNvSpPr>
            <a:spLocks noGrp="1" noChangeArrowheads="1"/>
          </p:cNvSpPr>
          <p:nvPr>
            <p:ph type="title"/>
          </p:nvPr>
        </p:nvSpPr>
        <p:spPr>
          <a:xfrm>
            <a:off x="679450" y="284163"/>
            <a:ext cx="7772400" cy="895350"/>
          </a:xfrm>
        </p:spPr>
        <p:txBody>
          <a:bodyPr/>
          <a:lstStyle/>
          <a:p>
            <a:pPr eaLnBrk="1" hangingPunct="1"/>
            <a:r>
              <a:rPr lang="en-US" altLang="en-US" sz="3200" b="1"/>
              <a:t>Atmospheric moisture</a:t>
            </a:r>
          </a:p>
        </p:txBody>
      </p:sp>
      <p:sp>
        <p:nvSpPr>
          <p:cNvPr id="2" name="Slide Number Placeholder 1">
            <a:extLst>
              <a:ext uri="{FF2B5EF4-FFF2-40B4-BE49-F238E27FC236}">
                <a16:creationId xmlns:a16="http://schemas.microsoft.com/office/drawing/2014/main" id="{C3F988A4-122A-852A-944B-5E2E3C4E3B63}"/>
              </a:ext>
            </a:extLst>
          </p:cNvPr>
          <p:cNvSpPr>
            <a:spLocks noGrp="1"/>
          </p:cNvSpPr>
          <p:nvPr>
            <p:ph type="sldNum" sz="quarter" idx="12"/>
          </p:nvPr>
        </p:nvSpPr>
        <p:spPr/>
        <p:txBody>
          <a:bodyPr/>
          <a:lstStyle/>
          <a:p>
            <a:pPr>
              <a:defRPr/>
            </a:pPr>
            <a:fld id="{46492616-546A-45E8-8E0D-D6E9F94F9F7B}" type="slidenum">
              <a:rPr lang="en-US" altLang="en-US" smtClean="0"/>
              <a:pPr>
                <a:defRPr/>
              </a:pPr>
              <a:t>26</a:t>
            </a:fld>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2o_phases.jpg">
            <a:extLst>
              <a:ext uri="{FF2B5EF4-FFF2-40B4-BE49-F238E27FC236}">
                <a16:creationId xmlns:a16="http://schemas.microsoft.com/office/drawing/2014/main" id="{C42BE1F0-E610-46DA-495A-7E54233F23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8442325" cy="550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3BB21A8F-CFDB-0D7E-B583-FAC9461299EC}"/>
              </a:ext>
            </a:extLst>
          </p:cNvPr>
          <p:cNvSpPr>
            <a:spLocks noGrp="1"/>
          </p:cNvSpPr>
          <p:nvPr>
            <p:ph type="sldNum" sz="quarter" idx="12"/>
          </p:nvPr>
        </p:nvSpPr>
        <p:spPr/>
        <p:txBody>
          <a:bodyPr/>
          <a:lstStyle/>
          <a:p>
            <a:pPr>
              <a:defRPr/>
            </a:pPr>
            <a:fld id="{74B32947-0D19-479B-8638-348BE1814BDF}" type="slidenum">
              <a:rPr lang="en-US" altLang="en-US" smtClean="0"/>
              <a:pPr>
                <a:defRPr/>
              </a:pPr>
              <a:t>27</a:t>
            </a:fld>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39F7E-047A-EA4B-E353-449626DA948A}"/>
              </a:ext>
            </a:extLst>
          </p:cNvPr>
          <p:cNvSpPr>
            <a:spLocks noGrp="1"/>
          </p:cNvSpPr>
          <p:nvPr>
            <p:ph type="title"/>
          </p:nvPr>
        </p:nvSpPr>
        <p:spPr/>
        <p:txBody>
          <a:bodyPr/>
          <a:lstStyle/>
          <a:p>
            <a:pPr>
              <a:defRPr/>
            </a:pPr>
            <a:r>
              <a:rPr lang="en-US" b="1" cap="small" dirty="0"/>
              <a:t>Condensation process</a:t>
            </a:r>
          </a:p>
        </p:txBody>
      </p:sp>
      <p:sp>
        <p:nvSpPr>
          <p:cNvPr id="41987" name="Content Placeholder 2">
            <a:extLst>
              <a:ext uri="{FF2B5EF4-FFF2-40B4-BE49-F238E27FC236}">
                <a16:creationId xmlns:a16="http://schemas.microsoft.com/office/drawing/2014/main" id="{917A7E9B-FE6B-DA94-5E0C-9C57F19214F6}"/>
              </a:ext>
            </a:extLst>
          </p:cNvPr>
          <p:cNvSpPr>
            <a:spLocks noGrp="1" noChangeArrowheads="1"/>
          </p:cNvSpPr>
          <p:nvPr>
            <p:ph idx="1"/>
          </p:nvPr>
        </p:nvSpPr>
        <p:spPr/>
        <p:txBody>
          <a:bodyPr/>
          <a:lstStyle/>
          <a:p>
            <a:r>
              <a:rPr lang="en-US" altLang="en-US" sz="2000"/>
              <a:t>Formation of liquid drops of water from water vapor - process which creates clouds</a:t>
            </a:r>
          </a:p>
          <a:p>
            <a:r>
              <a:rPr lang="en-US" altLang="en-US" sz="2000"/>
              <a:t>Condensation usually occurs as a parcel of rising air expands and cools</a:t>
            </a:r>
          </a:p>
          <a:p>
            <a:pPr lvl="1"/>
            <a:r>
              <a:rPr lang="en-US" altLang="en-US" sz="2000"/>
              <a:t>Also results when air comes into contact with a surface colder than its dew point temperature</a:t>
            </a:r>
          </a:p>
          <a:p>
            <a:r>
              <a:rPr lang="en-US" altLang="en-US" sz="2000"/>
              <a:t>Process requires condensation nuclei – dust, smoke, salt</a:t>
            </a:r>
          </a:p>
          <a:p>
            <a:pPr lvl="1"/>
            <a:r>
              <a:rPr lang="en-US" altLang="en-US" sz="2000" u="sng"/>
              <a:t>Hygroscopic nuclei</a:t>
            </a:r>
            <a:r>
              <a:rPr lang="en-US" altLang="en-US" sz="2000"/>
              <a:t>, are those that attract water, fostering condensation - salt</a:t>
            </a:r>
          </a:p>
          <a:p>
            <a:pPr lvl="1"/>
            <a:r>
              <a:rPr lang="en-US" altLang="en-US" sz="2000" u="sng"/>
              <a:t>Hydrophobic nuclei</a:t>
            </a:r>
            <a:r>
              <a:rPr lang="en-US" altLang="en-US" sz="2000"/>
              <a:t>, are those that repel water - oil</a:t>
            </a:r>
          </a:p>
          <a:p>
            <a:r>
              <a:rPr lang="en-US" altLang="en-US" sz="2000"/>
              <a:t>Release of the latent heat of condensation.</a:t>
            </a:r>
            <a:endParaRPr lang="en-US" altLang="en-US" sz="1200"/>
          </a:p>
        </p:txBody>
      </p:sp>
      <p:sp>
        <p:nvSpPr>
          <p:cNvPr id="3" name="Slide Number Placeholder 2">
            <a:extLst>
              <a:ext uri="{FF2B5EF4-FFF2-40B4-BE49-F238E27FC236}">
                <a16:creationId xmlns:a16="http://schemas.microsoft.com/office/drawing/2014/main" id="{9417541B-C891-D8A7-2A86-7198FAB7F5D8}"/>
              </a:ext>
            </a:extLst>
          </p:cNvPr>
          <p:cNvSpPr>
            <a:spLocks noGrp="1"/>
          </p:cNvSpPr>
          <p:nvPr>
            <p:ph type="sldNum" sz="quarter" idx="12"/>
          </p:nvPr>
        </p:nvSpPr>
        <p:spPr/>
        <p:txBody>
          <a:bodyPr/>
          <a:lstStyle/>
          <a:p>
            <a:pPr>
              <a:defRPr/>
            </a:pPr>
            <a:fld id="{46492616-546A-45E8-8E0D-D6E9F94F9F7B}" type="slidenum">
              <a:rPr lang="en-US" altLang="en-US" smtClean="0"/>
              <a:pPr>
                <a:defRPr/>
              </a:pPr>
              <a:t>28</a:t>
            </a:fld>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C08FB-6512-9CAD-73E8-AB6E52AE9E18}"/>
              </a:ext>
            </a:extLst>
          </p:cNvPr>
          <p:cNvSpPr>
            <a:spLocks noGrp="1"/>
          </p:cNvSpPr>
          <p:nvPr>
            <p:ph type="title"/>
          </p:nvPr>
        </p:nvSpPr>
        <p:spPr>
          <a:xfrm>
            <a:off x="381000" y="279400"/>
            <a:ext cx="8229600" cy="720725"/>
          </a:xfrm>
        </p:spPr>
        <p:txBody>
          <a:bodyPr/>
          <a:lstStyle/>
          <a:p>
            <a:pPr>
              <a:defRPr/>
            </a:pPr>
            <a:r>
              <a:rPr lang="en-US" b="1" cap="small" dirty="0"/>
              <a:t>Freezing  and Deposition</a:t>
            </a:r>
          </a:p>
        </p:txBody>
      </p:sp>
      <p:sp>
        <p:nvSpPr>
          <p:cNvPr id="45059" name="Content Placeholder 2">
            <a:extLst>
              <a:ext uri="{FF2B5EF4-FFF2-40B4-BE49-F238E27FC236}">
                <a16:creationId xmlns:a16="http://schemas.microsoft.com/office/drawing/2014/main" id="{05953E73-06FE-2DEB-56A8-FF81688DA260}"/>
              </a:ext>
            </a:extLst>
          </p:cNvPr>
          <p:cNvSpPr>
            <a:spLocks noGrp="1" noChangeArrowheads="1"/>
          </p:cNvSpPr>
          <p:nvPr>
            <p:ph idx="1"/>
          </p:nvPr>
        </p:nvSpPr>
        <p:spPr>
          <a:xfrm>
            <a:off x="228600" y="906699"/>
            <a:ext cx="8763000" cy="4689475"/>
          </a:xfrm>
        </p:spPr>
        <p:txBody>
          <a:bodyPr/>
          <a:lstStyle/>
          <a:p>
            <a:r>
              <a:rPr lang="en-US" altLang="en-US" sz="2000" b="1" u="sng" dirty="0"/>
              <a:t>Freezing</a:t>
            </a:r>
            <a:r>
              <a:rPr lang="en-US" altLang="en-US" sz="2000" dirty="0"/>
              <a:t> occurs when liquid water cools to temperatures below 0</a:t>
            </a:r>
            <a:r>
              <a:rPr lang="en-US" altLang="en-US" sz="2000" baseline="30000" dirty="0"/>
              <a:t>o</a:t>
            </a:r>
            <a:r>
              <a:rPr lang="en-US" altLang="en-US" sz="2000" dirty="0"/>
              <a:t>C </a:t>
            </a:r>
          </a:p>
          <a:p>
            <a:pPr lvl="1"/>
            <a:r>
              <a:rPr lang="en-US" altLang="en-US" sz="2000" dirty="0"/>
              <a:t>Pure liquid water can be cooled to temperatures below this, and remain liquid → supercooled</a:t>
            </a:r>
          </a:p>
          <a:p>
            <a:pPr lvl="1"/>
            <a:r>
              <a:rPr lang="en-GB" altLang="en-US" sz="2000" dirty="0"/>
              <a:t>The introduction of a freezing nucleus will cause freezing to take place in supercooled water (freezing will also occur if the supercooled droplets are disturbed)</a:t>
            </a:r>
          </a:p>
          <a:p>
            <a:r>
              <a:rPr lang="en-GB" altLang="en-US" sz="2000" dirty="0"/>
              <a:t>Lab experiments have shown that the lowest temperature at which supercooled droplets can exist is about ‑40</a:t>
            </a:r>
            <a:r>
              <a:rPr lang="en-GB" altLang="en-US" sz="2000" baseline="30000" dirty="0"/>
              <a:t>o</a:t>
            </a:r>
            <a:r>
              <a:rPr lang="en-GB" altLang="en-US" sz="2000" dirty="0"/>
              <a:t> C.  Below this temperature water freezes, regardless of whether there are nuclei or not</a:t>
            </a:r>
          </a:p>
          <a:p>
            <a:endParaRPr lang="en-GB" altLang="en-US" sz="2000" dirty="0"/>
          </a:p>
          <a:p>
            <a:r>
              <a:rPr lang="en-GB" altLang="en-US" sz="2000" b="1" u="sng" dirty="0"/>
              <a:t>Deposition</a:t>
            </a:r>
            <a:r>
              <a:rPr lang="en-GB" altLang="en-US" sz="2000" dirty="0"/>
              <a:t> occurs when water vapour changes directly to into ice</a:t>
            </a:r>
          </a:p>
          <a:p>
            <a:pPr lvl="1"/>
            <a:r>
              <a:rPr lang="en-GB" altLang="en-US" sz="2000" dirty="0"/>
              <a:t>Doesn’t happen often as sublimation nuclei are less numerous than condensation nuclei</a:t>
            </a:r>
          </a:p>
          <a:p>
            <a:r>
              <a:rPr lang="en-GB" altLang="en-US" sz="2000" dirty="0"/>
              <a:t>Saturation vapour pressure over  ice is less than that over supercooled water, it is possible for water vapour to be deposited as ice onto sublimation nuclei</a:t>
            </a:r>
            <a:endParaRPr lang="en-US" altLang="en-US" sz="2000" dirty="0"/>
          </a:p>
        </p:txBody>
      </p:sp>
      <p:sp>
        <p:nvSpPr>
          <p:cNvPr id="3" name="Slide Number Placeholder 2">
            <a:extLst>
              <a:ext uri="{FF2B5EF4-FFF2-40B4-BE49-F238E27FC236}">
                <a16:creationId xmlns:a16="http://schemas.microsoft.com/office/drawing/2014/main" id="{45BDEB52-D902-9B31-E8E4-15C11B253E29}"/>
              </a:ext>
            </a:extLst>
          </p:cNvPr>
          <p:cNvSpPr>
            <a:spLocks noGrp="1"/>
          </p:cNvSpPr>
          <p:nvPr>
            <p:ph type="sldNum" sz="quarter" idx="12"/>
          </p:nvPr>
        </p:nvSpPr>
        <p:spPr/>
        <p:txBody>
          <a:bodyPr/>
          <a:lstStyle/>
          <a:p>
            <a:pPr>
              <a:defRPr/>
            </a:pPr>
            <a:fld id="{46492616-546A-45E8-8E0D-D6E9F94F9F7B}" type="slidenum">
              <a:rPr lang="en-US" altLang="en-US" smtClean="0"/>
              <a:pPr>
                <a:defRPr/>
              </a:pPr>
              <a:t>29</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C3531EA3-7FBE-2E26-A3CB-F53219D3CF8C}"/>
              </a:ext>
            </a:extLst>
          </p:cNvPr>
          <p:cNvSpPr>
            <a:spLocks noGrp="1"/>
          </p:cNvSpPr>
          <p:nvPr>
            <p:ph type="title"/>
          </p:nvPr>
        </p:nvSpPr>
        <p:spPr>
          <a:xfrm>
            <a:off x="0" y="0"/>
            <a:ext cx="9144000" cy="1125538"/>
          </a:xfrm>
        </p:spPr>
        <p:txBody>
          <a:bodyPr/>
          <a:lstStyle/>
          <a:p>
            <a:pPr>
              <a:defRPr/>
            </a:pPr>
            <a:r>
              <a:rPr lang="en-US" sz="4000" b="1" u="sng" cap="small" dirty="0"/>
              <a:t>Nature and Definition</a:t>
            </a:r>
            <a:endParaRPr lang="en-US" sz="4000" u="sng" cap="small" dirty="0"/>
          </a:p>
        </p:txBody>
      </p:sp>
      <p:sp>
        <p:nvSpPr>
          <p:cNvPr id="4099" name="Rectangle 4">
            <a:extLst>
              <a:ext uri="{FF2B5EF4-FFF2-40B4-BE49-F238E27FC236}">
                <a16:creationId xmlns:a16="http://schemas.microsoft.com/office/drawing/2014/main" id="{EA09E4AF-365D-20E5-613B-E977AAF57B5E}"/>
              </a:ext>
            </a:extLst>
          </p:cNvPr>
          <p:cNvSpPr>
            <a:spLocks noGrp="1" noChangeArrowheads="1"/>
          </p:cNvSpPr>
          <p:nvPr>
            <p:ph type="body" idx="4294967295"/>
          </p:nvPr>
        </p:nvSpPr>
        <p:spPr>
          <a:xfrm>
            <a:off x="0" y="1196975"/>
            <a:ext cx="3221038" cy="5202238"/>
          </a:xfrm>
        </p:spPr>
        <p:txBody>
          <a:bodyPr/>
          <a:lstStyle/>
          <a:p>
            <a:pPr algn="just">
              <a:defRPr/>
            </a:pPr>
            <a:r>
              <a:rPr lang="en-ZA" sz="1600" dirty="0"/>
              <a:t>Atmospheric pressure is the </a:t>
            </a:r>
            <a:r>
              <a:rPr lang="en-ZA" sz="1600" i="1" u="sng" dirty="0">
                <a:solidFill>
                  <a:schemeClr val="hlink"/>
                </a:solidFill>
              </a:rPr>
              <a:t>force exerted on a unit area</a:t>
            </a:r>
            <a:r>
              <a:rPr lang="en-ZA" sz="1600" dirty="0"/>
              <a:t> surface by atmospheric gases that bombard the surface area</a:t>
            </a:r>
          </a:p>
          <a:p>
            <a:pPr marL="0" indent="0" algn="just">
              <a:buFontTx/>
              <a:buNone/>
              <a:defRPr/>
            </a:pPr>
            <a:endParaRPr lang="en-ZA" sz="1600" dirty="0"/>
          </a:p>
          <a:p>
            <a:pPr algn="just">
              <a:defRPr/>
            </a:pPr>
            <a:r>
              <a:rPr lang="en-ZA" sz="1600" dirty="0"/>
              <a:t>The </a:t>
            </a:r>
            <a:r>
              <a:rPr lang="en-ZA" sz="1600" i="1" dirty="0">
                <a:solidFill>
                  <a:schemeClr val="hlink"/>
                </a:solidFill>
              </a:rPr>
              <a:t>pressure</a:t>
            </a:r>
            <a:r>
              <a:rPr lang="en-ZA" sz="1600" dirty="0"/>
              <a:t> of the atmosphere at the earth's surface represents the </a:t>
            </a:r>
            <a:r>
              <a:rPr lang="en-ZA" sz="1600" i="1" dirty="0">
                <a:solidFill>
                  <a:schemeClr val="hlink"/>
                </a:solidFill>
              </a:rPr>
              <a:t>weight of a column of air</a:t>
            </a:r>
            <a:r>
              <a:rPr lang="en-ZA" sz="1600" dirty="0"/>
              <a:t> exerted on a unit area extending from the earth's surface to the upper limits of the atmosphere.</a:t>
            </a:r>
          </a:p>
          <a:p>
            <a:pPr algn="just">
              <a:defRPr/>
            </a:pPr>
            <a:endParaRPr lang="en-ZA" sz="1600" dirty="0"/>
          </a:p>
          <a:p>
            <a:pPr marL="0" indent="0" algn="just">
              <a:buFontTx/>
              <a:buNone/>
              <a:defRPr/>
            </a:pPr>
            <a:endParaRPr lang="en-ZA" sz="1600" dirty="0"/>
          </a:p>
          <a:p>
            <a:pPr marL="0" indent="0">
              <a:buFontTx/>
              <a:buNone/>
              <a:defRPr/>
            </a:pPr>
            <a:endParaRPr lang="en-US" sz="1600" dirty="0"/>
          </a:p>
        </p:txBody>
      </p:sp>
      <p:pic>
        <p:nvPicPr>
          <p:cNvPr id="5124" name="Picture 2">
            <a:extLst>
              <a:ext uri="{FF2B5EF4-FFF2-40B4-BE49-F238E27FC236}">
                <a16:creationId xmlns:a16="http://schemas.microsoft.com/office/drawing/2014/main" id="{5CC8D6DF-E08E-EB8F-ABBC-4070987FC9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51263" y="1196975"/>
            <a:ext cx="5392737" cy="4268788"/>
          </a:xfrm>
          <a:prstGeom prst="rect">
            <a:avLst/>
          </a:prstGeom>
          <a:noFill/>
          <a:ln w="127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27E0AA4-76F1-A901-42D8-68E697558F6F}"/>
              </a:ext>
            </a:extLst>
          </p:cNvPr>
          <p:cNvSpPr>
            <a:spLocks noGrp="1"/>
          </p:cNvSpPr>
          <p:nvPr>
            <p:ph type="sldNum" sz="quarter" idx="12"/>
          </p:nvPr>
        </p:nvSpPr>
        <p:spPr/>
        <p:txBody>
          <a:bodyPr/>
          <a:lstStyle/>
          <a:p>
            <a:pPr>
              <a:defRPr/>
            </a:pPr>
            <a:fld id="{46492616-546A-45E8-8E0D-D6E9F94F9F7B}" type="slidenum">
              <a:rPr lang="en-US" altLang="en-US" smtClean="0"/>
              <a:pPr>
                <a:defRPr/>
              </a:pPr>
              <a:t>3</a:t>
            </a:fld>
            <a:endParaRPr lang="en-US"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a:extLst>
              <a:ext uri="{FF2B5EF4-FFF2-40B4-BE49-F238E27FC236}">
                <a16:creationId xmlns:a16="http://schemas.microsoft.com/office/drawing/2014/main" id="{9817C1C8-AEA5-7280-65EA-72688CAF3B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721" t="26852" r="11806" b="12038"/>
          <a:stretch>
            <a:fillRect/>
          </a:stretch>
        </p:blipFill>
        <p:spPr bwMode="auto">
          <a:xfrm>
            <a:off x="228600" y="533400"/>
            <a:ext cx="8610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3E511528-86DE-6392-FA7D-693636792918}"/>
              </a:ext>
            </a:extLst>
          </p:cNvPr>
          <p:cNvSpPr>
            <a:spLocks noGrp="1"/>
          </p:cNvSpPr>
          <p:nvPr>
            <p:ph type="sldNum" sz="quarter" idx="12"/>
          </p:nvPr>
        </p:nvSpPr>
        <p:spPr/>
        <p:txBody>
          <a:bodyPr/>
          <a:lstStyle/>
          <a:p>
            <a:pPr>
              <a:defRPr/>
            </a:pPr>
            <a:fld id="{74B32947-0D19-479B-8638-348BE1814BDF}" type="slidenum">
              <a:rPr lang="en-US" altLang="en-US" smtClean="0"/>
              <a:pPr>
                <a:defRPr/>
              </a:pPr>
              <a:t>30</a:t>
            </a:fld>
            <a:endParaRPr lang="en-US"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CAE9CDB4-2BB7-A743-5A7F-147AFF992BFD}"/>
              </a:ext>
            </a:extLst>
          </p:cNvPr>
          <p:cNvSpPr>
            <a:spLocks noGrp="1" noChangeArrowheads="1"/>
          </p:cNvSpPr>
          <p:nvPr>
            <p:ph type="title"/>
          </p:nvPr>
        </p:nvSpPr>
        <p:spPr/>
        <p:txBody>
          <a:bodyPr/>
          <a:lstStyle/>
          <a:p>
            <a:r>
              <a:rPr lang="en-US" altLang="en-US" sz="2800" b="1"/>
              <a:t>Moisture Indicators</a:t>
            </a:r>
          </a:p>
        </p:txBody>
      </p:sp>
      <p:sp>
        <p:nvSpPr>
          <p:cNvPr id="47107" name="Content Placeholder 2">
            <a:extLst>
              <a:ext uri="{FF2B5EF4-FFF2-40B4-BE49-F238E27FC236}">
                <a16:creationId xmlns:a16="http://schemas.microsoft.com/office/drawing/2014/main" id="{63AA898D-81C9-9542-9996-4C9B65BE163F}"/>
              </a:ext>
            </a:extLst>
          </p:cNvPr>
          <p:cNvSpPr>
            <a:spLocks noGrp="1" noChangeArrowheads="1"/>
          </p:cNvSpPr>
          <p:nvPr>
            <p:ph idx="1"/>
          </p:nvPr>
        </p:nvSpPr>
        <p:spPr>
          <a:xfrm>
            <a:off x="755650" y="1196975"/>
            <a:ext cx="7772400" cy="4114800"/>
          </a:xfrm>
        </p:spPr>
        <p:txBody>
          <a:bodyPr/>
          <a:lstStyle/>
          <a:p>
            <a:pPr eaLnBrk="1" hangingPunct="1"/>
            <a:r>
              <a:rPr lang="en-US" altLang="en-US" sz="2200" b="1" u="sng"/>
              <a:t>Relative humidity</a:t>
            </a:r>
            <a:r>
              <a:rPr lang="en-ZA" altLang="en-US" sz="2200"/>
              <a:t>(RH %): is a ratio of the actual water vapour present, to the amount required to saturate, </a:t>
            </a:r>
          </a:p>
          <a:p>
            <a:pPr lvl="1" eaLnBrk="1" hangingPunct="1"/>
            <a:r>
              <a:rPr lang="en-ZA" altLang="en-US" sz="2200"/>
              <a:t>doesn’t tell how much moisture in the atmosphere but only how close the atmosphere is to saturation</a:t>
            </a:r>
            <a:endParaRPr lang="en-US" altLang="en-US" sz="2200"/>
          </a:p>
          <a:p>
            <a:pPr eaLnBrk="1" hangingPunct="1"/>
            <a:endParaRPr lang="en-US" altLang="en-US" sz="2200" b="1" u="sng"/>
          </a:p>
          <a:p>
            <a:pPr eaLnBrk="1" hangingPunct="1"/>
            <a:r>
              <a:rPr lang="en-US" altLang="en-US" sz="2200" b="1" u="sng"/>
              <a:t>Absolute humidity</a:t>
            </a:r>
            <a:r>
              <a:rPr lang="en-US" altLang="en-US" sz="2200"/>
              <a:t>:</a:t>
            </a:r>
            <a:r>
              <a:rPr lang="en-GB" altLang="en-US" sz="2400"/>
              <a:t> refers to the weight of water in a certain volume of gas.</a:t>
            </a:r>
          </a:p>
          <a:p>
            <a:pPr lvl="1" eaLnBrk="1" hangingPunct="1"/>
            <a:r>
              <a:rPr lang="en-GB" altLang="en-US" sz="2400"/>
              <a:t>E.g. on a typical summer day (23</a:t>
            </a:r>
            <a:r>
              <a:rPr lang="en-GB" altLang="en-US" sz="2400" baseline="30000"/>
              <a:t>o</a:t>
            </a:r>
            <a:r>
              <a:rPr lang="en-GB" altLang="en-US" sz="2400"/>
              <a:t>, 55% RH), there are 11.3 grams of water vapour per cubic meter.</a:t>
            </a:r>
          </a:p>
          <a:p>
            <a:pPr eaLnBrk="1" hangingPunct="1"/>
            <a:r>
              <a:rPr lang="en-GB" altLang="en-US" sz="2400"/>
              <a:t>Density of air varies with pressure, so the absolute humidity depends quite strongly on the gas pressure</a:t>
            </a:r>
            <a:endParaRPr lang="en-US" altLang="en-US" sz="2200"/>
          </a:p>
        </p:txBody>
      </p:sp>
      <p:sp>
        <p:nvSpPr>
          <p:cNvPr id="2" name="Slide Number Placeholder 1">
            <a:extLst>
              <a:ext uri="{FF2B5EF4-FFF2-40B4-BE49-F238E27FC236}">
                <a16:creationId xmlns:a16="http://schemas.microsoft.com/office/drawing/2014/main" id="{5FB04BD3-977C-46FB-2E0C-50FDF83AE7FA}"/>
              </a:ext>
            </a:extLst>
          </p:cNvPr>
          <p:cNvSpPr>
            <a:spLocks noGrp="1"/>
          </p:cNvSpPr>
          <p:nvPr>
            <p:ph type="sldNum" sz="quarter" idx="12"/>
          </p:nvPr>
        </p:nvSpPr>
        <p:spPr/>
        <p:txBody>
          <a:bodyPr/>
          <a:lstStyle/>
          <a:p>
            <a:pPr>
              <a:defRPr/>
            </a:pPr>
            <a:fld id="{46492616-546A-45E8-8E0D-D6E9F94F9F7B}" type="slidenum">
              <a:rPr lang="en-US" altLang="en-US" smtClean="0"/>
              <a:pPr>
                <a:defRPr/>
              </a:pPr>
              <a:t>31</a:t>
            </a:fld>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349D8572-9091-9261-4CC4-431212FE31BE}"/>
              </a:ext>
            </a:extLst>
          </p:cNvPr>
          <p:cNvSpPr>
            <a:spLocks noGrp="1" noChangeArrowheads="1"/>
          </p:cNvSpPr>
          <p:nvPr>
            <p:ph type="title"/>
          </p:nvPr>
        </p:nvSpPr>
        <p:spPr/>
        <p:txBody>
          <a:bodyPr/>
          <a:lstStyle/>
          <a:p>
            <a:r>
              <a:rPr lang="en-US" altLang="en-US" sz="2800" b="1"/>
              <a:t>Moisture Indicators cont…</a:t>
            </a:r>
          </a:p>
        </p:txBody>
      </p:sp>
      <p:sp>
        <p:nvSpPr>
          <p:cNvPr id="48131" name="Content Placeholder 2">
            <a:extLst>
              <a:ext uri="{FF2B5EF4-FFF2-40B4-BE49-F238E27FC236}">
                <a16:creationId xmlns:a16="http://schemas.microsoft.com/office/drawing/2014/main" id="{E1E1E864-B8E9-33C8-3035-B7A12AF3AF2D}"/>
              </a:ext>
            </a:extLst>
          </p:cNvPr>
          <p:cNvSpPr>
            <a:spLocks noGrp="1" noChangeArrowheads="1"/>
          </p:cNvSpPr>
          <p:nvPr>
            <p:ph idx="1"/>
          </p:nvPr>
        </p:nvSpPr>
        <p:spPr>
          <a:xfrm>
            <a:off x="755650" y="1676400"/>
            <a:ext cx="7772400" cy="3635375"/>
          </a:xfrm>
        </p:spPr>
        <p:txBody>
          <a:bodyPr/>
          <a:lstStyle/>
          <a:p>
            <a:pPr>
              <a:lnSpc>
                <a:spcPct val="90000"/>
              </a:lnSpc>
            </a:pPr>
            <a:r>
              <a:rPr lang="en-US" altLang="en-US" sz="2200" b="1" u="sng"/>
              <a:t>Wet bulb temperature</a:t>
            </a:r>
            <a:r>
              <a:rPr lang="en-US" altLang="en-US" sz="2200"/>
              <a:t> measure of the cooling effect on a wet bulb thermometer (saturated wick)</a:t>
            </a:r>
          </a:p>
          <a:p>
            <a:pPr lvl="1">
              <a:lnSpc>
                <a:spcPct val="90000"/>
              </a:lnSpc>
            </a:pPr>
            <a:r>
              <a:rPr lang="en-US" altLang="en-US" sz="2200"/>
              <a:t>indicates the temperature a parcel of air, that is cooling, would reach when saturation occurs (</a:t>
            </a:r>
            <a:r>
              <a:rPr lang="en-US" altLang="en-US" sz="2200" baseline="30000"/>
              <a:t>o</a:t>
            </a:r>
            <a:r>
              <a:rPr lang="en-US" altLang="en-US" sz="2200"/>
              <a:t>C).</a:t>
            </a:r>
          </a:p>
          <a:p>
            <a:pPr eaLnBrk="1" hangingPunct="1"/>
            <a:endParaRPr lang="en-US" altLang="en-US" sz="2200" b="1" u="sng"/>
          </a:p>
          <a:p>
            <a:pPr eaLnBrk="1" hangingPunct="1"/>
            <a:r>
              <a:rPr lang="en-US" altLang="en-US" sz="2200" b="1" u="sng"/>
              <a:t>Dew-point temperature</a:t>
            </a:r>
            <a:r>
              <a:rPr lang="en-US" altLang="en-US" sz="2200"/>
              <a:t> The temperature at which saturation is reached</a:t>
            </a:r>
          </a:p>
          <a:p>
            <a:pPr lvl="1" eaLnBrk="1" hangingPunct="1"/>
            <a:r>
              <a:rPr lang="en-US" altLang="en-US" sz="2200"/>
              <a:t>T-Td → dew point depression</a:t>
            </a:r>
          </a:p>
          <a:p>
            <a:pPr eaLnBrk="1" hangingPunct="1"/>
            <a:endParaRPr lang="en-US" altLang="en-US" sz="2200" b="1" u="sng"/>
          </a:p>
          <a:p>
            <a:pPr eaLnBrk="1" hangingPunct="1">
              <a:lnSpc>
                <a:spcPct val="90000"/>
              </a:lnSpc>
            </a:pPr>
            <a:r>
              <a:rPr lang="en-US" altLang="en-US" sz="2200" b="1" u="sng"/>
              <a:t>Mixing ratio</a:t>
            </a:r>
            <a:r>
              <a:rPr lang="en-US" altLang="en-US" sz="2200"/>
              <a:t>: The weight of water in grams contained in a kilogram of dry air(g/kg). </a:t>
            </a:r>
          </a:p>
          <a:p>
            <a:pPr eaLnBrk="1" hangingPunct="1">
              <a:lnSpc>
                <a:spcPct val="90000"/>
              </a:lnSpc>
            </a:pPr>
            <a:endParaRPr lang="en-US" altLang="en-US" sz="2200"/>
          </a:p>
        </p:txBody>
      </p:sp>
      <p:sp>
        <p:nvSpPr>
          <p:cNvPr id="2" name="Slide Number Placeholder 1">
            <a:extLst>
              <a:ext uri="{FF2B5EF4-FFF2-40B4-BE49-F238E27FC236}">
                <a16:creationId xmlns:a16="http://schemas.microsoft.com/office/drawing/2014/main" id="{B4BD887A-B31B-EA21-2084-A7F04C0E0C3F}"/>
              </a:ext>
            </a:extLst>
          </p:cNvPr>
          <p:cNvSpPr>
            <a:spLocks noGrp="1"/>
          </p:cNvSpPr>
          <p:nvPr>
            <p:ph type="sldNum" sz="quarter" idx="12"/>
          </p:nvPr>
        </p:nvSpPr>
        <p:spPr/>
        <p:txBody>
          <a:bodyPr/>
          <a:lstStyle/>
          <a:p>
            <a:pPr>
              <a:defRPr/>
            </a:pPr>
            <a:fld id="{46492616-546A-45E8-8E0D-D6E9F94F9F7B}" type="slidenum">
              <a:rPr lang="en-US" altLang="en-US" smtClean="0"/>
              <a:pPr>
                <a:defRPr/>
              </a:pPr>
              <a:t>32</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922551-F349-D507-9C9C-09D4058A62FE}"/>
              </a:ext>
            </a:extLst>
          </p:cNvPr>
          <p:cNvSpPr>
            <a:spLocks noGrp="1"/>
          </p:cNvSpPr>
          <p:nvPr>
            <p:ph idx="1"/>
          </p:nvPr>
        </p:nvSpPr>
        <p:spPr>
          <a:xfrm>
            <a:off x="82550" y="790575"/>
            <a:ext cx="3595688" cy="6229350"/>
          </a:xfrm>
        </p:spPr>
        <p:txBody>
          <a:bodyPr/>
          <a:lstStyle/>
          <a:p>
            <a:pPr algn="just">
              <a:defRPr/>
            </a:pPr>
            <a:r>
              <a:rPr lang="en-ZA" sz="1600" dirty="0"/>
              <a:t>The vertical variability of pressure is much larger than the horizontal variability.</a:t>
            </a:r>
          </a:p>
          <a:p>
            <a:pPr lvl="1" algn="just">
              <a:defRPr/>
            </a:pPr>
            <a:r>
              <a:rPr lang="en-ZA" sz="1600" dirty="0"/>
              <a:t>The rate at which the </a:t>
            </a:r>
            <a:r>
              <a:rPr lang="en-ZA" sz="1600" i="1" dirty="0">
                <a:solidFill>
                  <a:schemeClr val="hlink"/>
                </a:solidFill>
              </a:rPr>
              <a:t>pressure decreases</a:t>
            </a:r>
            <a:r>
              <a:rPr lang="en-ZA" sz="1600" dirty="0"/>
              <a:t> with altitude is </a:t>
            </a:r>
            <a:r>
              <a:rPr lang="en-ZA" sz="1600" i="1" dirty="0">
                <a:solidFill>
                  <a:schemeClr val="hlink"/>
                </a:solidFill>
              </a:rPr>
              <a:t>not constant</a:t>
            </a:r>
          </a:p>
          <a:p>
            <a:pPr lvl="1" algn="just">
              <a:defRPr/>
            </a:pPr>
            <a:endParaRPr lang="en-ZA" altLang="en-US" sz="1600" dirty="0"/>
          </a:p>
          <a:p>
            <a:pPr algn="just">
              <a:defRPr/>
            </a:pPr>
            <a:r>
              <a:rPr lang="en-ZA" altLang="en-US" sz="1600" dirty="0"/>
              <a:t>About </a:t>
            </a:r>
            <a:r>
              <a:rPr lang="en-ZA" altLang="en-US" sz="1600" i="1" dirty="0">
                <a:solidFill>
                  <a:schemeClr val="hlink"/>
                </a:solidFill>
              </a:rPr>
              <a:t>99%</a:t>
            </a:r>
            <a:r>
              <a:rPr lang="en-ZA" altLang="en-US" sz="1600" dirty="0"/>
              <a:t> of the </a:t>
            </a:r>
            <a:r>
              <a:rPr lang="en-ZA" altLang="en-US" sz="1600" i="1" dirty="0">
                <a:solidFill>
                  <a:schemeClr val="hlink"/>
                </a:solidFill>
              </a:rPr>
              <a:t>mass</a:t>
            </a:r>
            <a:r>
              <a:rPr lang="en-ZA" altLang="en-US" sz="1600" dirty="0"/>
              <a:t> of the atmosphere lies within the </a:t>
            </a:r>
            <a:r>
              <a:rPr lang="en-ZA" altLang="en-US" sz="1600" i="1" dirty="0">
                <a:solidFill>
                  <a:schemeClr val="hlink"/>
                </a:solidFill>
              </a:rPr>
              <a:t>lowest 30km</a:t>
            </a:r>
            <a:r>
              <a:rPr lang="en-ZA" altLang="en-US" sz="1600" dirty="0"/>
              <a:t> above sea level.</a:t>
            </a:r>
          </a:p>
          <a:p>
            <a:pPr algn="just">
              <a:defRPr/>
            </a:pPr>
            <a:endParaRPr lang="en-US" altLang="en-US" sz="1600" dirty="0"/>
          </a:p>
          <a:p>
            <a:pPr algn="just">
              <a:defRPr/>
            </a:pPr>
            <a:r>
              <a:rPr lang="en-ZA" altLang="en-US" sz="1600" dirty="0"/>
              <a:t>For instance, the pressure near the earth's surface is greatest at about 1000 </a:t>
            </a:r>
            <a:r>
              <a:rPr lang="en-ZA" altLang="en-US" sz="1600" dirty="0" err="1"/>
              <a:t>hPa</a:t>
            </a:r>
            <a:r>
              <a:rPr lang="en-ZA" altLang="en-US" sz="1600" dirty="0"/>
              <a:t>, whereas at an altitude of about </a:t>
            </a:r>
            <a:r>
              <a:rPr lang="en-ZA" altLang="en-US" sz="1600" dirty="0">
                <a:solidFill>
                  <a:schemeClr val="hlink"/>
                </a:solidFill>
              </a:rPr>
              <a:t>5.5 km</a:t>
            </a:r>
            <a:r>
              <a:rPr lang="en-ZA" altLang="en-US" sz="1600" dirty="0"/>
              <a:t> it is only </a:t>
            </a:r>
            <a:r>
              <a:rPr lang="en-ZA" altLang="en-US" sz="1600" i="1" dirty="0">
                <a:solidFill>
                  <a:schemeClr val="hlink"/>
                </a:solidFill>
              </a:rPr>
              <a:t>half </a:t>
            </a:r>
            <a:r>
              <a:rPr lang="en-ZA" altLang="en-US" sz="1600" dirty="0"/>
              <a:t>this value. </a:t>
            </a:r>
          </a:p>
          <a:p>
            <a:pPr marL="0" indent="0" algn="just">
              <a:buFontTx/>
              <a:buNone/>
              <a:defRPr/>
            </a:pPr>
            <a:endParaRPr lang="en-ZA" altLang="en-US" sz="1600" i="1" dirty="0">
              <a:solidFill>
                <a:schemeClr val="hlink"/>
              </a:solidFill>
            </a:endParaRPr>
          </a:p>
          <a:p>
            <a:pPr algn="just">
              <a:defRPr/>
            </a:pPr>
            <a:r>
              <a:rPr lang="en-ZA" altLang="en-US" sz="1600" i="1" dirty="0">
                <a:solidFill>
                  <a:schemeClr val="hlink"/>
                </a:solidFill>
              </a:rPr>
              <a:t>Air pressure differences</a:t>
            </a:r>
            <a:r>
              <a:rPr lang="en-ZA" altLang="en-US" sz="1600" dirty="0"/>
              <a:t> lead to the </a:t>
            </a:r>
            <a:r>
              <a:rPr lang="en-ZA" altLang="en-US" sz="1600" i="1" dirty="0">
                <a:solidFill>
                  <a:schemeClr val="hlink"/>
                </a:solidFill>
              </a:rPr>
              <a:t>wind flow</a:t>
            </a:r>
            <a:r>
              <a:rPr lang="en-ZA" altLang="en-US" sz="1600" dirty="0"/>
              <a:t> of air from one place to another.</a:t>
            </a:r>
          </a:p>
          <a:p>
            <a:pPr>
              <a:defRPr/>
            </a:pPr>
            <a:endParaRPr lang="en-ZA" sz="2000" dirty="0"/>
          </a:p>
        </p:txBody>
      </p:sp>
      <p:pic>
        <p:nvPicPr>
          <p:cNvPr id="7171" name="Picture 5">
            <a:extLst>
              <a:ext uri="{FF2B5EF4-FFF2-40B4-BE49-F238E27FC236}">
                <a16:creationId xmlns:a16="http://schemas.microsoft.com/office/drawing/2014/main" id="{0733E5E7-4FDC-9610-574B-1FD6F25BFB1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78238" y="801688"/>
            <a:ext cx="5465762" cy="4913312"/>
          </a:xfrm>
          <a:prstGeom prst="rect">
            <a:avLst/>
          </a:prstGeom>
          <a:noFill/>
          <a:ln w="127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4DC1F3EC-5C08-2B85-2761-013761416516}"/>
              </a:ext>
            </a:extLst>
          </p:cNvPr>
          <p:cNvSpPr>
            <a:spLocks noGrp="1"/>
          </p:cNvSpPr>
          <p:nvPr>
            <p:ph type="sldNum" sz="quarter" idx="12"/>
          </p:nvPr>
        </p:nvSpPr>
        <p:spPr/>
        <p:txBody>
          <a:bodyPr/>
          <a:lstStyle/>
          <a:p>
            <a:pPr>
              <a:defRPr/>
            </a:pPr>
            <a:fld id="{46492616-546A-45E8-8E0D-D6E9F94F9F7B}" type="slidenum">
              <a:rPr lang="en-US" altLang="en-US" smtClean="0"/>
              <a:pPr>
                <a:defRPr/>
              </a:pPr>
              <a:t>4</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301732C2-A5E0-E6ED-91CB-CAA79F925B73}"/>
              </a:ext>
            </a:extLst>
          </p:cNvPr>
          <p:cNvSpPr>
            <a:spLocks noGrp="1"/>
          </p:cNvSpPr>
          <p:nvPr>
            <p:ph idx="1"/>
          </p:nvPr>
        </p:nvSpPr>
        <p:spPr>
          <a:xfrm>
            <a:off x="0" y="604838"/>
            <a:ext cx="3355975" cy="6137275"/>
          </a:xfrm>
        </p:spPr>
        <p:txBody>
          <a:bodyPr/>
          <a:lstStyle/>
          <a:p>
            <a:pPr>
              <a:defRPr/>
            </a:pPr>
            <a:endParaRPr lang="en-ZA" altLang="en-US" sz="2000" dirty="0"/>
          </a:p>
          <a:p>
            <a:pPr algn="just">
              <a:defRPr/>
            </a:pPr>
            <a:r>
              <a:rPr lang="en-ZA" altLang="en-US" sz="2400" dirty="0"/>
              <a:t>At </a:t>
            </a:r>
            <a:r>
              <a:rPr lang="en-ZA" altLang="en-US" sz="2400" i="1" dirty="0">
                <a:solidFill>
                  <a:schemeClr val="hlink"/>
                </a:solidFill>
              </a:rPr>
              <a:t>higher altitudes</a:t>
            </a:r>
            <a:r>
              <a:rPr lang="en-ZA" altLang="en-US" sz="2400" dirty="0"/>
              <a:t> the </a:t>
            </a:r>
            <a:r>
              <a:rPr lang="en-ZA" altLang="en-US" sz="2400" i="1" dirty="0">
                <a:solidFill>
                  <a:schemeClr val="hlink"/>
                </a:solidFill>
              </a:rPr>
              <a:t>pressure</a:t>
            </a:r>
            <a:r>
              <a:rPr lang="en-ZA" altLang="en-US" sz="2400" dirty="0"/>
              <a:t> is </a:t>
            </a:r>
            <a:r>
              <a:rPr lang="en-ZA" altLang="en-US" sz="2400" i="1" dirty="0">
                <a:solidFill>
                  <a:schemeClr val="hlink"/>
                </a:solidFill>
              </a:rPr>
              <a:t>lower</a:t>
            </a:r>
            <a:r>
              <a:rPr lang="en-ZA" altLang="en-US" sz="2400" dirty="0"/>
              <a:t>, due to the fact that there is less air at higher altitudes than there is at the earth's surface.</a:t>
            </a:r>
          </a:p>
          <a:p>
            <a:pPr algn="just">
              <a:defRPr/>
            </a:pPr>
            <a:endParaRPr lang="en-US" altLang="en-US" sz="2400" dirty="0"/>
          </a:p>
          <a:p>
            <a:pPr algn="just">
              <a:defRPr/>
            </a:pPr>
            <a:r>
              <a:rPr lang="en-ZA" altLang="en-US" sz="2400" dirty="0"/>
              <a:t>The density (i.e. the number of particles per volume) gradually decreases with height.</a:t>
            </a:r>
          </a:p>
          <a:p>
            <a:pPr marL="0" indent="0">
              <a:buFontTx/>
              <a:buNone/>
              <a:defRPr/>
            </a:pPr>
            <a:endParaRPr lang="en-ZA" altLang="en-US" sz="1800" dirty="0"/>
          </a:p>
          <a:p>
            <a:pPr>
              <a:defRPr/>
            </a:pPr>
            <a:endParaRPr lang="en-ZA" altLang="en-US" sz="1800" dirty="0"/>
          </a:p>
          <a:p>
            <a:pPr>
              <a:defRPr/>
            </a:pPr>
            <a:endParaRPr lang="en-US" altLang="en-US" sz="1800" dirty="0"/>
          </a:p>
        </p:txBody>
      </p:sp>
      <p:pic>
        <p:nvPicPr>
          <p:cNvPr id="6148" name="Picture 5" descr="https://aee9680ace1b6e32ff9c2dbfd0a0193441d785a6.googledrive.com/host/0B5VyLtHqnDzkNlY4X1I2OExUdWc/air%20pressure%20altitude.jpg">
            <a:extLst>
              <a:ext uri="{FF2B5EF4-FFF2-40B4-BE49-F238E27FC236}">
                <a16:creationId xmlns:a16="http://schemas.microsoft.com/office/drawing/2014/main" id="{E4E839E1-0B85-DA51-1C1F-4BEF15D38002}"/>
              </a:ext>
            </a:extLst>
          </p:cNvPr>
          <p:cNvPicPr>
            <a:picLocks noChangeAspect="1" noChangeArrowheads="1"/>
          </p:cNvPicPr>
          <p:nvPr/>
        </p:nvPicPr>
        <p:blipFill>
          <a:blip r:embed="rId2"/>
          <a:srcRect/>
          <a:stretch>
            <a:fillRect/>
          </a:stretch>
        </p:blipFill>
        <p:spPr bwMode="auto">
          <a:xfrm>
            <a:off x="3433763" y="604838"/>
            <a:ext cx="5557837" cy="4933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Slide Number Placeholder 1">
            <a:extLst>
              <a:ext uri="{FF2B5EF4-FFF2-40B4-BE49-F238E27FC236}">
                <a16:creationId xmlns:a16="http://schemas.microsoft.com/office/drawing/2014/main" id="{04CF7A12-4FAA-3D86-ABEA-F995C6BDEB60}"/>
              </a:ext>
            </a:extLst>
          </p:cNvPr>
          <p:cNvSpPr>
            <a:spLocks noGrp="1"/>
          </p:cNvSpPr>
          <p:nvPr>
            <p:ph type="sldNum" sz="quarter" idx="12"/>
          </p:nvPr>
        </p:nvSpPr>
        <p:spPr/>
        <p:txBody>
          <a:bodyPr/>
          <a:lstStyle/>
          <a:p>
            <a:pPr>
              <a:defRPr/>
            </a:pPr>
            <a:fld id="{46492616-546A-45E8-8E0D-D6E9F94F9F7B}" type="slidenum">
              <a:rPr lang="en-US" altLang="en-US" smtClean="0"/>
              <a:pPr>
                <a:defRPr/>
              </a:pPr>
              <a:t>5</a:t>
            </a:fld>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B1CBECE7-560D-29AA-24AA-CC150DCBA3AD}"/>
              </a:ext>
            </a:extLst>
          </p:cNvPr>
          <p:cNvSpPr>
            <a:spLocks noGrp="1" noChangeArrowheads="1"/>
          </p:cNvSpPr>
          <p:nvPr>
            <p:ph type="body" sz="half" idx="1"/>
          </p:nvPr>
        </p:nvSpPr>
        <p:spPr>
          <a:xfrm>
            <a:off x="407988" y="1101725"/>
            <a:ext cx="9144000" cy="2384425"/>
          </a:xfrm>
        </p:spPr>
        <p:txBody>
          <a:bodyPr/>
          <a:lstStyle/>
          <a:p>
            <a:pPr>
              <a:defRPr/>
            </a:pPr>
            <a:r>
              <a:rPr lang="en-ZA" sz="2000" dirty="0"/>
              <a:t>Pressure is related to temperature:</a:t>
            </a:r>
          </a:p>
          <a:p>
            <a:pPr lvl="1">
              <a:defRPr/>
            </a:pPr>
            <a:r>
              <a:rPr lang="en-ZA" sz="2000" dirty="0"/>
              <a:t>High surface temperatures will lead to lower surface pressures.</a:t>
            </a:r>
          </a:p>
          <a:p>
            <a:pPr marL="457200" lvl="1" indent="0">
              <a:buFontTx/>
              <a:buNone/>
              <a:defRPr/>
            </a:pPr>
            <a:r>
              <a:rPr lang="en-US" sz="2000" dirty="0"/>
              <a:t>The same effect with blood pressure and </a:t>
            </a:r>
            <a:r>
              <a:rPr lang="en-US" sz="2000" dirty="0" err="1"/>
              <a:t>tyre</a:t>
            </a:r>
            <a:r>
              <a:rPr lang="en-US" sz="2000" dirty="0"/>
              <a:t> pressure</a:t>
            </a:r>
            <a:endParaRPr lang="en-ZA" sz="2000" dirty="0"/>
          </a:p>
          <a:p>
            <a:pPr lvl="1">
              <a:defRPr/>
            </a:pPr>
            <a:r>
              <a:rPr lang="en-ZA" sz="2000" dirty="0"/>
              <a:t>Lower surface temperatures will lead to higher surface pressures</a:t>
            </a:r>
          </a:p>
          <a:p>
            <a:pPr marL="457200" lvl="1" indent="0">
              <a:buFontTx/>
              <a:buNone/>
              <a:defRPr/>
            </a:pPr>
            <a:r>
              <a:rPr lang="en-US" sz="2000" dirty="0"/>
              <a:t>The same effect with blood pressure and </a:t>
            </a:r>
            <a:r>
              <a:rPr lang="en-US" sz="2000" dirty="0" err="1"/>
              <a:t>tyre</a:t>
            </a:r>
            <a:r>
              <a:rPr lang="en-US" sz="2000" dirty="0"/>
              <a:t> pressure</a:t>
            </a:r>
            <a:endParaRPr lang="en-ZA" sz="2000" dirty="0"/>
          </a:p>
          <a:p>
            <a:pPr lvl="1">
              <a:defRPr/>
            </a:pPr>
            <a:endParaRPr lang="en-ZA" sz="2000" dirty="0"/>
          </a:p>
          <a:p>
            <a:pPr marL="457200" lvl="1" indent="0">
              <a:buFontTx/>
              <a:buNone/>
              <a:defRPr/>
            </a:pPr>
            <a:endParaRPr lang="en-ZA" sz="2000" dirty="0"/>
          </a:p>
          <a:p>
            <a:pPr lvl="1">
              <a:defRPr/>
            </a:pPr>
            <a:endParaRPr lang="en-US" sz="1600" dirty="0"/>
          </a:p>
        </p:txBody>
      </p:sp>
      <p:pic>
        <p:nvPicPr>
          <p:cNvPr id="9220" name="Picture 9" descr="http://www.physicalgeography.net/fundamentals/images/heatingwind.GIF">
            <a:extLst>
              <a:ext uri="{FF2B5EF4-FFF2-40B4-BE49-F238E27FC236}">
                <a16:creationId xmlns:a16="http://schemas.microsoft.com/office/drawing/2014/main" id="{F4D128EF-0CA8-E3E6-C1E1-D6CB22A0F5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8463" y="3090863"/>
            <a:ext cx="55054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1">
            <a:extLst>
              <a:ext uri="{FF2B5EF4-FFF2-40B4-BE49-F238E27FC236}">
                <a16:creationId xmlns:a16="http://schemas.microsoft.com/office/drawing/2014/main" id="{2EE4A39C-14E8-1C20-07F1-8753E1133E65}"/>
              </a:ext>
            </a:extLst>
          </p:cNvPr>
          <p:cNvSpPr txBox="1">
            <a:spLocks noChangeArrowheads="1"/>
          </p:cNvSpPr>
          <p:nvPr/>
        </p:nvSpPr>
        <p:spPr bwMode="auto">
          <a:xfrm>
            <a:off x="1174750" y="185738"/>
            <a:ext cx="7050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a:t>Pressure related to Temperature</a:t>
            </a:r>
            <a:endParaRPr lang="en-ZA" altLang="en-US" sz="3600"/>
          </a:p>
        </p:txBody>
      </p:sp>
      <p:sp>
        <p:nvSpPr>
          <p:cNvPr id="2" name="Slide Number Placeholder 1">
            <a:extLst>
              <a:ext uri="{FF2B5EF4-FFF2-40B4-BE49-F238E27FC236}">
                <a16:creationId xmlns:a16="http://schemas.microsoft.com/office/drawing/2014/main" id="{97B2B991-C3FA-418E-1BB1-457B2E6AD08B}"/>
              </a:ext>
            </a:extLst>
          </p:cNvPr>
          <p:cNvSpPr>
            <a:spLocks noGrp="1"/>
          </p:cNvSpPr>
          <p:nvPr>
            <p:ph type="sldNum" sz="quarter" idx="12"/>
          </p:nvPr>
        </p:nvSpPr>
        <p:spPr/>
        <p:txBody>
          <a:bodyPr/>
          <a:lstStyle/>
          <a:p>
            <a:pPr>
              <a:defRPr/>
            </a:pPr>
            <a:fld id="{46492616-546A-45E8-8E0D-D6E9F94F9F7B}" type="slidenum">
              <a:rPr lang="en-US" altLang="en-US" smtClean="0"/>
              <a:pPr>
                <a:defRPr/>
              </a:pPr>
              <a:t>6</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http://www.weathersa.co.za/web/images/Articles/ma_sy.gif">
            <a:extLst>
              <a:ext uri="{FF2B5EF4-FFF2-40B4-BE49-F238E27FC236}">
                <a16:creationId xmlns:a16="http://schemas.microsoft.com/office/drawing/2014/main" id="{EA99A021-5672-4B6E-506C-C61945FB83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54C8E267-13C8-31EB-B1F7-63BF7D32CBF3}"/>
              </a:ext>
            </a:extLst>
          </p:cNvPr>
          <p:cNvSpPr>
            <a:spLocks noGrp="1"/>
          </p:cNvSpPr>
          <p:nvPr>
            <p:ph type="sldNum" sz="quarter" idx="12"/>
          </p:nvPr>
        </p:nvSpPr>
        <p:spPr/>
        <p:txBody>
          <a:bodyPr/>
          <a:lstStyle/>
          <a:p>
            <a:pPr>
              <a:defRPr/>
            </a:pPr>
            <a:fld id="{46492616-546A-45E8-8E0D-D6E9F94F9F7B}" type="slidenum">
              <a:rPr lang="en-US" altLang="en-US" smtClean="0"/>
              <a:pPr>
                <a:defRPr/>
              </a:pPr>
              <a:t>7</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5323C5D-9BD5-76D5-1717-1BFD2FB6FEE5}"/>
              </a:ext>
            </a:extLst>
          </p:cNvPr>
          <p:cNvSpPr>
            <a:spLocks noGrp="1" noChangeArrowheads="1"/>
          </p:cNvSpPr>
          <p:nvPr>
            <p:ph type="title"/>
          </p:nvPr>
        </p:nvSpPr>
        <p:spPr>
          <a:xfrm>
            <a:off x="0" y="0"/>
            <a:ext cx="9144000" cy="1485900"/>
          </a:xfrm>
        </p:spPr>
        <p:txBody>
          <a:bodyPr/>
          <a:lstStyle/>
          <a:p>
            <a:r>
              <a:rPr lang="en-ZA" altLang="en-US" b="1" u="sng"/>
              <a:t>PRESSURE VARIATIONS AND WIND</a:t>
            </a:r>
            <a:endParaRPr lang="en-US" altLang="en-US" b="1" u="sng"/>
          </a:p>
        </p:txBody>
      </p:sp>
      <p:sp>
        <p:nvSpPr>
          <p:cNvPr id="9219" name="Rectangle 3">
            <a:extLst>
              <a:ext uri="{FF2B5EF4-FFF2-40B4-BE49-F238E27FC236}">
                <a16:creationId xmlns:a16="http://schemas.microsoft.com/office/drawing/2014/main" id="{2D463777-60B3-C24D-BF4C-F2E0375138C1}"/>
              </a:ext>
            </a:extLst>
          </p:cNvPr>
          <p:cNvSpPr>
            <a:spLocks noGrp="1" noChangeArrowheads="1"/>
          </p:cNvSpPr>
          <p:nvPr>
            <p:ph type="body" idx="1"/>
          </p:nvPr>
        </p:nvSpPr>
        <p:spPr>
          <a:xfrm>
            <a:off x="0" y="1485900"/>
            <a:ext cx="9144000" cy="5038725"/>
          </a:xfrm>
        </p:spPr>
        <p:txBody>
          <a:bodyPr/>
          <a:lstStyle/>
          <a:p>
            <a:pPr>
              <a:defRPr/>
            </a:pPr>
            <a:endParaRPr lang="en-ZA" altLang="en-US" sz="2000" dirty="0"/>
          </a:p>
          <a:p>
            <a:pPr>
              <a:defRPr/>
            </a:pPr>
            <a:r>
              <a:rPr lang="en-ZA" altLang="en-US" sz="2400" dirty="0"/>
              <a:t>The </a:t>
            </a:r>
            <a:r>
              <a:rPr lang="en-ZA" altLang="en-US" sz="2400" i="1" dirty="0">
                <a:solidFill>
                  <a:schemeClr val="hlink"/>
                </a:solidFill>
              </a:rPr>
              <a:t>rate of pressure variations</a:t>
            </a:r>
            <a:r>
              <a:rPr lang="en-ZA" altLang="en-US" sz="2400" dirty="0"/>
              <a:t> (rise or fall) is called the </a:t>
            </a:r>
            <a:r>
              <a:rPr lang="en-ZA" altLang="en-US" sz="2400" i="1" dirty="0">
                <a:solidFill>
                  <a:schemeClr val="hlink"/>
                </a:solidFill>
              </a:rPr>
              <a:t>tendency </a:t>
            </a:r>
            <a:r>
              <a:rPr lang="en-ZA" altLang="en-US" sz="2400" dirty="0"/>
              <a:t>(rapidly or slowly) over a </a:t>
            </a:r>
            <a:r>
              <a:rPr lang="en-ZA" altLang="en-US" sz="2400" i="1" dirty="0">
                <a:solidFill>
                  <a:schemeClr val="hlink"/>
                </a:solidFill>
              </a:rPr>
              <a:t>three hour</a:t>
            </a:r>
            <a:r>
              <a:rPr lang="en-ZA" altLang="en-US" sz="2400" dirty="0"/>
              <a:t> </a:t>
            </a:r>
            <a:r>
              <a:rPr lang="en-ZA" altLang="en-US" sz="2400" i="1" dirty="0">
                <a:solidFill>
                  <a:schemeClr val="hlink"/>
                </a:solidFill>
              </a:rPr>
              <a:t>period.</a:t>
            </a:r>
            <a:r>
              <a:rPr lang="en-ZA" altLang="en-US" sz="2400" dirty="0"/>
              <a:t> </a:t>
            </a:r>
          </a:p>
          <a:p>
            <a:pPr>
              <a:buFontTx/>
              <a:buNone/>
              <a:defRPr/>
            </a:pPr>
            <a:endParaRPr lang="en-ZA" altLang="en-US" sz="2400" dirty="0"/>
          </a:p>
          <a:p>
            <a:pPr>
              <a:defRPr/>
            </a:pPr>
            <a:r>
              <a:rPr lang="en-ZA" altLang="en-US" sz="2400" dirty="0"/>
              <a:t>Isobars drawn on synoptic charts, present variable and complex configurations. Isobars will then also represent a specified </a:t>
            </a:r>
            <a:r>
              <a:rPr lang="en-ZA" altLang="en-US" sz="2400" i="1" dirty="0">
                <a:solidFill>
                  <a:schemeClr val="hlink"/>
                </a:solidFill>
              </a:rPr>
              <a:t>pressure level</a:t>
            </a:r>
            <a:r>
              <a:rPr lang="en-ZA" altLang="en-US" sz="2400" dirty="0"/>
              <a:t>.</a:t>
            </a:r>
          </a:p>
          <a:p>
            <a:pPr>
              <a:defRPr/>
            </a:pPr>
            <a:endParaRPr lang="en-ZA" altLang="en-US" sz="2400" dirty="0"/>
          </a:p>
          <a:p>
            <a:pPr>
              <a:defRPr/>
            </a:pPr>
            <a:r>
              <a:rPr lang="en-US" sz="2400" dirty="0"/>
              <a:t>The tighter the </a:t>
            </a:r>
            <a:r>
              <a:rPr lang="en-US" sz="2400" i="1" dirty="0">
                <a:solidFill>
                  <a:schemeClr val="accent1">
                    <a:lumMod val="50000"/>
                  </a:schemeClr>
                </a:solidFill>
              </a:rPr>
              <a:t>pressure gradient</a:t>
            </a:r>
            <a:r>
              <a:rPr lang="en-US" sz="2400" dirty="0"/>
              <a:t>, the stronger the wind and the weaker the p</a:t>
            </a:r>
            <a:r>
              <a:rPr lang="en-US" sz="2800" dirty="0"/>
              <a:t>ressure gradient, the weaker the wind. </a:t>
            </a:r>
            <a:endParaRPr lang="en-ZA" sz="2800" dirty="0"/>
          </a:p>
          <a:p>
            <a:pPr>
              <a:defRPr/>
            </a:pPr>
            <a:endParaRPr lang="en-ZA" altLang="en-US" sz="2800" dirty="0"/>
          </a:p>
        </p:txBody>
      </p:sp>
      <p:sp>
        <p:nvSpPr>
          <p:cNvPr id="2" name="Slide Number Placeholder 1">
            <a:extLst>
              <a:ext uri="{FF2B5EF4-FFF2-40B4-BE49-F238E27FC236}">
                <a16:creationId xmlns:a16="http://schemas.microsoft.com/office/drawing/2014/main" id="{6AAD2AD4-69CA-BF6F-F930-298CD3833B99}"/>
              </a:ext>
            </a:extLst>
          </p:cNvPr>
          <p:cNvSpPr>
            <a:spLocks noGrp="1"/>
          </p:cNvSpPr>
          <p:nvPr>
            <p:ph type="sldNum" sz="quarter" idx="12"/>
          </p:nvPr>
        </p:nvSpPr>
        <p:spPr/>
        <p:txBody>
          <a:bodyPr/>
          <a:lstStyle/>
          <a:p>
            <a:pPr>
              <a:defRPr/>
            </a:pPr>
            <a:fld id="{46492616-546A-45E8-8E0D-D6E9F94F9F7B}" type="slidenum">
              <a:rPr lang="en-US" altLang="en-US" smtClean="0"/>
              <a:pPr>
                <a:defRPr/>
              </a:pPr>
              <a:t>8</a:t>
            </a:fld>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640959-44A6-8144-B2E2-D525411CFF20}"/>
              </a:ext>
            </a:extLst>
          </p:cNvPr>
          <p:cNvSpPr>
            <a:spLocks noGrp="1"/>
          </p:cNvSpPr>
          <p:nvPr>
            <p:ph idx="1"/>
          </p:nvPr>
        </p:nvSpPr>
        <p:spPr>
          <a:xfrm>
            <a:off x="0" y="1081088"/>
            <a:ext cx="5195888" cy="4267200"/>
          </a:xfrm>
        </p:spPr>
        <p:txBody>
          <a:bodyPr/>
          <a:lstStyle/>
          <a:p>
            <a:pPr algn="just">
              <a:defRPr/>
            </a:pPr>
            <a:r>
              <a:rPr lang="en-US" sz="1800" dirty="0"/>
              <a:t>As pressure increases (high pressure), volume decreases and density increases</a:t>
            </a:r>
          </a:p>
          <a:p>
            <a:pPr>
              <a:defRPr/>
            </a:pPr>
            <a:endParaRPr lang="en-US" sz="1800" dirty="0"/>
          </a:p>
          <a:p>
            <a:pPr algn="just">
              <a:defRPr/>
            </a:pPr>
            <a:r>
              <a:rPr lang="en-ZA" sz="1800" dirty="0"/>
              <a:t>Consider two columns of air, at different temperatures, but exerting the same pressure at the surface.</a:t>
            </a:r>
          </a:p>
          <a:p>
            <a:pPr indent="0" algn="just">
              <a:buFontTx/>
              <a:buNone/>
              <a:defRPr/>
            </a:pPr>
            <a:endParaRPr lang="en-ZA" sz="1800" dirty="0"/>
          </a:p>
          <a:p>
            <a:pPr algn="just">
              <a:defRPr/>
            </a:pPr>
            <a:r>
              <a:rPr lang="en-ZA" sz="1800" dirty="0"/>
              <a:t>The </a:t>
            </a:r>
            <a:r>
              <a:rPr lang="en-ZA" sz="1800" i="1" dirty="0">
                <a:solidFill>
                  <a:schemeClr val="hlink"/>
                </a:solidFill>
              </a:rPr>
              <a:t>cold air</a:t>
            </a:r>
            <a:r>
              <a:rPr lang="en-ZA" sz="1800" dirty="0"/>
              <a:t> will have </a:t>
            </a:r>
            <a:r>
              <a:rPr lang="en-ZA" sz="1800" i="1" dirty="0">
                <a:solidFill>
                  <a:schemeClr val="hlink"/>
                </a:solidFill>
              </a:rPr>
              <a:t>greater density</a:t>
            </a:r>
            <a:r>
              <a:rPr lang="en-ZA" sz="1800" dirty="0"/>
              <a:t> than the warm air and will therefore occupy a </a:t>
            </a:r>
            <a:r>
              <a:rPr lang="en-ZA" sz="1800" i="1" dirty="0">
                <a:solidFill>
                  <a:schemeClr val="hlink"/>
                </a:solidFill>
              </a:rPr>
              <a:t>smaller volume</a:t>
            </a:r>
            <a:r>
              <a:rPr lang="en-ZA" sz="1800" dirty="0"/>
              <a:t> than the warm air.</a:t>
            </a:r>
          </a:p>
          <a:p>
            <a:pPr>
              <a:defRPr/>
            </a:pPr>
            <a:endParaRPr lang="en-ZA" sz="1800" dirty="0"/>
          </a:p>
          <a:p>
            <a:pPr marL="685800">
              <a:defRPr/>
            </a:pPr>
            <a:endParaRPr lang="en-ZA" sz="1800" b="1" dirty="0"/>
          </a:p>
        </p:txBody>
      </p:sp>
      <p:sp>
        <p:nvSpPr>
          <p:cNvPr id="12292" name="Rectangle 2">
            <a:extLst>
              <a:ext uri="{FF2B5EF4-FFF2-40B4-BE49-F238E27FC236}">
                <a16:creationId xmlns:a16="http://schemas.microsoft.com/office/drawing/2014/main" id="{4DE39BDB-C36C-BC47-E956-635E488777FE}"/>
              </a:ext>
            </a:extLst>
          </p:cNvPr>
          <p:cNvSpPr>
            <a:spLocks noGrp="1" noChangeArrowheads="1"/>
          </p:cNvSpPr>
          <p:nvPr>
            <p:ph type="title"/>
          </p:nvPr>
        </p:nvSpPr>
        <p:spPr>
          <a:xfrm>
            <a:off x="0" y="0"/>
            <a:ext cx="9144000" cy="1081088"/>
          </a:xfrm>
        </p:spPr>
        <p:txBody>
          <a:bodyPr/>
          <a:lstStyle/>
          <a:p>
            <a:r>
              <a:rPr lang="en-ZA" altLang="en-US" b="1" u="sng"/>
              <a:t>DENSITY AND PRESSURE</a:t>
            </a:r>
            <a:endParaRPr lang="en-US" altLang="en-US" b="1" u="sng"/>
          </a:p>
        </p:txBody>
      </p:sp>
      <p:pic>
        <p:nvPicPr>
          <p:cNvPr id="12293" name="Picture 3">
            <a:extLst>
              <a:ext uri="{FF2B5EF4-FFF2-40B4-BE49-F238E27FC236}">
                <a16:creationId xmlns:a16="http://schemas.microsoft.com/office/drawing/2014/main" id="{43BAC3C3-DA7D-D859-3D01-7C9C2505C707}"/>
              </a:ext>
            </a:extLst>
          </p:cNvPr>
          <p:cNvPicPr>
            <a:picLocks noChangeAspect="1"/>
          </p:cNvPicPr>
          <p:nvPr/>
        </p:nvPicPr>
        <p:blipFill>
          <a:blip r:embed="rId2">
            <a:extLst>
              <a:ext uri="{28A0092B-C50C-407E-A947-70E740481C1C}">
                <a14:useLocalDpi xmlns:a14="http://schemas.microsoft.com/office/drawing/2010/main" val="0"/>
              </a:ext>
            </a:extLst>
          </a:blip>
          <a:srcRect l="8173" t="8409" r="12981" b="8388"/>
          <a:stretch>
            <a:fillRect/>
          </a:stretch>
        </p:blipFill>
        <p:spPr bwMode="auto">
          <a:xfrm>
            <a:off x="5195888" y="2654300"/>
            <a:ext cx="3948112" cy="2338388"/>
          </a:xfrm>
          <a:prstGeom prst="rect">
            <a:avLst/>
          </a:prstGeom>
          <a:noFill/>
          <a:ln w="127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A31A12C-79C5-1575-C3C2-A5B41A6EF3BC}"/>
              </a:ext>
            </a:extLst>
          </p:cNvPr>
          <p:cNvSpPr>
            <a:spLocks noGrp="1"/>
          </p:cNvSpPr>
          <p:nvPr>
            <p:ph type="sldNum" sz="quarter" idx="12"/>
          </p:nvPr>
        </p:nvSpPr>
        <p:spPr/>
        <p:txBody>
          <a:bodyPr/>
          <a:lstStyle/>
          <a:p>
            <a:pPr>
              <a:defRPr/>
            </a:pPr>
            <a:fld id="{46492616-546A-45E8-8E0D-D6E9F94F9F7B}" type="slidenum">
              <a:rPr lang="en-US" altLang="en-US" smtClean="0"/>
              <a:pPr>
                <a:defRPr/>
              </a:pPr>
              <a:t>9</a:t>
            </a:fld>
            <a:endParaRPr lang="en-US" altLang="en-US"/>
          </a:p>
        </p:txBody>
      </p:sp>
    </p:spTree>
  </p:cSld>
  <p:clrMapOvr>
    <a:masterClrMapping/>
  </p:clrMapOvr>
</p:sld>
</file>

<file path=ppt/theme/theme1.xml><?xml version="1.0" encoding="utf-8"?>
<a:theme xmlns:a="http://schemas.openxmlformats.org/drawingml/2006/main" name="Template">
  <a:themeElements>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584</TotalTime>
  <Words>1773</Words>
  <Application>Microsoft Office PowerPoint</Application>
  <PresentationFormat>On-screen Show (4:3)</PresentationFormat>
  <Paragraphs>275</Paragraphs>
  <Slides>32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ＭＳ Ｐゴシック</vt:lpstr>
      <vt:lpstr>Arial</vt:lpstr>
      <vt:lpstr>Calibri</vt:lpstr>
      <vt:lpstr>Wingdings</vt:lpstr>
      <vt:lpstr>Template</vt:lpstr>
      <vt:lpstr>Atmospheric Pressure, Temperature and Moisture</vt:lpstr>
      <vt:lpstr>Atmospheric Pressure</vt:lpstr>
      <vt:lpstr>Nature and Definition</vt:lpstr>
      <vt:lpstr>PowerPoint Presentation</vt:lpstr>
      <vt:lpstr>PowerPoint Presentation</vt:lpstr>
      <vt:lpstr>PowerPoint Presentation</vt:lpstr>
      <vt:lpstr>PowerPoint Presentation</vt:lpstr>
      <vt:lpstr>PRESSURE VARIATIONS AND WIND</vt:lpstr>
      <vt:lpstr>DENSITY AND PRESSURE</vt:lpstr>
      <vt:lpstr>TEMPERATURE &amp;  HEAT EXCHANGE  </vt:lpstr>
      <vt:lpstr>Earth’s source of energy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Atmospheric Moisture and Cloud Formation</vt:lpstr>
      <vt:lpstr>PowerPoint Presentation</vt:lpstr>
      <vt:lpstr>PowerPoint Presentation</vt:lpstr>
      <vt:lpstr>Atmospheric moisture</vt:lpstr>
      <vt:lpstr>PowerPoint Presentation</vt:lpstr>
      <vt:lpstr>Condensation process</vt:lpstr>
      <vt:lpstr>Freezing  and Deposition</vt:lpstr>
      <vt:lpstr>PowerPoint Presentation</vt:lpstr>
      <vt:lpstr>Moisture Indicators</vt:lpstr>
      <vt:lpstr>Moisture Indicators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Arista</dc:creator>
  <cp:lastModifiedBy>Lithakazi Mkatshwa</cp:lastModifiedBy>
  <cp:revision>50</cp:revision>
  <dcterms:created xsi:type="dcterms:W3CDTF">2012-09-03T09:15:14Z</dcterms:created>
  <dcterms:modified xsi:type="dcterms:W3CDTF">2024-05-27T15:07:58Z</dcterms:modified>
</cp:coreProperties>
</file>