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3"/>
  </p:notesMasterIdLst>
  <p:sldIdLst>
    <p:sldId id="268" r:id="rId2"/>
    <p:sldId id="269" r:id="rId3"/>
    <p:sldId id="270" r:id="rId4"/>
    <p:sldId id="271" r:id="rId5"/>
    <p:sldId id="272" r:id="rId6"/>
    <p:sldId id="273" r:id="rId7"/>
    <p:sldId id="274" r:id="rId8"/>
    <p:sldId id="275" r:id="rId9"/>
    <p:sldId id="276" r:id="rId10"/>
    <p:sldId id="277" r:id="rId11"/>
    <p:sldId id="279" r:id="rId12"/>
    <p:sldId id="280" r:id="rId13"/>
    <p:sldId id="281" r:id="rId14"/>
    <p:sldId id="282" r:id="rId15"/>
    <p:sldId id="283" r:id="rId16"/>
    <p:sldId id="292" r:id="rId17"/>
    <p:sldId id="284" r:id="rId18"/>
    <p:sldId id="285" r:id="rId19"/>
    <p:sldId id="288" r:id="rId20"/>
    <p:sldId id="289" r:id="rId21"/>
    <p:sldId id="291" r:id="rId22"/>
  </p:sldIdLst>
  <p:sldSz cx="9144000" cy="6858000" type="screen4x3"/>
  <p:notesSz cx="6858000" cy="9144000"/>
  <p:defaultTextStyle>
    <a:defPPr>
      <a:defRPr lang="en-US"/>
    </a:defPPr>
    <a:lvl1pPr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E3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DDB07-7951-41DC-B775-F26F27EBDA41}" v="4" dt="2024-05-28T07:35:39.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643"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thakazi Mkatshwa" userId="3149c0e0-2eb2-42d6-b5c6-4c65aa5ab5ce" providerId="ADAL" clId="{3D6DDB07-7951-41DC-B775-F26F27EBDA41}"/>
    <pc:docChg chg="custSel modSld">
      <pc:chgData name="Lithakazi Mkatshwa" userId="3149c0e0-2eb2-42d6-b5c6-4c65aa5ab5ce" providerId="ADAL" clId="{3D6DDB07-7951-41DC-B775-F26F27EBDA41}" dt="2024-05-28T07:36:25.543" v="60" actId="14100"/>
      <pc:docMkLst>
        <pc:docMk/>
      </pc:docMkLst>
      <pc:sldChg chg="addSp modSp mod">
        <pc:chgData name="Lithakazi Mkatshwa" userId="3149c0e0-2eb2-42d6-b5c6-4c65aa5ab5ce" providerId="ADAL" clId="{3D6DDB07-7951-41DC-B775-F26F27EBDA41}" dt="2024-05-28T07:36:25.543" v="60" actId="14100"/>
        <pc:sldMkLst>
          <pc:docMk/>
          <pc:sldMk cId="0" sldId="268"/>
        </pc:sldMkLst>
        <pc:spChg chg="add mod">
          <ac:chgData name="Lithakazi Mkatshwa" userId="3149c0e0-2eb2-42d6-b5c6-4c65aa5ab5ce" providerId="ADAL" clId="{3D6DDB07-7951-41DC-B775-F26F27EBDA41}" dt="2024-05-28T07:35:17.030" v="0" actId="767"/>
          <ac:spMkLst>
            <pc:docMk/>
            <pc:sldMk cId="0" sldId="268"/>
            <ac:spMk id="2" creationId="{B2F1AF33-1C48-92E7-29AC-FAB5C770154C}"/>
          </ac:spMkLst>
        </pc:spChg>
        <pc:spChg chg="mod">
          <ac:chgData name="Lithakazi Mkatshwa" userId="3149c0e0-2eb2-42d6-b5c6-4c65aa5ab5ce" providerId="ADAL" clId="{3D6DDB07-7951-41DC-B775-F26F27EBDA41}" dt="2024-05-28T07:36:25.543" v="60" actId="14100"/>
          <ac:spMkLst>
            <pc:docMk/>
            <pc:sldMk cId="0" sldId="268"/>
            <ac:spMk id="4" creationId="{D0A1E6D6-7BA5-34A7-4256-BF8255A9DF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5EDB5C-CBF9-7DEF-163E-259725C98E3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a:extLst>
              <a:ext uri="{FF2B5EF4-FFF2-40B4-BE49-F238E27FC236}">
                <a16:creationId xmlns:a16="http://schemas.microsoft.com/office/drawing/2014/main" id="{185E14D5-B35E-9CBA-6E0C-922829AFC98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7AA1BF8-150A-461B-A683-FB5994A99751}" type="datetimeFigureOut">
              <a:rPr lang="en-ZA"/>
              <a:pPr>
                <a:defRPr/>
              </a:pPr>
              <a:t>2024/05/28</a:t>
            </a:fld>
            <a:endParaRPr lang="en-ZA"/>
          </a:p>
        </p:txBody>
      </p:sp>
      <p:sp>
        <p:nvSpPr>
          <p:cNvPr id="4" name="Slide Image Placeholder 3">
            <a:extLst>
              <a:ext uri="{FF2B5EF4-FFF2-40B4-BE49-F238E27FC236}">
                <a16:creationId xmlns:a16="http://schemas.microsoft.com/office/drawing/2014/main" id="{7C73B5CE-FF71-7EE4-F549-A396A7AE2C0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a:extLst>
              <a:ext uri="{FF2B5EF4-FFF2-40B4-BE49-F238E27FC236}">
                <a16:creationId xmlns:a16="http://schemas.microsoft.com/office/drawing/2014/main" id="{5BA1BC3F-74D1-1444-57D2-3FF26B93A4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DFB3B3DE-C7BB-D352-958E-36A2513DCEC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7" name="Slide Number Placeholder 6">
            <a:extLst>
              <a:ext uri="{FF2B5EF4-FFF2-40B4-BE49-F238E27FC236}">
                <a16:creationId xmlns:a16="http://schemas.microsoft.com/office/drawing/2014/main" id="{4CCB2B20-F6A2-B864-D3C1-07D1E5372E5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C5202A9-D3B5-4463-B55D-B655D11DB4CC}" type="slidenum">
              <a:rPr lang="en-ZA" altLang="en-US"/>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6A05D6D-A5B8-010A-B996-685482FABD1A}"/>
              </a:ext>
            </a:extLst>
          </p:cNvPr>
          <p:cNvSpPr>
            <a:spLocks noGrp="1" noChangeArrowheads="1"/>
          </p:cNvSpPr>
          <p:nvPr>
            <p:ph type="dt" sz="half" idx="10"/>
          </p:nvPr>
        </p:nvSpPr>
        <p:spPr>
          <a:ln/>
        </p:spPr>
        <p:txBody>
          <a:bodyPr/>
          <a:lstStyle>
            <a:lvl1pPr>
              <a:defRPr/>
            </a:lvl1pPr>
          </a:lstStyle>
          <a:p>
            <a:pPr>
              <a:defRPr/>
            </a:pPr>
            <a:fld id="{77C03CC9-5210-4C0F-8B36-D9055D3B109E}" type="datetime1">
              <a:rPr lang="en-US" smtClean="0"/>
              <a:t>5/28/2024</a:t>
            </a:fld>
            <a:endParaRPr lang="en-US"/>
          </a:p>
        </p:txBody>
      </p:sp>
      <p:sp>
        <p:nvSpPr>
          <p:cNvPr id="5" name="Rectangle 5">
            <a:extLst>
              <a:ext uri="{FF2B5EF4-FFF2-40B4-BE49-F238E27FC236}">
                <a16:creationId xmlns:a16="http://schemas.microsoft.com/office/drawing/2014/main" id="{0926945B-D82D-850B-E9A7-9C128CA1C9CE}"/>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157F347E-2DA6-5CAE-4E80-0C1A0C72B47F}"/>
              </a:ext>
            </a:extLst>
          </p:cNvPr>
          <p:cNvSpPr>
            <a:spLocks noGrp="1" noChangeArrowheads="1"/>
          </p:cNvSpPr>
          <p:nvPr>
            <p:ph type="sldNum" sz="quarter" idx="12"/>
          </p:nvPr>
        </p:nvSpPr>
        <p:spPr>
          <a:ln/>
        </p:spPr>
        <p:txBody>
          <a:bodyPr/>
          <a:lstStyle>
            <a:lvl1pPr>
              <a:defRPr/>
            </a:lvl1pPr>
          </a:lstStyle>
          <a:p>
            <a:fld id="{B151393C-8919-47DE-852E-9FA4CF37BF9E}" type="slidenum">
              <a:rPr lang="en-US" altLang="en-US"/>
              <a:pPr/>
              <a:t>‹#›</a:t>
            </a:fld>
            <a:endParaRPr lang="en-US" altLang="en-US"/>
          </a:p>
        </p:txBody>
      </p:sp>
    </p:spTree>
    <p:extLst>
      <p:ext uri="{BB962C8B-B14F-4D97-AF65-F5344CB8AC3E}">
        <p14:creationId xmlns:p14="http://schemas.microsoft.com/office/powerpoint/2010/main" val="130897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EF1422-591A-1B74-12DD-2EF7449EBF67}"/>
              </a:ext>
            </a:extLst>
          </p:cNvPr>
          <p:cNvSpPr>
            <a:spLocks noGrp="1" noChangeArrowheads="1"/>
          </p:cNvSpPr>
          <p:nvPr>
            <p:ph type="dt" sz="half" idx="10"/>
          </p:nvPr>
        </p:nvSpPr>
        <p:spPr>
          <a:ln/>
        </p:spPr>
        <p:txBody>
          <a:bodyPr/>
          <a:lstStyle>
            <a:lvl1pPr>
              <a:defRPr/>
            </a:lvl1pPr>
          </a:lstStyle>
          <a:p>
            <a:pPr>
              <a:defRPr/>
            </a:pPr>
            <a:fld id="{C61BC728-85D0-4561-B9B0-6FBE97B72D25}" type="datetime1">
              <a:rPr lang="en-US" smtClean="0"/>
              <a:t>5/28/2024</a:t>
            </a:fld>
            <a:endParaRPr lang="en-US"/>
          </a:p>
        </p:txBody>
      </p:sp>
      <p:sp>
        <p:nvSpPr>
          <p:cNvPr id="5" name="Rectangle 5">
            <a:extLst>
              <a:ext uri="{FF2B5EF4-FFF2-40B4-BE49-F238E27FC236}">
                <a16:creationId xmlns:a16="http://schemas.microsoft.com/office/drawing/2014/main" id="{8377DC9B-F5E9-CDCE-20B0-01E9D44B6AD8}"/>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D2B1789D-7D5E-56C9-0A65-FAA11C43BDA6}"/>
              </a:ext>
            </a:extLst>
          </p:cNvPr>
          <p:cNvSpPr>
            <a:spLocks noGrp="1" noChangeArrowheads="1"/>
          </p:cNvSpPr>
          <p:nvPr>
            <p:ph type="sldNum" sz="quarter" idx="12"/>
          </p:nvPr>
        </p:nvSpPr>
        <p:spPr>
          <a:ln/>
        </p:spPr>
        <p:txBody>
          <a:bodyPr/>
          <a:lstStyle>
            <a:lvl1pPr>
              <a:defRPr/>
            </a:lvl1pPr>
          </a:lstStyle>
          <a:p>
            <a:fld id="{42DAA03F-A293-4A52-8170-3D7FC879E335}" type="slidenum">
              <a:rPr lang="en-US" altLang="en-US"/>
              <a:pPr/>
              <a:t>‹#›</a:t>
            </a:fld>
            <a:endParaRPr lang="en-US" altLang="en-US"/>
          </a:p>
        </p:txBody>
      </p:sp>
    </p:spTree>
    <p:extLst>
      <p:ext uri="{BB962C8B-B14F-4D97-AF65-F5344CB8AC3E}">
        <p14:creationId xmlns:p14="http://schemas.microsoft.com/office/powerpoint/2010/main" val="317842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81D363-C10F-6B45-30B1-BA7276858FBD}"/>
              </a:ext>
            </a:extLst>
          </p:cNvPr>
          <p:cNvSpPr>
            <a:spLocks noGrp="1" noChangeArrowheads="1"/>
          </p:cNvSpPr>
          <p:nvPr>
            <p:ph type="dt" sz="half" idx="10"/>
          </p:nvPr>
        </p:nvSpPr>
        <p:spPr>
          <a:ln/>
        </p:spPr>
        <p:txBody>
          <a:bodyPr/>
          <a:lstStyle>
            <a:lvl1pPr>
              <a:defRPr/>
            </a:lvl1pPr>
          </a:lstStyle>
          <a:p>
            <a:pPr>
              <a:defRPr/>
            </a:pPr>
            <a:fld id="{4D94EFA0-C141-4C18-BFD0-C336A7185822}" type="datetime1">
              <a:rPr lang="en-US" smtClean="0"/>
              <a:t>5/28/2024</a:t>
            </a:fld>
            <a:endParaRPr lang="en-US"/>
          </a:p>
        </p:txBody>
      </p:sp>
      <p:sp>
        <p:nvSpPr>
          <p:cNvPr id="5" name="Rectangle 5">
            <a:extLst>
              <a:ext uri="{FF2B5EF4-FFF2-40B4-BE49-F238E27FC236}">
                <a16:creationId xmlns:a16="http://schemas.microsoft.com/office/drawing/2014/main" id="{13EA0CE6-CDA6-8F6F-98F9-35A782ABD809}"/>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DAE22DF2-402A-12E6-DC62-D2D21955C956}"/>
              </a:ext>
            </a:extLst>
          </p:cNvPr>
          <p:cNvSpPr>
            <a:spLocks noGrp="1" noChangeArrowheads="1"/>
          </p:cNvSpPr>
          <p:nvPr>
            <p:ph type="sldNum" sz="quarter" idx="12"/>
          </p:nvPr>
        </p:nvSpPr>
        <p:spPr>
          <a:ln/>
        </p:spPr>
        <p:txBody>
          <a:bodyPr/>
          <a:lstStyle>
            <a:lvl1pPr>
              <a:defRPr/>
            </a:lvl1pPr>
          </a:lstStyle>
          <a:p>
            <a:fld id="{F02FFDC8-292E-43B2-BCF2-68C70C926F2D}" type="slidenum">
              <a:rPr lang="en-US" altLang="en-US"/>
              <a:pPr/>
              <a:t>‹#›</a:t>
            </a:fld>
            <a:endParaRPr lang="en-US" altLang="en-US"/>
          </a:p>
        </p:txBody>
      </p:sp>
    </p:spTree>
    <p:extLst>
      <p:ext uri="{BB962C8B-B14F-4D97-AF65-F5344CB8AC3E}">
        <p14:creationId xmlns:p14="http://schemas.microsoft.com/office/powerpoint/2010/main" val="227926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229600" cy="720725"/>
          </a:xfrm>
        </p:spPr>
        <p:txBody>
          <a:bodyPr/>
          <a:lstStyle/>
          <a:p>
            <a:r>
              <a:rPr lang="en-US"/>
              <a:t>Click to edit Master title style</a:t>
            </a:r>
          </a:p>
        </p:txBody>
      </p:sp>
      <p:sp>
        <p:nvSpPr>
          <p:cNvPr id="3" name="Text Placeholder 2"/>
          <p:cNvSpPr>
            <a:spLocks noGrp="1"/>
          </p:cNvSpPr>
          <p:nvPr>
            <p:ph type="body" sz="half" idx="1"/>
          </p:nvPr>
        </p:nvSpPr>
        <p:spPr>
          <a:xfrm>
            <a:off x="755650" y="14128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8050" y="14128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412379A-B902-5F02-5207-4CBA980A36AB}"/>
              </a:ext>
            </a:extLst>
          </p:cNvPr>
          <p:cNvSpPr>
            <a:spLocks noGrp="1" noChangeArrowheads="1"/>
          </p:cNvSpPr>
          <p:nvPr>
            <p:ph type="sldNum" sz="quarter" idx="10"/>
          </p:nvPr>
        </p:nvSpPr>
        <p:spPr/>
        <p:txBody>
          <a:bodyPr/>
          <a:lstStyle>
            <a:lvl1pPr>
              <a:defRPr/>
            </a:lvl1pPr>
          </a:lstStyle>
          <a:p>
            <a:fld id="{0EC901AA-2ACE-427C-83C7-0B887C5ACD95}" type="slidenum">
              <a:rPr lang="en-US" altLang="en-US"/>
              <a:pPr/>
              <a:t>‹#›</a:t>
            </a:fld>
            <a:endParaRPr lang="en-US" altLang="en-US"/>
          </a:p>
        </p:txBody>
      </p:sp>
    </p:spTree>
    <p:extLst>
      <p:ext uri="{BB962C8B-B14F-4D97-AF65-F5344CB8AC3E}">
        <p14:creationId xmlns:p14="http://schemas.microsoft.com/office/powerpoint/2010/main" val="193094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8E7A16-BF5E-737A-068E-A735857F9F5A}"/>
              </a:ext>
            </a:extLst>
          </p:cNvPr>
          <p:cNvSpPr>
            <a:spLocks noGrp="1" noChangeArrowheads="1"/>
          </p:cNvSpPr>
          <p:nvPr>
            <p:ph type="dt" sz="half" idx="10"/>
          </p:nvPr>
        </p:nvSpPr>
        <p:spPr>
          <a:ln/>
        </p:spPr>
        <p:txBody>
          <a:bodyPr/>
          <a:lstStyle>
            <a:lvl1pPr>
              <a:defRPr/>
            </a:lvl1pPr>
          </a:lstStyle>
          <a:p>
            <a:pPr>
              <a:defRPr/>
            </a:pPr>
            <a:fld id="{A8B61FB3-B50C-47B0-8672-722445FBDDC9}" type="datetime1">
              <a:rPr lang="en-US" smtClean="0"/>
              <a:t>5/28/2024</a:t>
            </a:fld>
            <a:endParaRPr lang="en-US"/>
          </a:p>
        </p:txBody>
      </p:sp>
      <p:sp>
        <p:nvSpPr>
          <p:cNvPr id="5" name="Rectangle 5">
            <a:extLst>
              <a:ext uri="{FF2B5EF4-FFF2-40B4-BE49-F238E27FC236}">
                <a16:creationId xmlns:a16="http://schemas.microsoft.com/office/drawing/2014/main" id="{2AAB0C37-2A27-DA63-B734-911FD62FED63}"/>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2D49B17C-BC8F-4D5B-3C7B-296D326A52BD}"/>
              </a:ext>
            </a:extLst>
          </p:cNvPr>
          <p:cNvSpPr>
            <a:spLocks noGrp="1" noChangeArrowheads="1"/>
          </p:cNvSpPr>
          <p:nvPr>
            <p:ph type="sldNum" sz="quarter" idx="12"/>
          </p:nvPr>
        </p:nvSpPr>
        <p:spPr>
          <a:ln/>
        </p:spPr>
        <p:txBody>
          <a:bodyPr/>
          <a:lstStyle>
            <a:lvl1pPr>
              <a:defRPr/>
            </a:lvl1pPr>
          </a:lstStyle>
          <a:p>
            <a:fld id="{CD682D39-23AA-41EC-9E30-56EB310891EB}" type="slidenum">
              <a:rPr lang="en-US" altLang="en-US"/>
              <a:pPr/>
              <a:t>‹#›</a:t>
            </a:fld>
            <a:endParaRPr lang="en-US" altLang="en-US"/>
          </a:p>
        </p:txBody>
      </p:sp>
    </p:spTree>
    <p:extLst>
      <p:ext uri="{BB962C8B-B14F-4D97-AF65-F5344CB8AC3E}">
        <p14:creationId xmlns:p14="http://schemas.microsoft.com/office/powerpoint/2010/main" val="102740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E677310-DB2A-5155-2C71-0B4901115AF8}"/>
              </a:ext>
            </a:extLst>
          </p:cNvPr>
          <p:cNvSpPr>
            <a:spLocks noGrp="1" noChangeArrowheads="1"/>
          </p:cNvSpPr>
          <p:nvPr>
            <p:ph type="dt" sz="half" idx="10"/>
          </p:nvPr>
        </p:nvSpPr>
        <p:spPr>
          <a:ln/>
        </p:spPr>
        <p:txBody>
          <a:bodyPr/>
          <a:lstStyle>
            <a:lvl1pPr>
              <a:defRPr/>
            </a:lvl1pPr>
          </a:lstStyle>
          <a:p>
            <a:pPr>
              <a:defRPr/>
            </a:pPr>
            <a:fld id="{B5C79092-F529-4212-97BE-DBF8D9ECDC6E}" type="datetime1">
              <a:rPr lang="en-US" smtClean="0"/>
              <a:t>5/28/2024</a:t>
            </a:fld>
            <a:endParaRPr lang="en-US"/>
          </a:p>
        </p:txBody>
      </p:sp>
      <p:sp>
        <p:nvSpPr>
          <p:cNvPr id="5" name="Rectangle 5">
            <a:extLst>
              <a:ext uri="{FF2B5EF4-FFF2-40B4-BE49-F238E27FC236}">
                <a16:creationId xmlns:a16="http://schemas.microsoft.com/office/drawing/2014/main" id="{DCA7C3C5-9680-FF73-CA8E-5622A71A9D88}"/>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A91EDB7E-9347-B6FA-4693-49C8ECA86F21}"/>
              </a:ext>
            </a:extLst>
          </p:cNvPr>
          <p:cNvSpPr>
            <a:spLocks noGrp="1" noChangeArrowheads="1"/>
          </p:cNvSpPr>
          <p:nvPr>
            <p:ph type="sldNum" sz="quarter" idx="12"/>
          </p:nvPr>
        </p:nvSpPr>
        <p:spPr>
          <a:ln/>
        </p:spPr>
        <p:txBody>
          <a:bodyPr/>
          <a:lstStyle>
            <a:lvl1pPr>
              <a:defRPr/>
            </a:lvl1pPr>
          </a:lstStyle>
          <a:p>
            <a:fld id="{B5A1FB21-C7FB-4F4A-92D9-044342AC32CE}" type="slidenum">
              <a:rPr lang="en-US" altLang="en-US"/>
              <a:pPr/>
              <a:t>‹#›</a:t>
            </a:fld>
            <a:endParaRPr lang="en-US" altLang="en-US"/>
          </a:p>
        </p:txBody>
      </p:sp>
    </p:spTree>
    <p:extLst>
      <p:ext uri="{BB962C8B-B14F-4D97-AF65-F5344CB8AC3E}">
        <p14:creationId xmlns:p14="http://schemas.microsoft.com/office/powerpoint/2010/main" val="71848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FAB6BC7-ABEF-DA49-BDC8-C76D221C7503}"/>
              </a:ext>
            </a:extLst>
          </p:cNvPr>
          <p:cNvSpPr>
            <a:spLocks noGrp="1" noChangeArrowheads="1"/>
          </p:cNvSpPr>
          <p:nvPr>
            <p:ph type="dt" sz="half" idx="10"/>
          </p:nvPr>
        </p:nvSpPr>
        <p:spPr>
          <a:ln/>
        </p:spPr>
        <p:txBody>
          <a:bodyPr/>
          <a:lstStyle>
            <a:lvl1pPr>
              <a:defRPr/>
            </a:lvl1pPr>
          </a:lstStyle>
          <a:p>
            <a:pPr>
              <a:defRPr/>
            </a:pPr>
            <a:fld id="{EDE1AB1B-8173-45CD-BBEA-229577944049}" type="datetime1">
              <a:rPr lang="en-US" smtClean="0"/>
              <a:t>5/28/2024</a:t>
            </a:fld>
            <a:endParaRPr lang="en-US"/>
          </a:p>
        </p:txBody>
      </p:sp>
      <p:sp>
        <p:nvSpPr>
          <p:cNvPr id="6" name="Rectangle 5">
            <a:extLst>
              <a:ext uri="{FF2B5EF4-FFF2-40B4-BE49-F238E27FC236}">
                <a16:creationId xmlns:a16="http://schemas.microsoft.com/office/drawing/2014/main" id="{D2525251-338E-FF40-04BB-E61DF09D7B67}"/>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7" name="Rectangle 6">
            <a:extLst>
              <a:ext uri="{FF2B5EF4-FFF2-40B4-BE49-F238E27FC236}">
                <a16:creationId xmlns:a16="http://schemas.microsoft.com/office/drawing/2014/main" id="{ED95184F-9D78-6317-5F0F-D13BB87C3D60}"/>
              </a:ext>
            </a:extLst>
          </p:cNvPr>
          <p:cNvSpPr>
            <a:spLocks noGrp="1" noChangeArrowheads="1"/>
          </p:cNvSpPr>
          <p:nvPr>
            <p:ph type="sldNum" sz="quarter" idx="12"/>
          </p:nvPr>
        </p:nvSpPr>
        <p:spPr>
          <a:ln/>
        </p:spPr>
        <p:txBody>
          <a:bodyPr/>
          <a:lstStyle>
            <a:lvl1pPr>
              <a:defRPr/>
            </a:lvl1pPr>
          </a:lstStyle>
          <a:p>
            <a:fld id="{EE71CCA4-2654-4C90-8F01-5387A11A05DD}" type="slidenum">
              <a:rPr lang="en-US" altLang="en-US"/>
              <a:pPr/>
              <a:t>‹#›</a:t>
            </a:fld>
            <a:endParaRPr lang="en-US" altLang="en-US"/>
          </a:p>
        </p:txBody>
      </p:sp>
    </p:spTree>
    <p:extLst>
      <p:ext uri="{BB962C8B-B14F-4D97-AF65-F5344CB8AC3E}">
        <p14:creationId xmlns:p14="http://schemas.microsoft.com/office/powerpoint/2010/main" val="28436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638C10-E28C-0CFF-58B3-349C33A8105F}"/>
              </a:ext>
            </a:extLst>
          </p:cNvPr>
          <p:cNvSpPr>
            <a:spLocks noGrp="1" noChangeArrowheads="1"/>
          </p:cNvSpPr>
          <p:nvPr>
            <p:ph type="dt" sz="half" idx="10"/>
          </p:nvPr>
        </p:nvSpPr>
        <p:spPr>
          <a:ln/>
        </p:spPr>
        <p:txBody>
          <a:bodyPr/>
          <a:lstStyle>
            <a:lvl1pPr>
              <a:defRPr/>
            </a:lvl1pPr>
          </a:lstStyle>
          <a:p>
            <a:pPr>
              <a:defRPr/>
            </a:pPr>
            <a:fld id="{C6A86209-DB2D-4904-90B6-5661D2CDECE3}" type="datetime1">
              <a:rPr lang="en-US" smtClean="0"/>
              <a:t>5/28/2024</a:t>
            </a:fld>
            <a:endParaRPr lang="en-US"/>
          </a:p>
        </p:txBody>
      </p:sp>
      <p:sp>
        <p:nvSpPr>
          <p:cNvPr id="8" name="Rectangle 5">
            <a:extLst>
              <a:ext uri="{FF2B5EF4-FFF2-40B4-BE49-F238E27FC236}">
                <a16:creationId xmlns:a16="http://schemas.microsoft.com/office/drawing/2014/main" id="{FC4870E4-883E-40C2-A44D-D08443C3E717}"/>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9" name="Rectangle 6">
            <a:extLst>
              <a:ext uri="{FF2B5EF4-FFF2-40B4-BE49-F238E27FC236}">
                <a16:creationId xmlns:a16="http://schemas.microsoft.com/office/drawing/2014/main" id="{D8658F68-A905-7FBB-72CD-7A7847E1A4BA}"/>
              </a:ext>
            </a:extLst>
          </p:cNvPr>
          <p:cNvSpPr>
            <a:spLocks noGrp="1" noChangeArrowheads="1"/>
          </p:cNvSpPr>
          <p:nvPr>
            <p:ph type="sldNum" sz="quarter" idx="12"/>
          </p:nvPr>
        </p:nvSpPr>
        <p:spPr>
          <a:ln/>
        </p:spPr>
        <p:txBody>
          <a:bodyPr/>
          <a:lstStyle>
            <a:lvl1pPr>
              <a:defRPr/>
            </a:lvl1pPr>
          </a:lstStyle>
          <a:p>
            <a:fld id="{D31DF88F-0A41-46FD-9971-2D79F117BC2F}" type="slidenum">
              <a:rPr lang="en-US" altLang="en-US"/>
              <a:pPr/>
              <a:t>‹#›</a:t>
            </a:fld>
            <a:endParaRPr lang="en-US" altLang="en-US"/>
          </a:p>
        </p:txBody>
      </p:sp>
    </p:spTree>
    <p:extLst>
      <p:ext uri="{BB962C8B-B14F-4D97-AF65-F5344CB8AC3E}">
        <p14:creationId xmlns:p14="http://schemas.microsoft.com/office/powerpoint/2010/main" val="379033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CB8D98B-D9EE-D901-6BC7-B939A2EC97F3}"/>
              </a:ext>
            </a:extLst>
          </p:cNvPr>
          <p:cNvSpPr>
            <a:spLocks noGrp="1" noChangeArrowheads="1"/>
          </p:cNvSpPr>
          <p:nvPr>
            <p:ph type="dt" sz="half" idx="10"/>
          </p:nvPr>
        </p:nvSpPr>
        <p:spPr>
          <a:ln/>
        </p:spPr>
        <p:txBody>
          <a:bodyPr/>
          <a:lstStyle>
            <a:lvl1pPr>
              <a:defRPr/>
            </a:lvl1pPr>
          </a:lstStyle>
          <a:p>
            <a:pPr>
              <a:defRPr/>
            </a:pPr>
            <a:fld id="{3DC42E93-BA41-416B-B3B6-DCF2EF7CCEEC}" type="datetime1">
              <a:rPr lang="en-US" smtClean="0"/>
              <a:t>5/28/2024</a:t>
            </a:fld>
            <a:endParaRPr lang="en-US"/>
          </a:p>
        </p:txBody>
      </p:sp>
      <p:sp>
        <p:nvSpPr>
          <p:cNvPr id="4" name="Rectangle 5">
            <a:extLst>
              <a:ext uri="{FF2B5EF4-FFF2-40B4-BE49-F238E27FC236}">
                <a16:creationId xmlns:a16="http://schemas.microsoft.com/office/drawing/2014/main" id="{79A00476-12AD-F108-D533-C25F0DBD446D}"/>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5" name="Rectangle 6">
            <a:extLst>
              <a:ext uri="{FF2B5EF4-FFF2-40B4-BE49-F238E27FC236}">
                <a16:creationId xmlns:a16="http://schemas.microsoft.com/office/drawing/2014/main" id="{945DDE6D-E030-0E6D-1969-67C4DAD8FC88}"/>
              </a:ext>
            </a:extLst>
          </p:cNvPr>
          <p:cNvSpPr>
            <a:spLocks noGrp="1" noChangeArrowheads="1"/>
          </p:cNvSpPr>
          <p:nvPr>
            <p:ph type="sldNum" sz="quarter" idx="12"/>
          </p:nvPr>
        </p:nvSpPr>
        <p:spPr>
          <a:ln/>
        </p:spPr>
        <p:txBody>
          <a:bodyPr/>
          <a:lstStyle>
            <a:lvl1pPr>
              <a:defRPr/>
            </a:lvl1pPr>
          </a:lstStyle>
          <a:p>
            <a:fld id="{DC4E358C-1F49-4BD9-BDB9-667E33C25EA9}" type="slidenum">
              <a:rPr lang="en-US" altLang="en-US"/>
              <a:pPr/>
              <a:t>‹#›</a:t>
            </a:fld>
            <a:endParaRPr lang="en-US" altLang="en-US"/>
          </a:p>
        </p:txBody>
      </p:sp>
    </p:spTree>
    <p:extLst>
      <p:ext uri="{BB962C8B-B14F-4D97-AF65-F5344CB8AC3E}">
        <p14:creationId xmlns:p14="http://schemas.microsoft.com/office/powerpoint/2010/main" val="288749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0915EFF-BE88-51DD-D17F-4E2096651C21}"/>
              </a:ext>
            </a:extLst>
          </p:cNvPr>
          <p:cNvSpPr>
            <a:spLocks noGrp="1" noChangeArrowheads="1"/>
          </p:cNvSpPr>
          <p:nvPr>
            <p:ph type="dt" sz="half" idx="10"/>
          </p:nvPr>
        </p:nvSpPr>
        <p:spPr>
          <a:ln/>
        </p:spPr>
        <p:txBody>
          <a:bodyPr/>
          <a:lstStyle>
            <a:lvl1pPr>
              <a:defRPr/>
            </a:lvl1pPr>
          </a:lstStyle>
          <a:p>
            <a:pPr>
              <a:defRPr/>
            </a:pPr>
            <a:fld id="{56E3159B-9ED7-4804-9859-D658AD078FD4}" type="datetime1">
              <a:rPr lang="en-US" smtClean="0"/>
              <a:t>5/28/2024</a:t>
            </a:fld>
            <a:endParaRPr lang="en-US"/>
          </a:p>
        </p:txBody>
      </p:sp>
      <p:sp>
        <p:nvSpPr>
          <p:cNvPr id="3" name="Rectangle 5">
            <a:extLst>
              <a:ext uri="{FF2B5EF4-FFF2-40B4-BE49-F238E27FC236}">
                <a16:creationId xmlns:a16="http://schemas.microsoft.com/office/drawing/2014/main" id="{36000928-EC6F-6D14-1E94-A3C2EADEB9DB}"/>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4" name="Rectangle 6">
            <a:extLst>
              <a:ext uri="{FF2B5EF4-FFF2-40B4-BE49-F238E27FC236}">
                <a16:creationId xmlns:a16="http://schemas.microsoft.com/office/drawing/2014/main" id="{7A0A853D-4E1E-E987-EDEA-C3643754EB14}"/>
              </a:ext>
            </a:extLst>
          </p:cNvPr>
          <p:cNvSpPr>
            <a:spLocks noGrp="1" noChangeArrowheads="1"/>
          </p:cNvSpPr>
          <p:nvPr>
            <p:ph type="sldNum" sz="quarter" idx="12"/>
          </p:nvPr>
        </p:nvSpPr>
        <p:spPr>
          <a:ln/>
        </p:spPr>
        <p:txBody>
          <a:bodyPr/>
          <a:lstStyle>
            <a:lvl1pPr>
              <a:defRPr/>
            </a:lvl1pPr>
          </a:lstStyle>
          <a:p>
            <a:fld id="{AA80B7A9-02AD-432F-8E08-B9A92318B1B6}" type="slidenum">
              <a:rPr lang="en-US" altLang="en-US"/>
              <a:pPr/>
              <a:t>‹#›</a:t>
            </a:fld>
            <a:endParaRPr lang="en-US" altLang="en-US"/>
          </a:p>
        </p:txBody>
      </p:sp>
    </p:spTree>
    <p:extLst>
      <p:ext uri="{BB962C8B-B14F-4D97-AF65-F5344CB8AC3E}">
        <p14:creationId xmlns:p14="http://schemas.microsoft.com/office/powerpoint/2010/main" val="77049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2BFBC5E-9430-2363-E5AF-EB3A9B30DDD5}"/>
              </a:ext>
            </a:extLst>
          </p:cNvPr>
          <p:cNvSpPr>
            <a:spLocks noGrp="1" noChangeArrowheads="1"/>
          </p:cNvSpPr>
          <p:nvPr>
            <p:ph type="dt" sz="half" idx="10"/>
          </p:nvPr>
        </p:nvSpPr>
        <p:spPr>
          <a:ln/>
        </p:spPr>
        <p:txBody>
          <a:bodyPr/>
          <a:lstStyle>
            <a:lvl1pPr>
              <a:defRPr/>
            </a:lvl1pPr>
          </a:lstStyle>
          <a:p>
            <a:pPr>
              <a:defRPr/>
            </a:pPr>
            <a:fld id="{8A41AE4A-6BDE-49BF-A3E4-120D9CD35AA9}" type="datetime1">
              <a:rPr lang="en-US" smtClean="0"/>
              <a:t>5/28/2024</a:t>
            </a:fld>
            <a:endParaRPr lang="en-US"/>
          </a:p>
        </p:txBody>
      </p:sp>
      <p:sp>
        <p:nvSpPr>
          <p:cNvPr id="6" name="Rectangle 5">
            <a:extLst>
              <a:ext uri="{FF2B5EF4-FFF2-40B4-BE49-F238E27FC236}">
                <a16:creationId xmlns:a16="http://schemas.microsoft.com/office/drawing/2014/main" id="{10765FC0-8ADB-6699-2DE0-4AA84C21A2C3}"/>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7" name="Rectangle 6">
            <a:extLst>
              <a:ext uri="{FF2B5EF4-FFF2-40B4-BE49-F238E27FC236}">
                <a16:creationId xmlns:a16="http://schemas.microsoft.com/office/drawing/2014/main" id="{CA00EA49-B731-7F9C-93B1-17AB74A6821F}"/>
              </a:ext>
            </a:extLst>
          </p:cNvPr>
          <p:cNvSpPr>
            <a:spLocks noGrp="1" noChangeArrowheads="1"/>
          </p:cNvSpPr>
          <p:nvPr>
            <p:ph type="sldNum" sz="quarter" idx="12"/>
          </p:nvPr>
        </p:nvSpPr>
        <p:spPr>
          <a:ln/>
        </p:spPr>
        <p:txBody>
          <a:bodyPr/>
          <a:lstStyle>
            <a:lvl1pPr>
              <a:defRPr/>
            </a:lvl1pPr>
          </a:lstStyle>
          <a:p>
            <a:fld id="{FBE75319-9BF7-46A6-9749-94E43CA0D9AA}" type="slidenum">
              <a:rPr lang="en-US" altLang="en-US"/>
              <a:pPr/>
              <a:t>‹#›</a:t>
            </a:fld>
            <a:endParaRPr lang="en-US" altLang="en-US"/>
          </a:p>
        </p:txBody>
      </p:sp>
    </p:spTree>
    <p:extLst>
      <p:ext uri="{BB962C8B-B14F-4D97-AF65-F5344CB8AC3E}">
        <p14:creationId xmlns:p14="http://schemas.microsoft.com/office/powerpoint/2010/main" val="420477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1EF150-023A-59A1-8044-F6300B9831F3}"/>
              </a:ext>
            </a:extLst>
          </p:cNvPr>
          <p:cNvSpPr>
            <a:spLocks noGrp="1" noChangeArrowheads="1"/>
          </p:cNvSpPr>
          <p:nvPr>
            <p:ph type="dt" sz="half" idx="10"/>
          </p:nvPr>
        </p:nvSpPr>
        <p:spPr>
          <a:ln/>
        </p:spPr>
        <p:txBody>
          <a:bodyPr/>
          <a:lstStyle>
            <a:lvl1pPr>
              <a:defRPr/>
            </a:lvl1pPr>
          </a:lstStyle>
          <a:p>
            <a:pPr>
              <a:defRPr/>
            </a:pPr>
            <a:fld id="{911E2168-8EC0-47EE-9101-69A69DEC58E9}" type="datetime1">
              <a:rPr lang="en-US" smtClean="0"/>
              <a:t>5/28/2024</a:t>
            </a:fld>
            <a:endParaRPr lang="en-US"/>
          </a:p>
        </p:txBody>
      </p:sp>
      <p:sp>
        <p:nvSpPr>
          <p:cNvPr id="6" name="Rectangle 5">
            <a:extLst>
              <a:ext uri="{FF2B5EF4-FFF2-40B4-BE49-F238E27FC236}">
                <a16:creationId xmlns:a16="http://schemas.microsoft.com/office/drawing/2014/main" id="{94C4B0DA-55F8-5FEF-3214-B8BA061432FD}"/>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7" name="Rectangle 6">
            <a:extLst>
              <a:ext uri="{FF2B5EF4-FFF2-40B4-BE49-F238E27FC236}">
                <a16:creationId xmlns:a16="http://schemas.microsoft.com/office/drawing/2014/main" id="{D77FACBC-B419-FB86-B625-878F92306E49}"/>
              </a:ext>
            </a:extLst>
          </p:cNvPr>
          <p:cNvSpPr>
            <a:spLocks noGrp="1" noChangeArrowheads="1"/>
          </p:cNvSpPr>
          <p:nvPr>
            <p:ph type="sldNum" sz="quarter" idx="12"/>
          </p:nvPr>
        </p:nvSpPr>
        <p:spPr>
          <a:ln/>
        </p:spPr>
        <p:txBody>
          <a:bodyPr/>
          <a:lstStyle>
            <a:lvl1pPr>
              <a:defRPr/>
            </a:lvl1pPr>
          </a:lstStyle>
          <a:p>
            <a:fld id="{7813A2CD-EB38-43C0-982E-978C8439644E}" type="slidenum">
              <a:rPr lang="en-US" altLang="en-US"/>
              <a:pPr/>
              <a:t>‹#›</a:t>
            </a:fld>
            <a:endParaRPr lang="en-US" altLang="en-US"/>
          </a:p>
        </p:txBody>
      </p:sp>
    </p:spTree>
    <p:extLst>
      <p:ext uri="{BB962C8B-B14F-4D97-AF65-F5344CB8AC3E}">
        <p14:creationId xmlns:p14="http://schemas.microsoft.com/office/powerpoint/2010/main" val="291646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C3A9B42-9B3D-1959-50AE-395D5FDF3E2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69D21EA-44B3-00B3-80A3-09529D130EE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0" name="Rectangle 4">
            <a:extLst>
              <a:ext uri="{FF2B5EF4-FFF2-40B4-BE49-F238E27FC236}">
                <a16:creationId xmlns:a16="http://schemas.microsoft.com/office/drawing/2014/main" id="{BAE1F9DC-76A4-3B96-AE1E-A1311586BF2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cs typeface="+mn-cs"/>
              </a:defRPr>
            </a:lvl1pPr>
          </a:lstStyle>
          <a:p>
            <a:pPr>
              <a:defRPr/>
            </a:pPr>
            <a:fld id="{2E0EBF38-2772-419A-BC12-6C422B037CEF}" type="datetime1">
              <a:rPr lang="en-US" smtClean="0"/>
              <a:t>5/28/2024</a:t>
            </a:fld>
            <a:endParaRPr lang="en-US"/>
          </a:p>
        </p:txBody>
      </p:sp>
      <p:sp>
        <p:nvSpPr>
          <p:cNvPr id="24581" name="Rectangle 5">
            <a:extLst>
              <a:ext uri="{FF2B5EF4-FFF2-40B4-BE49-F238E27FC236}">
                <a16:creationId xmlns:a16="http://schemas.microsoft.com/office/drawing/2014/main" id="{4070C216-EB6C-3D6A-6F22-B0C382528FD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latin typeface="Arial" charset="0"/>
                <a:cs typeface="+mn-cs"/>
              </a:defRPr>
            </a:lvl1pPr>
          </a:lstStyle>
          <a:p>
            <a:pPr>
              <a:defRPr/>
            </a:pPr>
            <a:r>
              <a:rPr lang="pt-BR"/>
              <a:t>Templ ref: PPT-ISO-colour.001   Doc Ref no:</a:t>
            </a:r>
            <a:endParaRPr lang="en-US"/>
          </a:p>
        </p:txBody>
      </p:sp>
      <p:sp>
        <p:nvSpPr>
          <p:cNvPr id="24582" name="Rectangle 6">
            <a:extLst>
              <a:ext uri="{FF2B5EF4-FFF2-40B4-BE49-F238E27FC236}">
                <a16:creationId xmlns:a16="http://schemas.microsoft.com/office/drawing/2014/main" id="{C20C57C0-0EE0-C82E-19D3-C0371CDD7D2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vl1pPr>
          </a:lstStyle>
          <a:p>
            <a:fld id="{840F6AAC-4F1B-44A6-8BBE-BF38FFBB46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a:extLst>
              <a:ext uri="{FF2B5EF4-FFF2-40B4-BE49-F238E27FC236}">
                <a16:creationId xmlns:a16="http://schemas.microsoft.com/office/drawing/2014/main" id="{909EB2E0-D35D-E2D4-3AD4-AC51B4E82793}"/>
              </a:ext>
            </a:extLst>
          </p:cNvPr>
          <p:cNvSpPr>
            <a:spLocks noGrp="1"/>
          </p:cNvSpPr>
          <p:nvPr>
            <p:ph type="subTitle" idx="1"/>
          </p:nvPr>
        </p:nvSpPr>
        <p:spPr>
          <a:xfrm>
            <a:off x="155643" y="3886200"/>
            <a:ext cx="8725709" cy="1752600"/>
          </a:xfrm>
        </p:spPr>
        <p:txBody>
          <a:bodyPr/>
          <a:lstStyle/>
          <a:p>
            <a:pPr>
              <a:spcBef>
                <a:spcPct val="0"/>
              </a:spcBef>
              <a:buFontTx/>
              <a:buNone/>
            </a:pPr>
            <a:r>
              <a:rPr lang="en-US" altLang="en-US" sz="2000" dirty="0"/>
              <a:t>Presented by: </a:t>
            </a:r>
          </a:p>
          <a:p>
            <a:pPr>
              <a:spcBef>
                <a:spcPct val="0"/>
              </a:spcBef>
              <a:buFontTx/>
              <a:buNone/>
            </a:pPr>
            <a:r>
              <a:rPr lang="en-US" altLang="en-US" sz="2400" dirty="0"/>
              <a:t>Ms. Shine Lithakazi Mkatshwa</a:t>
            </a:r>
          </a:p>
          <a:p>
            <a:pPr>
              <a:spcBef>
                <a:spcPct val="0"/>
              </a:spcBef>
              <a:buFontTx/>
              <a:buNone/>
            </a:pPr>
            <a:endParaRPr lang="en-US" altLang="en-US" sz="2400" dirty="0"/>
          </a:p>
          <a:p>
            <a:pPr>
              <a:spcBef>
                <a:spcPct val="0"/>
              </a:spcBef>
              <a:buFontTx/>
              <a:buNone/>
            </a:pPr>
            <a:r>
              <a:rPr lang="en-US" altLang="en-US" sz="2400" dirty="0"/>
              <a:t>Regional Training Centre: Meteorological Qualification Manager</a:t>
            </a:r>
          </a:p>
        </p:txBody>
      </p:sp>
      <p:sp>
        <p:nvSpPr>
          <p:cNvPr id="4099" name="Title 2">
            <a:extLst>
              <a:ext uri="{FF2B5EF4-FFF2-40B4-BE49-F238E27FC236}">
                <a16:creationId xmlns:a16="http://schemas.microsoft.com/office/drawing/2014/main" id="{97A1F23C-A576-3F52-7A96-4D2B5AD3F7B4}"/>
              </a:ext>
            </a:extLst>
          </p:cNvPr>
          <p:cNvSpPr>
            <a:spLocks noGrp="1"/>
          </p:cNvSpPr>
          <p:nvPr>
            <p:ph type="ctrTitle" sz="quarter"/>
          </p:nvPr>
        </p:nvSpPr>
        <p:spPr>
          <a:xfrm>
            <a:off x="381000" y="2130425"/>
            <a:ext cx="8382000" cy="1470025"/>
          </a:xfrm>
        </p:spPr>
        <p:txBody>
          <a:bodyPr/>
          <a:lstStyle/>
          <a:p>
            <a:r>
              <a:rPr lang="en-US" altLang="en-US" sz="4400" b="1" cap="small" dirty="0"/>
              <a:t>Surface wind &amp; visibility</a:t>
            </a:r>
          </a:p>
        </p:txBody>
      </p:sp>
      <p:sp>
        <p:nvSpPr>
          <p:cNvPr id="3" name="Slide Number Placeholder 2">
            <a:extLst>
              <a:ext uri="{FF2B5EF4-FFF2-40B4-BE49-F238E27FC236}">
                <a16:creationId xmlns:a16="http://schemas.microsoft.com/office/drawing/2014/main" id="{A2D81F65-7F87-FE5F-12A5-074C129D5E83}"/>
              </a:ext>
            </a:extLst>
          </p:cNvPr>
          <p:cNvSpPr>
            <a:spLocks noGrp="1"/>
          </p:cNvSpPr>
          <p:nvPr>
            <p:ph type="sldNum" sz="quarter" idx="12"/>
          </p:nvPr>
        </p:nvSpPr>
        <p:spPr/>
        <p:txBody>
          <a:bodyPr/>
          <a:lstStyle/>
          <a:p>
            <a:fld id="{B151393C-8919-47DE-852E-9FA4CF37BF9E}" type="slidenum">
              <a:rPr lang="en-US" altLang="en-US" smtClean="0"/>
              <a:pPr/>
              <a:t>1</a:t>
            </a:fld>
            <a:endParaRPr lang="en-US" altLang="en-US"/>
          </a:p>
        </p:txBody>
      </p:sp>
      <p:sp>
        <p:nvSpPr>
          <p:cNvPr id="4" name="Footer Placeholder 3">
            <a:extLst>
              <a:ext uri="{FF2B5EF4-FFF2-40B4-BE49-F238E27FC236}">
                <a16:creationId xmlns:a16="http://schemas.microsoft.com/office/drawing/2014/main" id="{D0A1E6D6-7BA5-34A7-4256-BF8255A9DFC8}"/>
              </a:ext>
            </a:extLst>
          </p:cNvPr>
          <p:cNvSpPr>
            <a:spLocks noGrp="1"/>
          </p:cNvSpPr>
          <p:nvPr>
            <p:ph type="ftr" sz="quarter" idx="11"/>
          </p:nvPr>
        </p:nvSpPr>
        <p:spPr>
          <a:xfrm>
            <a:off x="1809345" y="6410527"/>
            <a:ext cx="5758774" cy="310947"/>
          </a:xfrm>
        </p:spPr>
        <p:txBody>
          <a:bodyPr/>
          <a:lstStyle/>
          <a:p>
            <a:pPr>
              <a:defRPr/>
            </a:pPr>
            <a:r>
              <a:rPr lang="pt-BR" dirty="0"/>
              <a:t>WCS-RTC-PRES-LesMetPresenters2024_SfcWindAndVisibility</a:t>
            </a:r>
          </a:p>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4498B3F-2500-5DA1-4E48-AC4DAB9E23AD}"/>
              </a:ext>
            </a:extLst>
          </p:cNvPr>
          <p:cNvSpPr>
            <a:spLocks noGrp="1"/>
          </p:cNvSpPr>
          <p:nvPr>
            <p:ph type="title"/>
          </p:nvPr>
        </p:nvSpPr>
        <p:spPr>
          <a:xfrm>
            <a:off x="457200" y="228600"/>
            <a:ext cx="8229600" cy="720725"/>
          </a:xfrm>
        </p:spPr>
        <p:txBody>
          <a:bodyPr/>
          <a:lstStyle/>
          <a:p>
            <a:r>
              <a:rPr lang="en-US" altLang="en-US" b="1" dirty="0"/>
              <a:t>Backing and veering</a:t>
            </a:r>
          </a:p>
        </p:txBody>
      </p:sp>
      <p:sp>
        <p:nvSpPr>
          <p:cNvPr id="13315" name="Content Placeholder 2">
            <a:extLst>
              <a:ext uri="{FF2B5EF4-FFF2-40B4-BE49-F238E27FC236}">
                <a16:creationId xmlns:a16="http://schemas.microsoft.com/office/drawing/2014/main" id="{B3F0D8B9-0401-2C90-29AA-A3BA82DF0BC5}"/>
              </a:ext>
            </a:extLst>
          </p:cNvPr>
          <p:cNvSpPr>
            <a:spLocks noGrp="1"/>
          </p:cNvSpPr>
          <p:nvPr>
            <p:ph idx="1"/>
          </p:nvPr>
        </p:nvSpPr>
        <p:spPr>
          <a:xfrm>
            <a:off x="755650" y="990600"/>
            <a:ext cx="7772400" cy="4537075"/>
          </a:xfrm>
        </p:spPr>
        <p:txBody>
          <a:bodyPr/>
          <a:lstStyle/>
          <a:p>
            <a:r>
              <a:rPr lang="en-GB" altLang="en-US" sz="2000"/>
              <a:t>Veering - wind direction changes so that the observer facing the wind has to move in a clockwise direction (to his right) in order to continue facing the wind </a:t>
            </a:r>
          </a:p>
          <a:p>
            <a:pPr>
              <a:buFontTx/>
              <a:buNone/>
            </a:pPr>
            <a:endParaRPr lang="en-GB" altLang="en-US" sz="2000"/>
          </a:p>
          <a:p>
            <a:pPr>
              <a:buFontTx/>
              <a:buNone/>
            </a:pPr>
            <a:endParaRPr lang="en-US" altLang="en-US" sz="2000"/>
          </a:p>
          <a:p>
            <a:pPr>
              <a:buFontTx/>
              <a:buNone/>
            </a:pPr>
            <a:endParaRPr lang="en-US" altLang="en-US" sz="2000"/>
          </a:p>
          <a:p>
            <a:pPr>
              <a:buFontTx/>
              <a:buNone/>
            </a:pPr>
            <a:endParaRPr lang="en-US" altLang="en-US" sz="2000"/>
          </a:p>
          <a:p>
            <a:pPr>
              <a:buFontTx/>
              <a:buNone/>
            </a:pPr>
            <a:endParaRPr lang="en-US" altLang="en-US" sz="2000"/>
          </a:p>
          <a:p>
            <a:pPr>
              <a:buFontTx/>
              <a:buNone/>
            </a:pPr>
            <a:endParaRPr lang="en-US" altLang="en-US" sz="2000"/>
          </a:p>
          <a:p>
            <a:pPr>
              <a:buFontTx/>
              <a:buNone/>
            </a:pPr>
            <a:endParaRPr lang="en-US" altLang="en-US" sz="2000"/>
          </a:p>
          <a:p>
            <a:endParaRPr lang="en-GB" altLang="en-US" sz="2000"/>
          </a:p>
          <a:p>
            <a:r>
              <a:rPr lang="en-GB" altLang="en-US" sz="2000"/>
              <a:t>Backing - the wind direction changes so that the observer facing the wind has to move in an anticlockwise direction (to his left) in order to continue facing the wind.</a:t>
            </a:r>
            <a:endParaRPr lang="en-US" altLang="en-US" sz="2000"/>
          </a:p>
        </p:txBody>
      </p:sp>
      <p:pic>
        <p:nvPicPr>
          <p:cNvPr id="13316" name="Picture 3" descr="backing veering.gif">
            <a:extLst>
              <a:ext uri="{FF2B5EF4-FFF2-40B4-BE49-F238E27FC236}">
                <a16:creationId xmlns:a16="http://schemas.microsoft.com/office/drawing/2014/main" id="{1CFD02EE-67F4-1533-71C3-AFE8FDD36A2C}"/>
              </a:ext>
            </a:extLst>
          </p:cNvPr>
          <p:cNvPicPr>
            <a:picLocks noChangeAspect="1"/>
          </p:cNvPicPr>
          <p:nvPr/>
        </p:nvPicPr>
        <p:blipFill>
          <a:blip r:embed="rId2">
            <a:extLst>
              <a:ext uri="{28A0092B-C50C-407E-A947-70E740481C1C}">
                <a14:useLocalDpi xmlns:a14="http://schemas.microsoft.com/office/drawing/2010/main" val="0"/>
              </a:ext>
            </a:extLst>
          </a:blip>
          <a:srcRect t="17555"/>
          <a:stretch>
            <a:fillRect/>
          </a:stretch>
        </p:blipFill>
        <p:spPr bwMode="auto">
          <a:xfrm>
            <a:off x="2819400" y="2209800"/>
            <a:ext cx="36687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A9BA8E8-05FC-00C3-2906-99118ADF729C}"/>
              </a:ext>
            </a:extLst>
          </p:cNvPr>
          <p:cNvSpPr>
            <a:spLocks noGrp="1"/>
          </p:cNvSpPr>
          <p:nvPr>
            <p:ph type="sldNum" sz="quarter" idx="12"/>
          </p:nvPr>
        </p:nvSpPr>
        <p:spPr/>
        <p:txBody>
          <a:bodyPr/>
          <a:lstStyle/>
          <a:p>
            <a:fld id="{CD682D39-23AA-41EC-9E30-56EB310891EB}"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C042505-E59A-A146-7EA2-813CBCA50C4E}"/>
              </a:ext>
            </a:extLst>
          </p:cNvPr>
          <p:cNvSpPr>
            <a:spLocks noGrp="1"/>
          </p:cNvSpPr>
          <p:nvPr>
            <p:ph type="title"/>
          </p:nvPr>
        </p:nvSpPr>
        <p:spPr>
          <a:xfrm>
            <a:off x="0" y="333375"/>
            <a:ext cx="9144000" cy="1125538"/>
          </a:xfrm>
        </p:spPr>
        <p:txBody>
          <a:bodyPr/>
          <a:lstStyle/>
          <a:p>
            <a:r>
              <a:rPr lang="en-US" altLang="en-US" b="1"/>
              <a:t>Meteorological visibility</a:t>
            </a:r>
            <a:r>
              <a:rPr lang="en-US" altLang="en-US"/>
              <a:t> </a:t>
            </a:r>
          </a:p>
        </p:txBody>
      </p:sp>
      <p:sp>
        <p:nvSpPr>
          <p:cNvPr id="14339" name="Rectangle 4">
            <a:extLst>
              <a:ext uri="{FF2B5EF4-FFF2-40B4-BE49-F238E27FC236}">
                <a16:creationId xmlns:a16="http://schemas.microsoft.com/office/drawing/2014/main" id="{7DB49C2A-F5F3-4016-6630-1EB4066C0785}"/>
              </a:ext>
            </a:extLst>
          </p:cNvPr>
          <p:cNvSpPr>
            <a:spLocks noGrp="1" noChangeArrowheads="1"/>
          </p:cNvSpPr>
          <p:nvPr>
            <p:ph type="body" idx="4294967295"/>
          </p:nvPr>
        </p:nvSpPr>
        <p:spPr>
          <a:xfrm>
            <a:off x="482600" y="1463675"/>
            <a:ext cx="8178800" cy="5040313"/>
          </a:xfrm>
        </p:spPr>
        <p:txBody>
          <a:bodyPr/>
          <a:lstStyle/>
          <a:p>
            <a:pPr>
              <a:buFontTx/>
              <a:buNone/>
            </a:pPr>
            <a:r>
              <a:rPr lang="en-ZA" altLang="en-US" sz="1800" b="1"/>
              <a:t>Day Visibility</a:t>
            </a:r>
            <a:endParaRPr lang="en-ZA" altLang="en-US" sz="1800"/>
          </a:p>
          <a:p>
            <a:r>
              <a:rPr lang="en-ZA" altLang="en-US" sz="1800"/>
              <a:t>In daylight, meteorological visibility is defined as the </a:t>
            </a:r>
            <a:r>
              <a:rPr lang="en-ZA" altLang="en-US" sz="1800" i="1" u="sng"/>
              <a:t>greatest distance</a:t>
            </a:r>
            <a:r>
              <a:rPr lang="en-ZA" altLang="en-US" sz="1800"/>
              <a:t> at which a </a:t>
            </a:r>
            <a:r>
              <a:rPr lang="en-ZA" altLang="en-US" sz="1800" i="1" u="sng">
                <a:solidFill>
                  <a:schemeClr val="hlink"/>
                </a:solidFill>
              </a:rPr>
              <a:t>black object</a:t>
            </a:r>
            <a:r>
              <a:rPr lang="en-ZA" altLang="en-US" sz="1800"/>
              <a:t> of suitable dimensions can be </a:t>
            </a:r>
            <a:r>
              <a:rPr lang="en-ZA" altLang="en-US" sz="1800" i="1" u="sng"/>
              <a:t>seen</a:t>
            </a:r>
            <a:r>
              <a:rPr lang="en-ZA" altLang="en-US" sz="1800"/>
              <a:t> and </a:t>
            </a:r>
            <a:r>
              <a:rPr lang="en-ZA" altLang="en-US" sz="1800" i="1" u="sng"/>
              <a:t>recognized</a:t>
            </a:r>
            <a:r>
              <a:rPr lang="en-ZA" altLang="en-US" sz="1800" i="1">
                <a:solidFill>
                  <a:schemeClr val="hlink"/>
                </a:solidFill>
              </a:rPr>
              <a:t> </a:t>
            </a:r>
            <a:r>
              <a:rPr lang="en-ZA" altLang="en-US" sz="1800"/>
              <a:t>against the horizon sky. </a:t>
            </a:r>
          </a:p>
          <a:p>
            <a:endParaRPr lang="en-ZA" altLang="en-US" sz="1800"/>
          </a:p>
          <a:p>
            <a:r>
              <a:rPr lang="en-ZA" altLang="en-US" sz="1800"/>
              <a:t>The identification of an object depends on the observer's familiarity with the surroundings. </a:t>
            </a:r>
          </a:p>
          <a:p>
            <a:pPr>
              <a:buFontTx/>
              <a:buNone/>
            </a:pPr>
            <a:endParaRPr lang="en-ZA" altLang="en-US" sz="1800" b="1"/>
          </a:p>
          <a:p>
            <a:pPr>
              <a:buFontTx/>
              <a:buNone/>
            </a:pPr>
            <a:r>
              <a:rPr lang="en-ZA" altLang="en-US" sz="1800" b="1"/>
              <a:t>Night Visibility</a:t>
            </a:r>
          </a:p>
          <a:p>
            <a:r>
              <a:rPr lang="en-ZA" altLang="en-US" sz="1800"/>
              <a:t>The meteorological visibility is then defined as the </a:t>
            </a:r>
            <a:r>
              <a:rPr lang="en-ZA" altLang="en-US" sz="1800" i="1" u="sng"/>
              <a:t>greatest distance</a:t>
            </a:r>
            <a:r>
              <a:rPr lang="en-ZA" altLang="en-US" sz="1800"/>
              <a:t> at which the </a:t>
            </a:r>
            <a:r>
              <a:rPr lang="en-ZA" altLang="en-US" sz="1800" i="1" u="sng"/>
              <a:t>black object</a:t>
            </a:r>
            <a:r>
              <a:rPr lang="en-ZA" altLang="en-US" sz="1800"/>
              <a:t> of suitable dimensions could be </a:t>
            </a:r>
            <a:r>
              <a:rPr lang="en-ZA" altLang="en-US" sz="1800" i="1" u="sng"/>
              <a:t>seen</a:t>
            </a:r>
            <a:r>
              <a:rPr lang="en-ZA" altLang="en-US" sz="1800"/>
              <a:t> and </a:t>
            </a:r>
            <a:r>
              <a:rPr lang="en-ZA" altLang="en-US" sz="1800" i="1" u="sng"/>
              <a:t>recognized</a:t>
            </a:r>
            <a:r>
              <a:rPr lang="en-ZA" altLang="en-US" sz="1800"/>
              <a:t>, </a:t>
            </a:r>
            <a:r>
              <a:rPr lang="en-ZA" altLang="en-US" sz="1800" i="1" u="sng"/>
              <a:t>if the general illumination were raised to the normal daylight level.</a:t>
            </a:r>
          </a:p>
          <a:p>
            <a:pPr>
              <a:buFontTx/>
              <a:buNone/>
            </a:pPr>
            <a:endParaRPr lang="en-ZA" altLang="en-US" sz="1800" i="1">
              <a:solidFill>
                <a:schemeClr val="hlink"/>
              </a:solidFill>
            </a:endParaRPr>
          </a:p>
          <a:p>
            <a:endParaRPr lang="en-US" altLang="en-US" sz="1800"/>
          </a:p>
        </p:txBody>
      </p:sp>
      <p:sp>
        <p:nvSpPr>
          <p:cNvPr id="2" name="Slide Number Placeholder 1">
            <a:extLst>
              <a:ext uri="{FF2B5EF4-FFF2-40B4-BE49-F238E27FC236}">
                <a16:creationId xmlns:a16="http://schemas.microsoft.com/office/drawing/2014/main" id="{C66308A5-4B52-2D46-C0F1-6E910395BB14}"/>
              </a:ext>
            </a:extLst>
          </p:cNvPr>
          <p:cNvSpPr>
            <a:spLocks noGrp="1"/>
          </p:cNvSpPr>
          <p:nvPr>
            <p:ph type="sldNum" sz="quarter" idx="12"/>
          </p:nvPr>
        </p:nvSpPr>
        <p:spPr/>
        <p:txBody>
          <a:bodyPr/>
          <a:lstStyle/>
          <a:p>
            <a:fld id="{CD682D39-23AA-41EC-9E30-56EB310891EB}"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D50CE1D-6855-F85A-8B31-8993C956263C}"/>
              </a:ext>
            </a:extLst>
          </p:cNvPr>
          <p:cNvSpPr>
            <a:spLocks noGrp="1" noChangeArrowheads="1"/>
          </p:cNvSpPr>
          <p:nvPr>
            <p:ph type="title"/>
          </p:nvPr>
        </p:nvSpPr>
        <p:spPr>
          <a:xfrm>
            <a:off x="0" y="0"/>
            <a:ext cx="9144000" cy="1125538"/>
          </a:xfrm>
        </p:spPr>
        <p:txBody>
          <a:bodyPr/>
          <a:lstStyle/>
          <a:p>
            <a:r>
              <a:rPr lang="en-ZA" altLang="en-US" b="1" dirty="0"/>
              <a:t>Factors affecting visibility</a:t>
            </a:r>
            <a:r>
              <a:rPr lang="en-US" altLang="en-US" b="1" dirty="0"/>
              <a:t> </a:t>
            </a:r>
          </a:p>
        </p:txBody>
      </p:sp>
      <p:sp>
        <p:nvSpPr>
          <p:cNvPr id="18434" name="Rectangle 3">
            <a:extLst>
              <a:ext uri="{FF2B5EF4-FFF2-40B4-BE49-F238E27FC236}">
                <a16:creationId xmlns:a16="http://schemas.microsoft.com/office/drawing/2014/main" id="{2134A192-E376-DE38-E0BE-878A19C9E75B}"/>
              </a:ext>
            </a:extLst>
          </p:cNvPr>
          <p:cNvSpPr>
            <a:spLocks noGrp="1" noChangeArrowheads="1"/>
          </p:cNvSpPr>
          <p:nvPr>
            <p:ph type="body" idx="1"/>
          </p:nvPr>
        </p:nvSpPr>
        <p:spPr>
          <a:xfrm>
            <a:off x="0" y="1036638"/>
            <a:ext cx="9036050" cy="5705475"/>
          </a:xfrm>
        </p:spPr>
        <p:txBody>
          <a:bodyPr/>
          <a:lstStyle/>
          <a:p>
            <a:pPr>
              <a:defRPr/>
            </a:pPr>
            <a:r>
              <a:rPr lang="en-ZA" sz="2000" dirty="0"/>
              <a:t>The main causes of reduced meteorological visibility are as follows:</a:t>
            </a:r>
          </a:p>
          <a:p>
            <a:pPr lvl="2">
              <a:buFont typeface="Wingdings" pitchFamily="2" charset="2"/>
              <a:buChar char="Ø"/>
              <a:defRPr/>
            </a:pPr>
            <a:r>
              <a:rPr lang="en-ZA" sz="2000" dirty="0"/>
              <a:t>Precipitation</a:t>
            </a:r>
          </a:p>
          <a:p>
            <a:pPr lvl="2">
              <a:buFont typeface="Wingdings" pitchFamily="2" charset="2"/>
              <a:buNone/>
              <a:defRPr/>
            </a:pPr>
            <a:endParaRPr lang="en-ZA" sz="2000" dirty="0"/>
          </a:p>
          <a:p>
            <a:pPr lvl="2">
              <a:buFont typeface="Wingdings" pitchFamily="2" charset="2"/>
              <a:buChar char="Ø"/>
              <a:defRPr/>
            </a:pPr>
            <a:r>
              <a:rPr lang="en-ZA" sz="2000" dirty="0"/>
              <a:t>Fog and mist</a:t>
            </a:r>
          </a:p>
          <a:p>
            <a:pPr lvl="2">
              <a:buFont typeface="Wingdings" pitchFamily="2" charset="2"/>
              <a:buNone/>
              <a:defRPr/>
            </a:pPr>
            <a:endParaRPr lang="en-ZA" sz="2000" dirty="0"/>
          </a:p>
          <a:p>
            <a:pPr lvl="2">
              <a:buFont typeface="Wingdings" pitchFamily="2" charset="2"/>
              <a:buChar char="Ø"/>
              <a:defRPr/>
            </a:pPr>
            <a:r>
              <a:rPr lang="en-ZA" sz="2000" dirty="0"/>
              <a:t>Wind-blown spray from the sea</a:t>
            </a:r>
          </a:p>
          <a:p>
            <a:pPr lvl="2">
              <a:buFont typeface="Wingdings" pitchFamily="2" charset="2"/>
              <a:buNone/>
              <a:defRPr/>
            </a:pPr>
            <a:endParaRPr lang="en-ZA" sz="2000" dirty="0"/>
          </a:p>
          <a:p>
            <a:pPr lvl="2">
              <a:buFont typeface="Wingdings" pitchFamily="2" charset="2"/>
              <a:buChar char="Ø"/>
              <a:defRPr/>
            </a:pPr>
            <a:r>
              <a:rPr lang="en-ZA" sz="2000" dirty="0">
                <a:solidFill>
                  <a:schemeClr val="bg1">
                    <a:lumMod val="50000"/>
                  </a:schemeClr>
                </a:solidFill>
              </a:rPr>
              <a:t>Oils</a:t>
            </a:r>
          </a:p>
          <a:p>
            <a:pPr lvl="2">
              <a:buFont typeface="Wingdings" pitchFamily="2" charset="2"/>
              <a:buNone/>
              <a:defRPr/>
            </a:pPr>
            <a:endParaRPr lang="en-ZA" sz="2000" dirty="0">
              <a:solidFill>
                <a:schemeClr val="bg1">
                  <a:lumMod val="50000"/>
                </a:schemeClr>
              </a:solidFill>
            </a:endParaRPr>
          </a:p>
          <a:p>
            <a:pPr lvl="2">
              <a:buFont typeface="Wingdings" pitchFamily="2" charset="2"/>
              <a:buChar char="Ø"/>
              <a:defRPr/>
            </a:pPr>
            <a:r>
              <a:rPr lang="en-ZA" sz="2000" dirty="0">
                <a:solidFill>
                  <a:schemeClr val="bg1">
                    <a:lumMod val="50000"/>
                  </a:schemeClr>
                </a:solidFill>
              </a:rPr>
              <a:t>Smoke</a:t>
            </a:r>
          </a:p>
          <a:p>
            <a:pPr lvl="2">
              <a:buFont typeface="Wingdings" pitchFamily="2" charset="2"/>
              <a:buNone/>
              <a:defRPr/>
            </a:pPr>
            <a:endParaRPr lang="en-ZA" sz="2000" dirty="0"/>
          </a:p>
          <a:p>
            <a:pPr lvl="2">
              <a:buFont typeface="Wingdings" pitchFamily="2" charset="2"/>
              <a:buChar char="Ø"/>
              <a:defRPr/>
            </a:pPr>
            <a:r>
              <a:rPr lang="en-ZA" sz="2000" dirty="0">
                <a:solidFill>
                  <a:schemeClr val="bg1">
                    <a:lumMod val="50000"/>
                  </a:schemeClr>
                </a:solidFill>
              </a:rPr>
              <a:t>Dust and Sand</a:t>
            </a:r>
          </a:p>
          <a:p>
            <a:pPr lvl="2">
              <a:buFont typeface="Wingdings" pitchFamily="2" charset="2"/>
              <a:buNone/>
              <a:defRPr/>
            </a:pPr>
            <a:endParaRPr lang="en-ZA" sz="2000" dirty="0"/>
          </a:p>
          <a:p>
            <a:pPr lvl="2">
              <a:buFont typeface="Wingdings" pitchFamily="2" charset="2"/>
              <a:buChar char="Ø"/>
              <a:defRPr/>
            </a:pPr>
            <a:r>
              <a:rPr lang="en-ZA" sz="2000" dirty="0"/>
              <a:t>Salt</a:t>
            </a:r>
            <a:endParaRPr lang="en-US" dirty="0"/>
          </a:p>
        </p:txBody>
      </p:sp>
      <p:sp>
        <p:nvSpPr>
          <p:cNvPr id="2" name="Slide Number Placeholder 1">
            <a:extLst>
              <a:ext uri="{FF2B5EF4-FFF2-40B4-BE49-F238E27FC236}">
                <a16:creationId xmlns:a16="http://schemas.microsoft.com/office/drawing/2014/main" id="{DE27A32A-2E1B-8490-C3DC-59AAD5E6A1EB}"/>
              </a:ext>
            </a:extLst>
          </p:cNvPr>
          <p:cNvSpPr>
            <a:spLocks noGrp="1"/>
          </p:cNvSpPr>
          <p:nvPr>
            <p:ph type="sldNum" sz="quarter" idx="12"/>
          </p:nvPr>
        </p:nvSpPr>
        <p:spPr/>
        <p:txBody>
          <a:bodyPr/>
          <a:lstStyle/>
          <a:p>
            <a:fld id="{CD682D39-23AA-41EC-9E30-56EB310891EB}"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70A27F0-C858-4F7F-EA08-B747276D8C23}"/>
              </a:ext>
            </a:extLst>
          </p:cNvPr>
          <p:cNvSpPr>
            <a:spLocks noGrp="1" noChangeArrowheads="1"/>
          </p:cNvSpPr>
          <p:nvPr>
            <p:ph type="title"/>
          </p:nvPr>
        </p:nvSpPr>
        <p:spPr>
          <a:xfrm>
            <a:off x="457200" y="53975"/>
            <a:ext cx="8229600" cy="1143000"/>
          </a:xfrm>
        </p:spPr>
        <p:txBody>
          <a:bodyPr/>
          <a:lstStyle/>
          <a:p>
            <a:r>
              <a:rPr lang="en-ZA" altLang="en-US" b="1" dirty="0"/>
              <a:t>Precipitation effects</a:t>
            </a:r>
            <a:endParaRPr lang="en-US" altLang="en-US" b="1" dirty="0"/>
          </a:p>
        </p:txBody>
      </p:sp>
      <p:sp>
        <p:nvSpPr>
          <p:cNvPr id="16387" name="Rectangle 3">
            <a:extLst>
              <a:ext uri="{FF2B5EF4-FFF2-40B4-BE49-F238E27FC236}">
                <a16:creationId xmlns:a16="http://schemas.microsoft.com/office/drawing/2014/main" id="{C5D98365-B814-9B94-671D-FDB2595C57BF}"/>
              </a:ext>
            </a:extLst>
          </p:cNvPr>
          <p:cNvSpPr>
            <a:spLocks noGrp="1" noChangeArrowheads="1"/>
          </p:cNvSpPr>
          <p:nvPr>
            <p:ph type="body" sz="half" idx="1"/>
          </p:nvPr>
        </p:nvSpPr>
        <p:spPr>
          <a:xfrm>
            <a:off x="0" y="866775"/>
            <a:ext cx="4716463" cy="5991225"/>
          </a:xfrm>
        </p:spPr>
        <p:txBody>
          <a:bodyPr/>
          <a:lstStyle/>
          <a:p>
            <a:endParaRPr lang="en-ZA" altLang="en-US" sz="1050" dirty="0"/>
          </a:p>
          <a:p>
            <a:r>
              <a:rPr lang="en-ZA" altLang="en-US" sz="2000" u="sng" dirty="0"/>
              <a:t>Rain</a:t>
            </a:r>
            <a:r>
              <a:rPr lang="en-ZA" altLang="en-US" sz="2000" dirty="0"/>
              <a:t>: Effects depend on both the size of the droplets and their number in a given volume of air.</a:t>
            </a:r>
          </a:p>
          <a:p>
            <a:pPr>
              <a:buFontTx/>
              <a:buNone/>
            </a:pPr>
            <a:r>
              <a:rPr lang="en-ZA" altLang="en-US" sz="2000" dirty="0"/>
              <a:t>      - </a:t>
            </a:r>
            <a:r>
              <a:rPr lang="en-ZA" altLang="en-US" sz="2000" i="1" dirty="0"/>
              <a:t>Moderate</a:t>
            </a:r>
            <a:r>
              <a:rPr lang="en-ZA" altLang="en-US" sz="2000" dirty="0"/>
              <a:t> rain reduces the visibility to 3-10 km. </a:t>
            </a:r>
          </a:p>
          <a:p>
            <a:pPr>
              <a:buFontTx/>
              <a:buNone/>
            </a:pPr>
            <a:r>
              <a:rPr lang="en-ZA" altLang="en-US" sz="2000" dirty="0"/>
              <a:t>      - </a:t>
            </a:r>
            <a:r>
              <a:rPr lang="en-ZA" altLang="en-US" sz="2000" i="1" dirty="0"/>
              <a:t>Heavy</a:t>
            </a:r>
            <a:r>
              <a:rPr lang="en-ZA" altLang="en-US" sz="2000" dirty="0"/>
              <a:t> rain reduces visibility as low as 50-500 m.</a:t>
            </a:r>
          </a:p>
          <a:p>
            <a:pPr>
              <a:buFontTx/>
              <a:buNone/>
            </a:pPr>
            <a:endParaRPr lang="en-ZA" altLang="en-US" sz="2000" i="1" dirty="0">
              <a:solidFill>
                <a:schemeClr val="hlink"/>
              </a:solidFill>
            </a:endParaRPr>
          </a:p>
          <a:p>
            <a:r>
              <a:rPr lang="en-ZA" altLang="en-US" sz="2000" u="sng" dirty="0"/>
              <a:t>Drizzle</a:t>
            </a:r>
            <a:r>
              <a:rPr lang="en-ZA" altLang="en-US" sz="2000" dirty="0"/>
              <a:t> may reduce visibility to 0.5 to 3 km.</a:t>
            </a:r>
          </a:p>
          <a:p>
            <a:pPr>
              <a:buFontTx/>
              <a:buNone/>
            </a:pPr>
            <a:endParaRPr lang="en-ZA" altLang="en-US" sz="2000" dirty="0"/>
          </a:p>
          <a:p>
            <a:r>
              <a:rPr lang="en-ZA" altLang="en-US" sz="2000" u="sng" dirty="0"/>
              <a:t>Snow</a:t>
            </a:r>
            <a:r>
              <a:rPr lang="en-ZA" altLang="en-US" sz="2000" dirty="0"/>
              <a:t> has more effect than rain and blowing snow even worse.</a:t>
            </a:r>
          </a:p>
          <a:p>
            <a:pPr>
              <a:buFontTx/>
              <a:buNone/>
            </a:pPr>
            <a:r>
              <a:rPr lang="en-ZA" altLang="en-US" sz="2000" dirty="0"/>
              <a:t>      - </a:t>
            </a:r>
            <a:r>
              <a:rPr lang="en-ZA" altLang="en-US" sz="2000" i="1" dirty="0"/>
              <a:t>Moderate</a:t>
            </a:r>
            <a:r>
              <a:rPr lang="en-ZA" altLang="en-US" sz="2000" dirty="0"/>
              <a:t> snow reduces visibility to below 1 km.</a:t>
            </a:r>
          </a:p>
          <a:p>
            <a:pPr>
              <a:buFontTx/>
              <a:buNone/>
            </a:pPr>
            <a:r>
              <a:rPr lang="en-ZA" altLang="en-US" sz="2000" dirty="0"/>
              <a:t>      - </a:t>
            </a:r>
            <a:r>
              <a:rPr lang="en-ZA" altLang="en-US" sz="2000" i="1" dirty="0"/>
              <a:t>Heavy</a:t>
            </a:r>
            <a:r>
              <a:rPr lang="en-ZA" altLang="en-US" sz="2000" dirty="0"/>
              <a:t> snow, it may range from about 200 m to less than 50 m.</a:t>
            </a:r>
          </a:p>
          <a:p>
            <a:pPr>
              <a:buFontTx/>
              <a:buNone/>
            </a:pPr>
            <a:endParaRPr lang="en-ZA" altLang="en-US" sz="2000" dirty="0"/>
          </a:p>
        </p:txBody>
      </p:sp>
      <p:graphicFrame>
        <p:nvGraphicFramePr>
          <p:cNvPr id="16388" name="Object 6">
            <a:extLst>
              <a:ext uri="{FF2B5EF4-FFF2-40B4-BE49-F238E27FC236}">
                <a16:creationId xmlns:a16="http://schemas.microsoft.com/office/drawing/2014/main" id="{86AB2D98-CFEC-0032-FFE1-4BC035F9ADA8}"/>
              </a:ext>
            </a:extLst>
          </p:cNvPr>
          <p:cNvGraphicFramePr>
            <a:graphicFrameLocks noGrp="1" noChangeAspect="1"/>
          </p:cNvGraphicFramePr>
          <p:nvPr>
            <p:ph sz="half" idx="4294967295"/>
          </p:nvPr>
        </p:nvGraphicFramePr>
        <p:xfrm>
          <a:off x="4718050" y="1506538"/>
          <a:ext cx="4425950" cy="5040312"/>
        </p:xfrm>
        <a:graphic>
          <a:graphicData uri="http://schemas.openxmlformats.org/presentationml/2006/ole">
            <mc:AlternateContent xmlns:mc="http://schemas.openxmlformats.org/markup-compatibility/2006">
              <mc:Choice xmlns:v="urn:schemas-microsoft-com:vml" Requires="v">
                <p:oleObj name="Photo Editor Photo" r:id="rId2" imgW="7620660" imgH="5105843" progId="">
                  <p:embed/>
                </p:oleObj>
              </mc:Choice>
              <mc:Fallback>
                <p:oleObj name="Photo Editor Photo" r:id="rId2" imgW="7620660" imgH="5105843" progId="">
                  <p:embed/>
                  <p:pic>
                    <p:nvPicPr>
                      <p:cNvPr id="16388" name="Object 6">
                        <a:extLst>
                          <a:ext uri="{FF2B5EF4-FFF2-40B4-BE49-F238E27FC236}">
                            <a16:creationId xmlns:a16="http://schemas.microsoft.com/office/drawing/2014/main" id="{86AB2D98-CFEC-0032-FFE1-4BC035F9ADA8}"/>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1506538"/>
                        <a:ext cx="4425950"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85256737-F5F0-D784-13E8-3FC5C1861791}"/>
              </a:ext>
            </a:extLst>
          </p:cNvPr>
          <p:cNvSpPr>
            <a:spLocks noGrp="1"/>
          </p:cNvSpPr>
          <p:nvPr>
            <p:ph type="sldNum" sz="quarter" idx="12"/>
          </p:nvPr>
        </p:nvSpPr>
        <p:spPr/>
        <p:txBody>
          <a:bodyPr/>
          <a:lstStyle/>
          <a:p>
            <a:fld id="{CD682D39-23AA-41EC-9E30-56EB310891EB}"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36C1CC8-FC28-B09A-EA92-2B32AD2F4895}"/>
              </a:ext>
            </a:extLst>
          </p:cNvPr>
          <p:cNvSpPr>
            <a:spLocks noGrp="1" noChangeArrowheads="1"/>
          </p:cNvSpPr>
          <p:nvPr>
            <p:ph type="title"/>
          </p:nvPr>
        </p:nvSpPr>
        <p:spPr/>
        <p:txBody>
          <a:bodyPr/>
          <a:lstStyle/>
          <a:p>
            <a:r>
              <a:rPr lang="en-ZA" altLang="en-US" b="1" dirty="0"/>
              <a:t>Fog and mist</a:t>
            </a:r>
            <a:endParaRPr lang="en-US" altLang="en-US" b="1" dirty="0"/>
          </a:p>
        </p:txBody>
      </p:sp>
      <p:sp>
        <p:nvSpPr>
          <p:cNvPr id="17411" name="Rectangle 3">
            <a:extLst>
              <a:ext uri="{FF2B5EF4-FFF2-40B4-BE49-F238E27FC236}">
                <a16:creationId xmlns:a16="http://schemas.microsoft.com/office/drawing/2014/main" id="{D8C23C8B-0749-6C82-6048-6EB2CA7CFEE7}"/>
              </a:ext>
            </a:extLst>
          </p:cNvPr>
          <p:cNvSpPr>
            <a:spLocks noGrp="1" noChangeArrowheads="1"/>
          </p:cNvSpPr>
          <p:nvPr>
            <p:ph type="body" sz="half" idx="1"/>
          </p:nvPr>
        </p:nvSpPr>
        <p:spPr>
          <a:xfrm>
            <a:off x="0" y="1196975"/>
            <a:ext cx="4572000" cy="5661025"/>
          </a:xfrm>
        </p:spPr>
        <p:txBody>
          <a:bodyPr/>
          <a:lstStyle/>
          <a:p>
            <a:r>
              <a:rPr lang="en-ZA" altLang="en-US" sz="2000" dirty="0"/>
              <a:t>When the water droplets in the air reduce the </a:t>
            </a:r>
            <a:r>
              <a:rPr lang="en-ZA" altLang="en-US" sz="2000" i="1" dirty="0">
                <a:solidFill>
                  <a:schemeClr val="hlink"/>
                </a:solidFill>
              </a:rPr>
              <a:t>visibility below 1000 m</a:t>
            </a:r>
            <a:r>
              <a:rPr lang="en-ZA" altLang="en-US" sz="2000" dirty="0"/>
              <a:t> (1 km), meteorologists describe the phenomenon as </a:t>
            </a:r>
            <a:r>
              <a:rPr lang="en-ZA" altLang="en-US" sz="2000" i="1" dirty="0">
                <a:solidFill>
                  <a:schemeClr val="hlink"/>
                </a:solidFill>
              </a:rPr>
              <a:t>fog,</a:t>
            </a:r>
            <a:r>
              <a:rPr lang="en-ZA" altLang="en-US" sz="2000" dirty="0"/>
              <a:t> instead of mist. </a:t>
            </a:r>
          </a:p>
          <a:p>
            <a:endParaRPr lang="en-ZA" altLang="en-US" sz="2000" dirty="0"/>
          </a:p>
          <a:p>
            <a:r>
              <a:rPr lang="en-ZA" altLang="en-US" sz="2000" dirty="0"/>
              <a:t>Most types of fog are dispersed either by turbulence or by warming. </a:t>
            </a:r>
            <a:endParaRPr lang="en-US" altLang="en-US" sz="2000" dirty="0"/>
          </a:p>
          <a:p>
            <a:pPr>
              <a:buFontTx/>
              <a:buNone/>
            </a:pPr>
            <a:endParaRPr lang="en-ZA" altLang="en-US" sz="2000" dirty="0"/>
          </a:p>
          <a:p>
            <a:r>
              <a:rPr lang="en-ZA" altLang="en-US" sz="2000" dirty="0"/>
              <a:t>Fog usually consists of water droplets, but ice crystals may be present in some circumstances. Over high ground fog can be regarded as a cloud on the ground.</a:t>
            </a:r>
          </a:p>
        </p:txBody>
      </p:sp>
      <p:pic>
        <p:nvPicPr>
          <p:cNvPr id="17412" name="Picture 7">
            <a:extLst>
              <a:ext uri="{FF2B5EF4-FFF2-40B4-BE49-F238E27FC236}">
                <a16:creationId xmlns:a16="http://schemas.microsoft.com/office/drawing/2014/main" id="{8AA1515A-D3A6-0B19-1B49-8C5661C0DAF9}"/>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118100" y="4451350"/>
            <a:ext cx="3708400" cy="1871663"/>
          </a:xfrm>
        </p:spPr>
      </p:pic>
      <p:pic>
        <p:nvPicPr>
          <p:cNvPr id="17413" name="Picture 7" descr="Mist_2006_03_12">
            <a:extLst>
              <a:ext uri="{FF2B5EF4-FFF2-40B4-BE49-F238E27FC236}">
                <a16:creationId xmlns:a16="http://schemas.microsoft.com/office/drawing/2014/main" id="{528A5E05-3088-BCC2-B169-3D6080201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539875"/>
            <a:ext cx="46434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8BE6C07-78F0-A66C-CF20-8D91CA906159}"/>
              </a:ext>
            </a:extLst>
          </p:cNvPr>
          <p:cNvSpPr>
            <a:spLocks noGrp="1"/>
          </p:cNvSpPr>
          <p:nvPr>
            <p:ph type="sldNum" sz="quarter" idx="12"/>
          </p:nvPr>
        </p:nvSpPr>
        <p:spPr/>
        <p:txBody>
          <a:bodyPr/>
          <a:lstStyle/>
          <a:p>
            <a:fld id="{CD682D39-23AA-41EC-9E30-56EB310891EB}"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45999AD-725F-ED53-D2E2-CF57B30BEB79}"/>
              </a:ext>
            </a:extLst>
          </p:cNvPr>
          <p:cNvSpPr>
            <a:spLocks noGrp="1" noChangeArrowheads="1"/>
          </p:cNvSpPr>
          <p:nvPr>
            <p:ph type="title"/>
          </p:nvPr>
        </p:nvSpPr>
        <p:spPr>
          <a:xfrm>
            <a:off x="0" y="0"/>
            <a:ext cx="9144000" cy="1125538"/>
          </a:xfrm>
        </p:spPr>
        <p:txBody>
          <a:bodyPr/>
          <a:lstStyle/>
          <a:p>
            <a:r>
              <a:rPr lang="en-ZA" altLang="en-US" b="1" dirty="0"/>
              <a:t>Wind-blown sea spray</a:t>
            </a:r>
            <a:endParaRPr lang="en-US" altLang="en-US" b="1" dirty="0"/>
          </a:p>
        </p:txBody>
      </p:sp>
      <p:sp>
        <p:nvSpPr>
          <p:cNvPr id="18435" name="Rectangle 3">
            <a:extLst>
              <a:ext uri="{FF2B5EF4-FFF2-40B4-BE49-F238E27FC236}">
                <a16:creationId xmlns:a16="http://schemas.microsoft.com/office/drawing/2014/main" id="{0728CBB8-B2A9-EB69-AF1D-C7C8B43C3DBD}"/>
              </a:ext>
            </a:extLst>
          </p:cNvPr>
          <p:cNvSpPr>
            <a:spLocks noGrp="1" noChangeArrowheads="1"/>
          </p:cNvSpPr>
          <p:nvPr>
            <p:ph type="body" sz="half" idx="1"/>
          </p:nvPr>
        </p:nvSpPr>
        <p:spPr>
          <a:xfrm>
            <a:off x="0" y="1196975"/>
            <a:ext cx="4716463" cy="5661025"/>
          </a:xfrm>
        </p:spPr>
        <p:txBody>
          <a:bodyPr/>
          <a:lstStyle/>
          <a:p>
            <a:r>
              <a:rPr lang="en-ZA" altLang="en-US" sz="1800"/>
              <a:t>As the wind speed increases over the sea, the crests of the waves become higher, and eventually spray begins to form from the breaking waves with streaks of foam blown through the air.</a:t>
            </a:r>
          </a:p>
          <a:p>
            <a:pPr>
              <a:buFontTx/>
              <a:buNone/>
            </a:pPr>
            <a:endParaRPr lang="en-ZA" altLang="en-US" sz="1800"/>
          </a:p>
          <a:p>
            <a:r>
              <a:rPr lang="en-ZA" altLang="en-US" sz="1800"/>
              <a:t>Once the wind speed reaches that of a </a:t>
            </a:r>
            <a:r>
              <a:rPr lang="en-ZA" altLang="en-US" sz="1800" i="1" u="sng"/>
              <a:t>strong gale </a:t>
            </a:r>
            <a:r>
              <a:rPr lang="en-ZA" altLang="en-US" sz="1800" i="1"/>
              <a:t>(41-47 knots)</a:t>
            </a:r>
            <a:r>
              <a:rPr lang="en-ZA" altLang="en-US" sz="1800"/>
              <a:t> the spray begins to affect the surface visibility. </a:t>
            </a:r>
          </a:p>
          <a:p>
            <a:pPr lvl="1"/>
            <a:r>
              <a:rPr lang="en-ZA" altLang="en-US" sz="1600"/>
              <a:t>The effect increases with increases in wind speed. When it reaches </a:t>
            </a:r>
            <a:r>
              <a:rPr lang="en-ZA" altLang="en-US" sz="1600" i="1"/>
              <a:t>hurricane force (&gt;64 knots),</a:t>
            </a:r>
            <a:r>
              <a:rPr lang="en-ZA" altLang="en-US" sz="1600"/>
              <a:t> the visibility may be seriously reduced.</a:t>
            </a:r>
          </a:p>
          <a:p>
            <a:pPr>
              <a:buFontTx/>
              <a:buNone/>
            </a:pPr>
            <a:endParaRPr lang="en-ZA" altLang="en-US" sz="1800"/>
          </a:p>
          <a:p>
            <a:r>
              <a:rPr lang="en-ZA" altLang="en-US" sz="1800"/>
              <a:t>The deterioration in visibility produced by wind-blown spray can affect coasts with on-shore winds.</a:t>
            </a:r>
            <a:endParaRPr lang="en-US" altLang="en-US" sz="1800"/>
          </a:p>
        </p:txBody>
      </p:sp>
      <p:pic>
        <p:nvPicPr>
          <p:cNvPr id="18436" name="Picture 5" descr="Picture5">
            <a:extLst>
              <a:ext uri="{FF2B5EF4-FFF2-40B4-BE49-F238E27FC236}">
                <a16:creationId xmlns:a16="http://schemas.microsoft.com/office/drawing/2014/main" id="{654B9A34-8E04-6FC3-2C02-F4B4D815C57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18050" y="1196975"/>
            <a:ext cx="4425950" cy="5040313"/>
          </a:xfrm>
        </p:spPr>
      </p:pic>
      <p:sp>
        <p:nvSpPr>
          <p:cNvPr id="2" name="Slide Number Placeholder 1">
            <a:extLst>
              <a:ext uri="{FF2B5EF4-FFF2-40B4-BE49-F238E27FC236}">
                <a16:creationId xmlns:a16="http://schemas.microsoft.com/office/drawing/2014/main" id="{9B0BCA3A-B168-FD20-EF01-1B39720E7028}"/>
              </a:ext>
            </a:extLst>
          </p:cNvPr>
          <p:cNvSpPr>
            <a:spLocks noGrp="1"/>
          </p:cNvSpPr>
          <p:nvPr>
            <p:ph type="sldNum" sz="quarter" idx="12"/>
          </p:nvPr>
        </p:nvSpPr>
        <p:spPr/>
        <p:txBody>
          <a:bodyPr/>
          <a:lstStyle/>
          <a:p>
            <a:fld id="{CD682D39-23AA-41EC-9E30-56EB310891EB}"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8672B4C-D5A1-58B9-7058-F8D61272625C}"/>
              </a:ext>
            </a:extLst>
          </p:cNvPr>
          <p:cNvSpPr>
            <a:spLocks noGrp="1" noChangeArrowheads="1"/>
          </p:cNvSpPr>
          <p:nvPr>
            <p:ph type="title"/>
          </p:nvPr>
        </p:nvSpPr>
        <p:spPr>
          <a:xfrm>
            <a:off x="0" y="0"/>
            <a:ext cx="9144000" cy="1125538"/>
          </a:xfrm>
        </p:spPr>
        <p:txBody>
          <a:bodyPr/>
          <a:lstStyle/>
          <a:p>
            <a:r>
              <a:rPr lang="en-ZA" altLang="en-US" b="1" dirty="0"/>
              <a:t>The effects of salt particles</a:t>
            </a:r>
            <a:endParaRPr lang="en-US" altLang="en-US" b="1" dirty="0"/>
          </a:p>
        </p:txBody>
      </p:sp>
      <p:sp>
        <p:nvSpPr>
          <p:cNvPr id="24579" name="Rectangle 3">
            <a:extLst>
              <a:ext uri="{FF2B5EF4-FFF2-40B4-BE49-F238E27FC236}">
                <a16:creationId xmlns:a16="http://schemas.microsoft.com/office/drawing/2014/main" id="{6F7B2E46-CA57-25F6-112A-3CB06DEBCACF}"/>
              </a:ext>
            </a:extLst>
          </p:cNvPr>
          <p:cNvSpPr>
            <a:spLocks noGrp="1" noChangeArrowheads="1"/>
          </p:cNvSpPr>
          <p:nvPr>
            <p:ph type="body" sz="half" idx="1"/>
          </p:nvPr>
        </p:nvSpPr>
        <p:spPr>
          <a:xfrm>
            <a:off x="0" y="1196975"/>
            <a:ext cx="4565650" cy="5661025"/>
          </a:xfrm>
        </p:spPr>
        <p:txBody>
          <a:bodyPr/>
          <a:lstStyle/>
          <a:p>
            <a:endParaRPr lang="en-ZA" altLang="en-US" sz="1800"/>
          </a:p>
          <a:p>
            <a:r>
              <a:rPr lang="en-ZA" altLang="en-US" sz="1800"/>
              <a:t>Sea spray often evaporates after being blown into the atmosphere. Each droplet then leaves behind a particle of </a:t>
            </a:r>
            <a:r>
              <a:rPr lang="en-ZA" altLang="en-US" sz="1800" i="1"/>
              <a:t>salt</a:t>
            </a:r>
            <a:r>
              <a:rPr lang="en-ZA" altLang="en-US" sz="1800"/>
              <a:t> to become a condensation nucleus at a later time for water. </a:t>
            </a:r>
          </a:p>
          <a:p>
            <a:pPr>
              <a:buFontTx/>
              <a:buNone/>
            </a:pPr>
            <a:endParaRPr lang="en-ZA" altLang="en-US" sz="1800"/>
          </a:p>
          <a:p>
            <a:r>
              <a:rPr lang="en-ZA" altLang="en-US" sz="1800"/>
              <a:t>For the same concentration of particles, sea salt is much more effective than smoke in reducing visibility. </a:t>
            </a:r>
          </a:p>
          <a:p>
            <a:endParaRPr lang="en-ZA" altLang="en-US" sz="1800"/>
          </a:p>
          <a:p>
            <a:r>
              <a:rPr lang="en-ZA" altLang="en-US" sz="1800"/>
              <a:t>The</a:t>
            </a:r>
            <a:r>
              <a:rPr lang="en-ZA" altLang="en-US" sz="1800" i="1">
                <a:solidFill>
                  <a:schemeClr val="hlink"/>
                </a:solidFill>
              </a:rPr>
              <a:t> </a:t>
            </a:r>
            <a:r>
              <a:rPr lang="en-ZA" altLang="en-US" sz="1800"/>
              <a:t>haze produced by sea salt has a whitish appearance.</a:t>
            </a:r>
            <a:endParaRPr lang="en-US" altLang="en-US" sz="1800"/>
          </a:p>
        </p:txBody>
      </p:sp>
      <p:sp>
        <p:nvSpPr>
          <p:cNvPr id="24580" name="Rectangle 6">
            <a:extLst>
              <a:ext uri="{FF2B5EF4-FFF2-40B4-BE49-F238E27FC236}">
                <a16:creationId xmlns:a16="http://schemas.microsoft.com/office/drawing/2014/main" id="{606F510D-93DC-6F83-65AE-43A201BCF171}"/>
              </a:ext>
            </a:extLst>
          </p:cNvPr>
          <p:cNvSpPr>
            <a:spLocks noGrp="1" noChangeArrowheads="1"/>
          </p:cNvSpPr>
          <p:nvPr>
            <p:ph sz="half" idx="4294967295"/>
          </p:nvPr>
        </p:nvSpPr>
        <p:spPr>
          <a:xfrm>
            <a:off x="4718050" y="1412875"/>
            <a:ext cx="3810000" cy="4114800"/>
          </a:xfrm>
        </p:spPr>
        <p:txBody>
          <a:bodyPr/>
          <a:lstStyle/>
          <a:p>
            <a:endParaRPr lang="en-US" altLang="en-US" sz="1400"/>
          </a:p>
        </p:txBody>
      </p:sp>
      <p:pic>
        <p:nvPicPr>
          <p:cNvPr id="24581" name="Picture 6" descr="Kynance270203(10)">
            <a:extLst>
              <a:ext uri="{FF2B5EF4-FFF2-40B4-BE49-F238E27FC236}">
                <a16:creationId xmlns:a16="http://schemas.microsoft.com/office/drawing/2014/main" id="{653003B0-A7B3-F891-4BFD-CDF0FBD60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412875"/>
            <a:ext cx="45005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1ADF5B1-4BB2-8B7D-BE53-562F325B0C31}"/>
              </a:ext>
            </a:extLst>
          </p:cNvPr>
          <p:cNvSpPr>
            <a:spLocks noGrp="1"/>
          </p:cNvSpPr>
          <p:nvPr>
            <p:ph type="sldNum" sz="quarter" idx="12"/>
          </p:nvPr>
        </p:nvSpPr>
        <p:spPr/>
        <p:txBody>
          <a:bodyPr/>
          <a:lstStyle/>
          <a:p>
            <a:fld id="{CD682D39-23AA-41EC-9E30-56EB310891EB}"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8EE49C9-5E60-3106-67BA-B0B8739BEC08}"/>
              </a:ext>
            </a:extLst>
          </p:cNvPr>
          <p:cNvSpPr>
            <a:spLocks noGrp="1" noChangeArrowheads="1"/>
          </p:cNvSpPr>
          <p:nvPr>
            <p:ph type="title"/>
          </p:nvPr>
        </p:nvSpPr>
        <p:spPr/>
        <p:txBody>
          <a:bodyPr/>
          <a:lstStyle/>
          <a:p>
            <a:r>
              <a:rPr lang="en-ZA" altLang="en-US" b="1" dirty="0"/>
              <a:t>Oil particles</a:t>
            </a:r>
            <a:endParaRPr lang="en-US" altLang="en-US" b="1" dirty="0"/>
          </a:p>
        </p:txBody>
      </p:sp>
      <p:sp>
        <p:nvSpPr>
          <p:cNvPr id="19459" name="Rectangle 3">
            <a:extLst>
              <a:ext uri="{FF2B5EF4-FFF2-40B4-BE49-F238E27FC236}">
                <a16:creationId xmlns:a16="http://schemas.microsoft.com/office/drawing/2014/main" id="{547058B4-FABD-0A77-20B2-CDCAA77080A3}"/>
              </a:ext>
            </a:extLst>
          </p:cNvPr>
          <p:cNvSpPr>
            <a:spLocks noGrp="1" noChangeArrowheads="1"/>
          </p:cNvSpPr>
          <p:nvPr>
            <p:ph type="body" sz="half" idx="1"/>
          </p:nvPr>
        </p:nvSpPr>
        <p:spPr>
          <a:xfrm>
            <a:off x="457200" y="1758950"/>
            <a:ext cx="3302000" cy="4657725"/>
          </a:xfrm>
        </p:spPr>
        <p:txBody>
          <a:bodyPr/>
          <a:lstStyle/>
          <a:p>
            <a:endParaRPr lang="en-ZA" altLang="en-US" sz="1400" dirty="0"/>
          </a:p>
          <a:p>
            <a:r>
              <a:rPr lang="en-ZA" altLang="en-US" sz="2400" dirty="0"/>
              <a:t>The escape of oil </a:t>
            </a:r>
            <a:r>
              <a:rPr lang="en-ZA" altLang="en-US" sz="2400" b="1" i="1" dirty="0"/>
              <a:t>fumes</a:t>
            </a:r>
            <a:r>
              <a:rPr lang="en-ZA" altLang="en-US" sz="2400" dirty="0"/>
              <a:t> from motor vehicles and industrial sources is the main source of these particles. </a:t>
            </a:r>
            <a:endParaRPr lang="en-US" altLang="en-US" sz="2400" dirty="0"/>
          </a:p>
        </p:txBody>
      </p:sp>
      <p:pic>
        <p:nvPicPr>
          <p:cNvPr id="19460" name="Picture 7">
            <a:extLst>
              <a:ext uri="{FF2B5EF4-FFF2-40B4-BE49-F238E27FC236}">
                <a16:creationId xmlns:a16="http://schemas.microsoft.com/office/drawing/2014/main" id="{6E0BDAF7-6948-6E86-E1CC-3C480E4CDE8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3924300" y="1768475"/>
            <a:ext cx="5118100" cy="4770438"/>
          </a:xfrm>
        </p:spPr>
      </p:pic>
      <p:sp>
        <p:nvSpPr>
          <p:cNvPr id="2" name="Slide Number Placeholder 1">
            <a:extLst>
              <a:ext uri="{FF2B5EF4-FFF2-40B4-BE49-F238E27FC236}">
                <a16:creationId xmlns:a16="http://schemas.microsoft.com/office/drawing/2014/main" id="{92964C93-50BD-AA02-6345-BD1F8415DDE8}"/>
              </a:ext>
            </a:extLst>
          </p:cNvPr>
          <p:cNvSpPr>
            <a:spLocks noGrp="1"/>
          </p:cNvSpPr>
          <p:nvPr>
            <p:ph type="sldNum" sz="quarter" idx="12"/>
          </p:nvPr>
        </p:nvSpPr>
        <p:spPr/>
        <p:txBody>
          <a:bodyPr/>
          <a:lstStyle/>
          <a:p>
            <a:fld id="{CD682D39-23AA-41EC-9E30-56EB310891EB}"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6DB94FF-4AE1-4164-0181-9A54BD0F626F}"/>
              </a:ext>
            </a:extLst>
          </p:cNvPr>
          <p:cNvSpPr>
            <a:spLocks noGrp="1" noChangeArrowheads="1"/>
          </p:cNvSpPr>
          <p:nvPr>
            <p:ph type="title"/>
          </p:nvPr>
        </p:nvSpPr>
        <p:spPr/>
        <p:txBody>
          <a:bodyPr/>
          <a:lstStyle/>
          <a:p>
            <a:r>
              <a:rPr lang="en-ZA" altLang="en-US" b="1" dirty="0"/>
              <a:t>Smoke</a:t>
            </a:r>
            <a:endParaRPr lang="en-US" altLang="en-US" b="1" dirty="0"/>
          </a:p>
        </p:txBody>
      </p:sp>
      <p:sp>
        <p:nvSpPr>
          <p:cNvPr id="20483" name="Rectangle 3">
            <a:extLst>
              <a:ext uri="{FF2B5EF4-FFF2-40B4-BE49-F238E27FC236}">
                <a16:creationId xmlns:a16="http://schemas.microsoft.com/office/drawing/2014/main" id="{F14D4A47-1F98-EB74-A187-A77653EE4719}"/>
              </a:ext>
            </a:extLst>
          </p:cNvPr>
          <p:cNvSpPr>
            <a:spLocks noGrp="1" noChangeArrowheads="1"/>
          </p:cNvSpPr>
          <p:nvPr>
            <p:ph type="body" sz="half" idx="1"/>
          </p:nvPr>
        </p:nvSpPr>
        <p:spPr>
          <a:xfrm>
            <a:off x="0" y="1314450"/>
            <a:ext cx="4427538" cy="5661025"/>
          </a:xfrm>
        </p:spPr>
        <p:txBody>
          <a:bodyPr/>
          <a:lstStyle/>
          <a:p>
            <a:pPr>
              <a:lnSpc>
                <a:spcPct val="90000"/>
              </a:lnSpc>
            </a:pPr>
            <a:endParaRPr lang="en-ZA" altLang="en-US" sz="1800"/>
          </a:p>
          <a:p>
            <a:pPr>
              <a:lnSpc>
                <a:spcPct val="90000"/>
              </a:lnSpc>
            </a:pPr>
            <a:r>
              <a:rPr lang="en-ZA" altLang="en-US" sz="1800"/>
              <a:t>A thick haze is often produced by smoke from industrial and domestic fires. </a:t>
            </a:r>
          </a:p>
          <a:p>
            <a:pPr>
              <a:lnSpc>
                <a:spcPct val="90000"/>
              </a:lnSpc>
            </a:pPr>
            <a:endParaRPr lang="en-ZA" altLang="en-US" sz="1800"/>
          </a:p>
          <a:p>
            <a:pPr>
              <a:lnSpc>
                <a:spcPct val="90000"/>
              </a:lnSpc>
            </a:pPr>
            <a:r>
              <a:rPr lang="en-ZA" altLang="en-US" sz="1800"/>
              <a:t>Although larger particles tend to settle the smaller particles remains suspended in the air. </a:t>
            </a:r>
          </a:p>
          <a:p>
            <a:pPr>
              <a:lnSpc>
                <a:spcPct val="90000"/>
              </a:lnSpc>
            </a:pPr>
            <a:endParaRPr lang="en-ZA" altLang="en-US" sz="1800"/>
          </a:p>
          <a:p>
            <a:pPr>
              <a:lnSpc>
                <a:spcPct val="90000"/>
              </a:lnSpc>
            </a:pPr>
            <a:r>
              <a:rPr lang="en-ZA" altLang="en-US" sz="1800"/>
              <a:t>These small particles are often comparable in size to water- droplets in mist or fog.</a:t>
            </a:r>
          </a:p>
          <a:p>
            <a:pPr>
              <a:lnSpc>
                <a:spcPct val="90000"/>
              </a:lnSpc>
              <a:buFontTx/>
              <a:buNone/>
            </a:pPr>
            <a:endParaRPr lang="en-ZA" altLang="en-US" sz="1800"/>
          </a:p>
          <a:p>
            <a:pPr>
              <a:lnSpc>
                <a:spcPct val="90000"/>
              </a:lnSpc>
            </a:pPr>
            <a:r>
              <a:rPr lang="en-ZA" altLang="en-US" sz="1800"/>
              <a:t>Materials which are burnt produce minute carbon particles which creates a black haze, which is characteristic of large industrial cities. </a:t>
            </a:r>
          </a:p>
          <a:p>
            <a:pPr>
              <a:lnSpc>
                <a:spcPct val="90000"/>
              </a:lnSpc>
              <a:buFontTx/>
              <a:buNone/>
            </a:pPr>
            <a:endParaRPr lang="en-ZA" altLang="en-US" sz="1800"/>
          </a:p>
        </p:txBody>
      </p:sp>
      <p:pic>
        <p:nvPicPr>
          <p:cNvPr id="20485" name="Picture 7" descr="smoke1">
            <a:extLst>
              <a:ext uri="{FF2B5EF4-FFF2-40B4-BE49-F238E27FC236}">
                <a16:creationId xmlns:a16="http://schemas.microsoft.com/office/drawing/2014/main" id="{F5AD0EC7-88ED-C27F-9A24-4E4708F3F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625600"/>
            <a:ext cx="464343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5EAD7DD-D8E6-0146-B5F6-4BE24B395AFC}"/>
              </a:ext>
            </a:extLst>
          </p:cNvPr>
          <p:cNvSpPr>
            <a:spLocks noGrp="1"/>
          </p:cNvSpPr>
          <p:nvPr>
            <p:ph type="sldNum" sz="quarter" idx="12"/>
          </p:nvPr>
        </p:nvSpPr>
        <p:spPr/>
        <p:txBody>
          <a:bodyPr/>
          <a:lstStyle/>
          <a:p>
            <a:fld id="{CD682D39-23AA-41EC-9E30-56EB310891EB}"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1714A46-EB76-8C97-5FE6-4AB2A34FAEED}"/>
              </a:ext>
            </a:extLst>
          </p:cNvPr>
          <p:cNvSpPr>
            <a:spLocks noGrp="1" noChangeArrowheads="1"/>
          </p:cNvSpPr>
          <p:nvPr>
            <p:ph type="title"/>
          </p:nvPr>
        </p:nvSpPr>
        <p:spPr>
          <a:xfrm>
            <a:off x="228600" y="-4763"/>
            <a:ext cx="8229600" cy="1143001"/>
          </a:xfrm>
        </p:spPr>
        <p:txBody>
          <a:bodyPr/>
          <a:lstStyle/>
          <a:p>
            <a:r>
              <a:rPr lang="en-ZA" altLang="en-US" b="1" dirty="0"/>
              <a:t>Dust and sand</a:t>
            </a:r>
            <a:endParaRPr lang="en-US" altLang="en-US" b="1" dirty="0"/>
          </a:p>
        </p:txBody>
      </p:sp>
      <p:sp>
        <p:nvSpPr>
          <p:cNvPr id="21507" name="Rectangle 3">
            <a:extLst>
              <a:ext uri="{FF2B5EF4-FFF2-40B4-BE49-F238E27FC236}">
                <a16:creationId xmlns:a16="http://schemas.microsoft.com/office/drawing/2014/main" id="{199FC98A-A911-F1CC-04B0-FE9B76AEADFF}"/>
              </a:ext>
            </a:extLst>
          </p:cNvPr>
          <p:cNvSpPr>
            <a:spLocks noGrp="1" noChangeArrowheads="1"/>
          </p:cNvSpPr>
          <p:nvPr>
            <p:ph type="body" sz="half" idx="1"/>
          </p:nvPr>
        </p:nvSpPr>
        <p:spPr>
          <a:xfrm>
            <a:off x="0" y="1020763"/>
            <a:ext cx="4343400" cy="5240337"/>
          </a:xfrm>
        </p:spPr>
        <p:txBody>
          <a:bodyPr/>
          <a:lstStyle/>
          <a:p>
            <a:pPr>
              <a:lnSpc>
                <a:spcPct val="90000"/>
              </a:lnSpc>
            </a:pPr>
            <a:endParaRPr lang="en-ZA" altLang="en-US" sz="900" dirty="0"/>
          </a:p>
          <a:p>
            <a:pPr>
              <a:lnSpc>
                <a:spcPct val="90000"/>
              </a:lnSpc>
            </a:pPr>
            <a:r>
              <a:rPr lang="en-ZA" altLang="en-US" sz="1800" dirty="0"/>
              <a:t>Dust or sand may be raised from the ground by the wind and carried upwards. </a:t>
            </a:r>
          </a:p>
          <a:p>
            <a:pPr>
              <a:lnSpc>
                <a:spcPct val="90000"/>
              </a:lnSpc>
            </a:pPr>
            <a:r>
              <a:rPr lang="en-ZA" altLang="en-US" sz="1800" dirty="0"/>
              <a:t>When the visibility is reduced </a:t>
            </a:r>
            <a:r>
              <a:rPr lang="en-ZA" altLang="en-US" sz="1800" i="1" u="sng" dirty="0"/>
              <a:t>below 1000</a:t>
            </a:r>
            <a:r>
              <a:rPr lang="en-ZA" altLang="en-US" sz="1800" i="1" dirty="0"/>
              <a:t> metres</a:t>
            </a:r>
            <a:r>
              <a:rPr lang="en-ZA" altLang="en-US" sz="1800" dirty="0"/>
              <a:t>, the phenomenon may be referred to either as a </a:t>
            </a:r>
            <a:r>
              <a:rPr lang="en-ZA" altLang="en-US" sz="1800" i="1" u="sng" dirty="0"/>
              <a:t>sandstorm</a:t>
            </a:r>
            <a:r>
              <a:rPr lang="en-ZA" altLang="en-US" sz="1800" i="1" dirty="0">
                <a:solidFill>
                  <a:schemeClr val="hlink"/>
                </a:solidFill>
              </a:rPr>
              <a:t> </a:t>
            </a:r>
            <a:r>
              <a:rPr lang="en-ZA" altLang="en-US" sz="1800" dirty="0"/>
              <a:t>or as a</a:t>
            </a:r>
            <a:r>
              <a:rPr lang="en-ZA" altLang="en-US" sz="1800" i="1" dirty="0">
                <a:solidFill>
                  <a:schemeClr val="hlink"/>
                </a:solidFill>
              </a:rPr>
              <a:t> </a:t>
            </a:r>
            <a:r>
              <a:rPr lang="en-ZA" altLang="en-US" sz="1800" i="1" dirty="0"/>
              <a:t>dust storm</a:t>
            </a:r>
            <a:r>
              <a:rPr lang="en-ZA" altLang="en-US" sz="1800" dirty="0"/>
              <a:t>.  </a:t>
            </a:r>
          </a:p>
          <a:p>
            <a:pPr lvl="1">
              <a:lnSpc>
                <a:spcPct val="90000"/>
              </a:lnSpc>
            </a:pPr>
            <a:r>
              <a:rPr lang="en-ZA" altLang="en-US" sz="1600" dirty="0"/>
              <a:t>Dust storms consist of minute particles of fine dust, and may on occasions be distributed to heights of several kilometres above the Earth's surface.</a:t>
            </a:r>
          </a:p>
          <a:p>
            <a:pPr lvl="1">
              <a:lnSpc>
                <a:spcPct val="90000"/>
              </a:lnSpc>
            </a:pPr>
            <a:r>
              <a:rPr lang="en-ZA" altLang="en-US" sz="1600" dirty="0"/>
              <a:t>Sandstorms</a:t>
            </a:r>
            <a:r>
              <a:rPr lang="en-ZA" altLang="en-US" sz="1600" i="1" dirty="0">
                <a:solidFill>
                  <a:schemeClr val="hlink"/>
                </a:solidFill>
              </a:rPr>
              <a:t> </a:t>
            </a:r>
            <a:r>
              <a:rPr lang="en-ZA" altLang="en-US" sz="1600" dirty="0"/>
              <a:t>consist of relatively coarse sand that is too heavy to be lifted far. The particles rarely extend to a height of more than 20 or 30 m</a:t>
            </a:r>
          </a:p>
          <a:p>
            <a:pPr>
              <a:lnSpc>
                <a:spcPct val="90000"/>
              </a:lnSpc>
            </a:pPr>
            <a:r>
              <a:rPr lang="en-ZA" altLang="en-US" sz="1800" dirty="0"/>
              <a:t>Many of the particles are too small to fall by gravity at any measurable speed.  As a result, air of desert origin retains its haziness for a long period of time. </a:t>
            </a:r>
          </a:p>
          <a:p>
            <a:pPr>
              <a:lnSpc>
                <a:spcPct val="90000"/>
              </a:lnSpc>
            </a:pPr>
            <a:endParaRPr lang="en-ZA" altLang="en-US" sz="1800" dirty="0"/>
          </a:p>
          <a:p>
            <a:pPr>
              <a:lnSpc>
                <a:spcPct val="90000"/>
              </a:lnSpc>
            </a:pPr>
            <a:endParaRPr lang="en-ZA" altLang="en-US" sz="1800" dirty="0"/>
          </a:p>
          <a:p>
            <a:pPr>
              <a:lnSpc>
                <a:spcPct val="90000"/>
              </a:lnSpc>
            </a:pPr>
            <a:endParaRPr lang="en-ZA" altLang="en-US" sz="1800" dirty="0"/>
          </a:p>
          <a:p>
            <a:pPr>
              <a:lnSpc>
                <a:spcPct val="90000"/>
              </a:lnSpc>
              <a:buFontTx/>
              <a:buNone/>
            </a:pPr>
            <a:endParaRPr lang="en-ZA" altLang="en-US" sz="1800" u="sng" dirty="0"/>
          </a:p>
        </p:txBody>
      </p:sp>
      <p:pic>
        <p:nvPicPr>
          <p:cNvPr id="21508" name="Picture 8" descr="DUST STORM">
            <a:extLst>
              <a:ext uri="{FF2B5EF4-FFF2-40B4-BE49-F238E27FC236}">
                <a16:creationId xmlns:a16="http://schemas.microsoft.com/office/drawing/2014/main" id="{09B00C19-3924-D7AB-0BFC-13E65CE84FD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432300" y="1312863"/>
            <a:ext cx="4572000" cy="5040312"/>
          </a:xfrm>
        </p:spPr>
      </p:pic>
      <p:sp>
        <p:nvSpPr>
          <p:cNvPr id="2" name="Slide Number Placeholder 1">
            <a:extLst>
              <a:ext uri="{FF2B5EF4-FFF2-40B4-BE49-F238E27FC236}">
                <a16:creationId xmlns:a16="http://schemas.microsoft.com/office/drawing/2014/main" id="{C4CF6C1F-6988-E548-1055-43180B6B151B}"/>
              </a:ext>
            </a:extLst>
          </p:cNvPr>
          <p:cNvSpPr>
            <a:spLocks noGrp="1"/>
          </p:cNvSpPr>
          <p:nvPr>
            <p:ph type="sldNum" sz="quarter" idx="12"/>
          </p:nvPr>
        </p:nvSpPr>
        <p:spPr/>
        <p:txBody>
          <a:bodyPr/>
          <a:lstStyle/>
          <a:p>
            <a:fld id="{CD682D39-23AA-41EC-9E30-56EB310891EB}"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19A2FD8-16ED-E3A4-FCD9-008CC84D6BE5}"/>
              </a:ext>
            </a:extLst>
          </p:cNvPr>
          <p:cNvSpPr>
            <a:spLocks noGrp="1"/>
          </p:cNvSpPr>
          <p:nvPr>
            <p:ph type="title"/>
          </p:nvPr>
        </p:nvSpPr>
        <p:spPr>
          <a:xfrm>
            <a:off x="457200" y="152400"/>
            <a:ext cx="8229600" cy="720725"/>
          </a:xfrm>
        </p:spPr>
        <p:txBody>
          <a:bodyPr/>
          <a:lstStyle/>
          <a:p>
            <a:r>
              <a:rPr lang="en-US" altLang="en-US" b="1"/>
              <a:t>Wind: Nature and definition</a:t>
            </a:r>
          </a:p>
        </p:txBody>
      </p:sp>
      <p:sp>
        <p:nvSpPr>
          <p:cNvPr id="5123" name="Content Placeholder 2">
            <a:extLst>
              <a:ext uri="{FF2B5EF4-FFF2-40B4-BE49-F238E27FC236}">
                <a16:creationId xmlns:a16="http://schemas.microsoft.com/office/drawing/2014/main" id="{160E92E6-0610-DF33-FE10-1AE11E50A624}"/>
              </a:ext>
            </a:extLst>
          </p:cNvPr>
          <p:cNvSpPr>
            <a:spLocks noGrp="1"/>
          </p:cNvSpPr>
          <p:nvPr>
            <p:ph idx="1"/>
          </p:nvPr>
        </p:nvSpPr>
        <p:spPr>
          <a:xfrm>
            <a:off x="755650" y="990600"/>
            <a:ext cx="7772400" cy="5181600"/>
          </a:xfrm>
        </p:spPr>
        <p:txBody>
          <a:bodyPr/>
          <a:lstStyle/>
          <a:p>
            <a:r>
              <a:rPr lang="en-GB" altLang="en-US" sz="1800"/>
              <a:t>Wind is air in natural motion,</a:t>
            </a:r>
          </a:p>
          <a:p>
            <a:r>
              <a:rPr lang="en-GB" altLang="en-US" sz="1800"/>
              <a:t>It refers to a broad flow of air, either near the earth's surface or in the free atmosphere and is caused by </a:t>
            </a:r>
            <a:r>
              <a:rPr lang="en-GB" altLang="en-US" sz="1800" i="1" u="sng"/>
              <a:t>pressure and temperature variations</a:t>
            </a:r>
            <a:r>
              <a:rPr lang="en-GB" altLang="en-US" sz="1800"/>
              <a:t>. </a:t>
            </a:r>
          </a:p>
          <a:p>
            <a:r>
              <a:rPr lang="en-GB" altLang="en-US" sz="1800"/>
              <a:t>The flow of air is seldom smooth. Turbulence results in </a:t>
            </a:r>
            <a:r>
              <a:rPr lang="en-GB" altLang="en-US" sz="1800" i="1" u="sng"/>
              <a:t>eddies</a:t>
            </a:r>
            <a:r>
              <a:rPr lang="en-GB" altLang="en-US" sz="1800"/>
              <a:t> developing within the air and interfering with its direct progress</a:t>
            </a:r>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endParaRPr lang="en-GB" altLang="en-US" sz="1800"/>
          </a:p>
          <a:p>
            <a:r>
              <a:rPr lang="en-GB" altLang="en-US" sz="1800"/>
              <a:t>Turbulence produces rapid, irregular changes in both the speed and direction of the wind</a:t>
            </a:r>
          </a:p>
        </p:txBody>
      </p:sp>
      <p:pic>
        <p:nvPicPr>
          <p:cNvPr id="5124" name="Picture 3" descr="turbulence5.gif">
            <a:extLst>
              <a:ext uri="{FF2B5EF4-FFF2-40B4-BE49-F238E27FC236}">
                <a16:creationId xmlns:a16="http://schemas.microsoft.com/office/drawing/2014/main" id="{5C01D13F-D896-5014-C11B-1C7D067BF7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19400"/>
            <a:ext cx="80438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38F6C56-F46D-F18E-0340-CDDFC14D94FF}"/>
              </a:ext>
            </a:extLst>
          </p:cNvPr>
          <p:cNvSpPr>
            <a:spLocks noGrp="1"/>
          </p:cNvSpPr>
          <p:nvPr>
            <p:ph type="sldNum" sz="quarter" idx="12"/>
          </p:nvPr>
        </p:nvSpPr>
        <p:spPr/>
        <p:txBody>
          <a:bodyPr/>
          <a:lstStyle/>
          <a:p>
            <a:fld id="{CD682D39-23AA-41EC-9E30-56EB310891EB}"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F4AFA9B-3A4E-BF2D-C9CB-1CAAC1048C38}"/>
              </a:ext>
            </a:extLst>
          </p:cNvPr>
          <p:cNvSpPr>
            <a:spLocks noGrp="1"/>
          </p:cNvSpPr>
          <p:nvPr>
            <p:ph type="title"/>
          </p:nvPr>
        </p:nvSpPr>
        <p:spPr/>
        <p:txBody>
          <a:bodyPr/>
          <a:lstStyle/>
          <a:p>
            <a:endParaRPr lang="en-US" altLang="en-US"/>
          </a:p>
        </p:txBody>
      </p:sp>
      <p:pic>
        <p:nvPicPr>
          <p:cNvPr id="22531" name="Content Placeholder 3" descr="SaharanDustStorm20000226.jpg">
            <a:extLst>
              <a:ext uri="{FF2B5EF4-FFF2-40B4-BE49-F238E27FC236}">
                <a16:creationId xmlns:a16="http://schemas.microsoft.com/office/drawing/2014/main" id="{44D2E1A4-15B6-625F-FAB0-BB2124C6B4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635000"/>
            <a:ext cx="7678738" cy="5602288"/>
          </a:xfrm>
        </p:spPr>
      </p:pic>
      <p:sp>
        <p:nvSpPr>
          <p:cNvPr id="2" name="Slide Number Placeholder 1">
            <a:extLst>
              <a:ext uri="{FF2B5EF4-FFF2-40B4-BE49-F238E27FC236}">
                <a16:creationId xmlns:a16="http://schemas.microsoft.com/office/drawing/2014/main" id="{E2AE6F0D-AEBE-62F3-D3E9-5392D0EFA9AE}"/>
              </a:ext>
            </a:extLst>
          </p:cNvPr>
          <p:cNvSpPr>
            <a:spLocks noGrp="1"/>
          </p:cNvSpPr>
          <p:nvPr>
            <p:ph type="sldNum" sz="quarter" idx="12"/>
          </p:nvPr>
        </p:nvSpPr>
        <p:spPr/>
        <p:txBody>
          <a:bodyPr/>
          <a:lstStyle/>
          <a:p>
            <a:fld id="{CD682D39-23AA-41EC-9E30-56EB310891EB}"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F5BB885-AC59-46EC-FC88-44B707BA7AD5}"/>
              </a:ext>
            </a:extLst>
          </p:cNvPr>
          <p:cNvSpPr>
            <a:spLocks noGrp="1"/>
          </p:cNvSpPr>
          <p:nvPr>
            <p:ph type="title"/>
          </p:nvPr>
        </p:nvSpPr>
        <p:spPr/>
        <p:txBody>
          <a:bodyPr/>
          <a:lstStyle/>
          <a:p>
            <a:endParaRPr lang="en-US" altLang="en-US"/>
          </a:p>
        </p:txBody>
      </p:sp>
      <p:pic>
        <p:nvPicPr>
          <p:cNvPr id="23555" name="Content Placeholder 4" descr="Dust-Storm-in-the-Sahara--030.jpg">
            <a:extLst>
              <a:ext uri="{FF2B5EF4-FFF2-40B4-BE49-F238E27FC236}">
                <a16:creationId xmlns:a16="http://schemas.microsoft.com/office/drawing/2014/main" id="{A633C47E-6D2A-F28B-D6C6-85476A0D09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31913" y="908050"/>
            <a:ext cx="6332537" cy="5545138"/>
          </a:xfrm>
        </p:spPr>
      </p:pic>
      <p:sp>
        <p:nvSpPr>
          <p:cNvPr id="2" name="Slide Number Placeholder 1">
            <a:extLst>
              <a:ext uri="{FF2B5EF4-FFF2-40B4-BE49-F238E27FC236}">
                <a16:creationId xmlns:a16="http://schemas.microsoft.com/office/drawing/2014/main" id="{A8FC1C5D-EE29-FF55-BE1B-E7720BC7BEA6}"/>
              </a:ext>
            </a:extLst>
          </p:cNvPr>
          <p:cNvSpPr>
            <a:spLocks noGrp="1"/>
          </p:cNvSpPr>
          <p:nvPr>
            <p:ph type="sldNum" sz="quarter" idx="10"/>
          </p:nvPr>
        </p:nvSpPr>
        <p:spPr/>
        <p:txBody>
          <a:bodyPr/>
          <a:lstStyle/>
          <a:p>
            <a:fld id="{0EC901AA-2ACE-427C-83C7-0B887C5ACD95}" type="slidenum">
              <a:rPr lang="en-US" altLang="en-US" smtClean="0"/>
              <a:pPr/>
              <a:t>21</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1C47DCAA-E385-389D-E92A-85E6542FD26B}"/>
              </a:ext>
            </a:extLst>
          </p:cNvPr>
          <p:cNvSpPr>
            <a:spLocks noGrp="1"/>
          </p:cNvSpPr>
          <p:nvPr>
            <p:ph idx="1"/>
          </p:nvPr>
        </p:nvSpPr>
        <p:spPr>
          <a:xfrm>
            <a:off x="685800" y="481013"/>
            <a:ext cx="7842250" cy="4700587"/>
          </a:xfrm>
        </p:spPr>
        <p:txBody>
          <a:bodyPr/>
          <a:lstStyle/>
          <a:p>
            <a:r>
              <a:rPr lang="en-GB" altLang="en-US" sz="2400"/>
              <a:t>A </a:t>
            </a:r>
            <a:r>
              <a:rPr lang="en-GB" altLang="en-US" sz="2400" u="sng"/>
              <a:t>wind gust </a:t>
            </a:r>
            <a:r>
              <a:rPr lang="en-GB" altLang="en-US" sz="2400"/>
              <a:t>is a sudden and brief increase in the strength of the wind relative to its mean value (over a period of time).  A gust has a very short duration (seconds-long) and is followed by a lull (dying down) in the wind</a:t>
            </a:r>
          </a:p>
          <a:p>
            <a:endParaRPr lang="en-GB" altLang="en-US" sz="2400"/>
          </a:p>
          <a:p>
            <a:r>
              <a:rPr lang="en-GB" altLang="en-US" sz="2400"/>
              <a:t>A </a:t>
            </a:r>
            <a:r>
              <a:rPr lang="en-GB" altLang="en-US" sz="2400" u="sng"/>
              <a:t>squall</a:t>
            </a:r>
            <a:r>
              <a:rPr lang="en-GB" altLang="en-US" sz="2400"/>
              <a:t> is a specific phenomenon where there’s a sudden strong increase in wind speed of </a:t>
            </a:r>
            <a:r>
              <a:rPr lang="en-GB" altLang="en-US" sz="2400" i="1" u="sng"/>
              <a:t>at least 16 knots</a:t>
            </a:r>
            <a:r>
              <a:rPr lang="en-GB" altLang="en-US" sz="2400"/>
              <a:t>, with the speed </a:t>
            </a:r>
            <a:r>
              <a:rPr lang="en-GB" altLang="en-US" sz="2400" i="1" u="sng"/>
              <a:t>increasing to 22 knots or more</a:t>
            </a:r>
            <a:r>
              <a:rPr lang="en-GB" altLang="en-US" sz="2400"/>
              <a:t> and lasting for </a:t>
            </a:r>
            <a:r>
              <a:rPr lang="en-GB" altLang="en-US" sz="2400" i="1" u="sng"/>
              <a:t>at least one minute</a:t>
            </a:r>
            <a:r>
              <a:rPr lang="en-GB" altLang="en-US" sz="2400" i="1"/>
              <a:t>.</a:t>
            </a:r>
          </a:p>
          <a:p>
            <a:endParaRPr lang="en-GB" altLang="en-US" sz="2400"/>
          </a:p>
          <a:p>
            <a:r>
              <a:rPr lang="en-GB" altLang="en-US" sz="2400"/>
              <a:t>If there is no appreciable motion of the air, the wind conditions are said to be </a:t>
            </a:r>
            <a:r>
              <a:rPr lang="en-GB" altLang="en-US" sz="2400" u="sng"/>
              <a:t>calm</a:t>
            </a:r>
            <a:r>
              <a:rPr lang="en-GB" altLang="en-US" sz="2400"/>
              <a:t>.  Wind speed &lt; 1 knot</a:t>
            </a:r>
            <a:endParaRPr lang="en-US" altLang="en-US" sz="2400"/>
          </a:p>
          <a:p>
            <a:endParaRPr lang="en-US" altLang="en-US" sz="2400"/>
          </a:p>
          <a:p>
            <a:endParaRPr lang="en-US" altLang="en-US" sz="2000"/>
          </a:p>
          <a:p>
            <a:endParaRPr lang="en-US" altLang="en-US" sz="2000"/>
          </a:p>
          <a:p>
            <a:endParaRPr lang="en-US" altLang="en-US" sz="2000"/>
          </a:p>
        </p:txBody>
      </p:sp>
      <p:sp>
        <p:nvSpPr>
          <p:cNvPr id="2" name="Slide Number Placeholder 1">
            <a:extLst>
              <a:ext uri="{FF2B5EF4-FFF2-40B4-BE49-F238E27FC236}">
                <a16:creationId xmlns:a16="http://schemas.microsoft.com/office/drawing/2014/main" id="{3F330B5F-9A57-FB25-215D-F09E36089E46}"/>
              </a:ext>
            </a:extLst>
          </p:cNvPr>
          <p:cNvSpPr>
            <a:spLocks noGrp="1"/>
          </p:cNvSpPr>
          <p:nvPr>
            <p:ph type="sldNum" sz="quarter" idx="12"/>
          </p:nvPr>
        </p:nvSpPr>
        <p:spPr/>
        <p:txBody>
          <a:bodyPr/>
          <a:lstStyle/>
          <a:p>
            <a:fld id="{CD682D39-23AA-41EC-9E30-56EB310891EB}" type="slidenum">
              <a:rPr lang="en-US" altLang="en-US" smtClean="0"/>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C653DDD-C99E-587E-4D83-764EB06C496E}"/>
              </a:ext>
            </a:extLst>
          </p:cNvPr>
          <p:cNvSpPr>
            <a:spLocks noGrp="1"/>
          </p:cNvSpPr>
          <p:nvPr>
            <p:ph type="title"/>
          </p:nvPr>
        </p:nvSpPr>
        <p:spPr>
          <a:xfrm>
            <a:off x="457200" y="228600"/>
            <a:ext cx="8229600" cy="720725"/>
          </a:xfrm>
        </p:spPr>
        <p:txBody>
          <a:bodyPr/>
          <a:lstStyle/>
          <a:p>
            <a:r>
              <a:rPr lang="en-US" altLang="en-US" b="1"/>
              <a:t>Measuring wind</a:t>
            </a:r>
          </a:p>
        </p:txBody>
      </p:sp>
      <p:sp>
        <p:nvSpPr>
          <p:cNvPr id="7171" name="Content Placeholder 2">
            <a:extLst>
              <a:ext uri="{FF2B5EF4-FFF2-40B4-BE49-F238E27FC236}">
                <a16:creationId xmlns:a16="http://schemas.microsoft.com/office/drawing/2014/main" id="{2D60B739-EB1B-4CF5-0C0B-F162ED3549E9}"/>
              </a:ext>
            </a:extLst>
          </p:cNvPr>
          <p:cNvSpPr>
            <a:spLocks noGrp="1"/>
          </p:cNvSpPr>
          <p:nvPr>
            <p:ph idx="1"/>
          </p:nvPr>
        </p:nvSpPr>
        <p:spPr>
          <a:xfrm>
            <a:off x="457200" y="949325"/>
            <a:ext cx="3511550" cy="5527675"/>
          </a:xfrm>
        </p:spPr>
        <p:txBody>
          <a:bodyPr/>
          <a:lstStyle/>
          <a:p>
            <a:r>
              <a:rPr lang="en-GB" altLang="en-US" sz="1800"/>
              <a:t>The wind direction is the direction </a:t>
            </a:r>
            <a:r>
              <a:rPr lang="en-GB" altLang="en-US" sz="1800" u="sng"/>
              <a:t>from which</a:t>
            </a:r>
            <a:r>
              <a:rPr lang="en-GB" altLang="en-US" sz="1800"/>
              <a:t> the wind is blowing</a:t>
            </a:r>
            <a:endParaRPr lang="en-US" altLang="en-US" sz="1800"/>
          </a:p>
          <a:p>
            <a:pPr lvl="1"/>
            <a:r>
              <a:rPr lang="en-GB" altLang="en-US" sz="1800"/>
              <a:t>It is expressed in </a:t>
            </a:r>
            <a:r>
              <a:rPr lang="en-GB" altLang="en-US" sz="1800" u="sng"/>
              <a:t>degrees</a:t>
            </a:r>
            <a:r>
              <a:rPr lang="en-GB" altLang="en-US" sz="1800"/>
              <a:t> measured clockwise from geographical (or true) north, or in terms of the cardinal directions.</a:t>
            </a:r>
            <a:endParaRPr lang="en-US" altLang="en-US" sz="1800"/>
          </a:p>
          <a:p>
            <a:pPr lvl="1"/>
            <a:r>
              <a:rPr lang="en-GB" altLang="en-US" sz="1800"/>
              <a:t>In coded meteorological reports, the wind direction is expressed on the scale 00‑36.</a:t>
            </a:r>
          </a:p>
          <a:p>
            <a:r>
              <a:rPr lang="en-GB" altLang="en-US" sz="1800"/>
              <a:t>The 10 minute mean direction is reported</a:t>
            </a:r>
          </a:p>
          <a:p>
            <a:r>
              <a:rPr lang="en-GB" altLang="en-US" sz="1800"/>
              <a:t>Sometimes it’s necessary to estimate direction, especially at speeds &lt; 2knots</a:t>
            </a:r>
            <a:endParaRPr lang="en-US" altLang="en-US" sz="1800"/>
          </a:p>
          <a:p>
            <a:endParaRPr lang="en-US" altLang="en-US" sz="2000"/>
          </a:p>
        </p:txBody>
      </p:sp>
      <p:pic>
        <p:nvPicPr>
          <p:cNvPr id="7172" name="Picture 2">
            <a:extLst>
              <a:ext uri="{FF2B5EF4-FFF2-40B4-BE49-F238E27FC236}">
                <a16:creationId xmlns:a16="http://schemas.microsoft.com/office/drawing/2014/main" id="{9934AFA1-9BB0-7CEA-4CB7-0982CE2BF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594" t="28125" r="27344" b="16667"/>
          <a:stretch>
            <a:fillRect/>
          </a:stretch>
        </p:blipFill>
        <p:spPr bwMode="auto">
          <a:xfrm>
            <a:off x="4445000" y="1022350"/>
            <a:ext cx="424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2CA4034-1926-1750-CEC0-38DD64A9DE18}"/>
              </a:ext>
            </a:extLst>
          </p:cNvPr>
          <p:cNvSpPr>
            <a:spLocks noGrp="1"/>
          </p:cNvSpPr>
          <p:nvPr>
            <p:ph type="sldNum" sz="quarter" idx="12"/>
          </p:nvPr>
        </p:nvSpPr>
        <p:spPr/>
        <p:txBody>
          <a:bodyPr/>
          <a:lstStyle/>
          <a:p>
            <a:fld id="{CD682D39-23AA-41EC-9E30-56EB310891EB}"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C353689-BCD3-E975-E71B-68D46B79E3B5}"/>
              </a:ext>
            </a:extLst>
          </p:cNvPr>
          <p:cNvSpPr>
            <a:spLocks noGrp="1"/>
          </p:cNvSpPr>
          <p:nvPr>
            <p:ph type="title"/>
          </p:nvPr>
        </p:nvSpPr>
        <p:spPr/>
        <p:txBody>
          <a:bodyPr/>
          <a:lstStyle/>
          <a:p>
            <a:r>
              <a:rPr lang="en-US" altLang="en-US" b="1"/>
              <a:t>Measuring wind</a:t>
            </a:r>
          </a:p>
        </p:txBody>
      </p:sp>
      <p:sp>
        <p:nvSpPr>
          <p:cNvPr id="8195" name="Content Placeholder 2">
            <a:extLst>
              <a:ext uri="{FF2B5EF4-FFF2-40B4-BE49-F238E27FC236}">
                <a16:creationId xmlns:a16="http://schemas.microsoft.com/office/drawing/2014/main" id="{593AD610-5622-40C1-AC80-35B7C57B2650}"/>
              </a:ext>
            </a:extLst>
          </p:cNvPr>
          <p:cNvSpPr>
            <a:spLocks noGrp="1"/>
          </p:cNvSpPr>
          <p:nvPr>
            <p:ph idx="1"/>
          </p:nvPr>
        </p:nvSpPr>
        <p:spPr>
          <a:xfrm>
            <a:off x="647700" y="1249362"/>
            <a:ext cx="7848600" cy="4489957"/>
          </a:xfrm>
        </p:spPr>
        <p:txBody>
          <a:bodyPr/>
          <a:lstStyle/>
          <a:p>
            <a:r>
              <a:rPr lang="en-GB" altLang="en-US" sz="2400" dirty="0"/>
              <a:t>Wind speed is reported in knots: ( nautical mile/hour</a:t>
            </a:r>
            <a:endParaRPr lang="en-US" altLang="en-US" sz="2400" dirty="0"/>
          </a:p>
          <a:p>
            <a:pPr lvl="1"/>
            <a:r>
              <a:rPr lang="en-GB" altLang="en-US" sz="2400" dirty="0"/>
              <a:t>1 knot = 1.852 km/hr</a:t>
            </a:r>
          </a:p>
          <a:p>
            <a:pPr lvl="1"/>
            <a:r>
              <a:rPr lang="en-GB" altLang="en-US" sz="2400" dirty="0"/>
              <a:t>1 knot = 0.5 m/s</a:t>
            </a:r>
            <a:endParaRPr lang="en-US" altLang="en-US" sz="2400" dirty="0"/>
          </a:p>
          <a:p>
            <a:r>
              <a:rPr lang="en-GB" altLang="en-US" sz="2400" dirty="0"/>
              <a:t>Wind varies rapidly and continuously. It’s the </a:t>
            </a:r>
            <a:r>
              <a:rPr lang="en-GB" altLang="en-US" sz="2400" b="1" i="1" dirty="0"/>
              <a:t>gustiness</a:t>
            </a:r>
            <a:r>
              <a:rPr lang="en-GB" altLang="en-US" sz="2400" dirty="0"/>
              <a:t> of the wind that produces variations which are irregular both in period and in amplitude.  For most purposes an average wind is required</a:t>
            </a:r>
          </a:p>
          <a:p>
            <a:r>
              <a:rPr lang="en-GB" altLang="en-US" sz="2400" dirty="0"/>
              <a:t>For synoptic meteorological reports - mean speed of the surface wind over a period of </a:t>
            </a:r>
            <a:r>
              <a:rPr lang="en-GB" altLang="en-US" sz="2400" u="sng" dirty="0"/>
              <a:t>ten</a:t>
            </a:r>
            <a:r>
              <a:rPr lang="en-GB" altLang="en-US" sz="2400" dirty="0"/>
              <a:t> minutes is reported (determined to the nearest knot)</a:t>
            </a:r>
            <a:endParaRPr lang="en-US" altLang="en-US" sz="2400" dirty="0"/>
          </a:p>
        </p:txBody>
      </p:sp>
      <p:sp>
        <p:nvSpPr>
          <p:cNvPr id="2" name="Slide Number Placeholder 1">
            <a:extLst>
              <a:ext uri="{FF2B5EF4-FFF2-40B4-BE49-F238E27FC236}">
                <a16:creationId xmlns:a16="http://schemas.microsoft.com/office/drawing/2014/main" id="{62466451-08F1-7967-1954-2DC2D550FCCA}"/>
              </a:ext>
            </a:extLst>
          </p:cNvPr>
          <p:cNvSpPr>
            <a:spLocks noGrp="1"/>
          </p:cNvSpPr>
          <p:nvPr>
            <p:ph type="sldNum" sz="quarter" idx="12"/>
          </p:nvPr>
        </p:nvSpPr>
        <p:spPr/>
        <p:txBody>
          <a:bodyPr/>
          <a:lstStyle/>
          <a:p>
            <a:fld id="{CD682D39-23AA-41EC-9E30-56EB310891EB}"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7A5276-D403-BF96-41BF-1242854D2EDF}"/>
              </a:ext>
            </a:extLst>
          </p:cNvPr>
          <p:cNvSpPr>
            <a:spLocks noGrp="1"/>
          </p:cNvSpPr>
          <p:nvPr>
            <p:ph type="title"/>
          </p:nvPr>
        </p:nvSpPr>
        <p:spPr>
          <a:xfrm>
            <a:off x="457200" y="228600"/>
            <a:ext cx="8229600" cy="720725"/>
          </a:xfrm>
        </p:spPr>
        <p:txBody>
          <a:bodyPr/>
          <a:lstStyle/>
          <a:p>
            <a:r>
              <a:rPr lang="en-US" altLang="en-US"/>
              <a:t>Wind measuring instruments</a:t>
            </a:r>
          </a:p>
        </p:txBody>
      </p:sp>
      <p:pic>
        <p:nvPicPr>
          <p:cNvPr id="9219" name="Picture 3" descr="anemometer.jpg">
            <a:extLst>
              <a:ext uri="{FF2B5EF4-FFF2-40B4-BE49-F238E27FC236}">
                <a16:creationId xmlns:a16="http://schemas.microsoft.com/office/drawing/2014/main" id="{D88E588F-2665-F44B-D87C-CFD21F48AE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6963" y="949325"/>
            <a:ext cx="2674937"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05103.gif">
            <a:extLst>
              <a:ext uri="{FF2B5EF4-FFF2-40B4-BE49-F238E27FC236}">
                <a16:creationId xmlns:a16="http://schemas.microsoft.com/office/drawing/2014/main" id="{476D7252-7835-50B2-A21E-04FC33955B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063" y="949325"/>
            <a:ext cx="3176587"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a:extLst>
              <a:ext uri="{FF2B5EF4-FFF2-40B4-BE49-F238E27FC236}">
                <a16:creationId xmlns:a16="http://schemas.microsoft.com/office/drawing/2014/main" id="{8903C7C5-21E1-E277-FBB9-1FF206568311}"/>
              </a:ext>
            </a:extLst>
          </p:cNvPr>
          <p:cNvSpPr txBox="1">
            <a:spLocks noChangeArrowheads="1"/>
          </p:cNvSpPr>
          <p:nvPr/>
        </p:nvSpPr>
        <p:spPr bwMode="auto">
          <a:xfrm>
            <a:off x="6061075" y="4587875"/>
            <a:ext cx="2790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ZA" altLang="en-US" sz="1400"/>
              <a:t>Cup anemometer with wind vane</a:t>
            </a:r>
          </a:p>
        </p:txBody>
      </p:sp>
      <p:sp>
        <p:nvSpPr>
          <p:cNvPr id="9222" name="TextBox 7">
            <a:extLst>
              <a:ext uri="{FF2B5EF4-FFF2-40B4-BE49-F238E27FC236}">
                <a16:creationId xmlns:a16="http://schemas.microsoft.com/office/drawing/2014/main" id="{AE8F014A-67AE-67A5-14AF-F2840DEB82C1}"/>
              </a:ext>
            </a:extLst>
          </p:cNvPr>
          <p:cNvSpPr txBox="1">
            <a:spLocks noChangeArrowheads="1"/>
          </p:cNvSpPr>
          <p:nvPr/>
        </p:nvSpPr>
        <p:spPr bwMode="auto">
          <a:xfrm>
            <a:off x="741363" y="4429125"/>
            <a:ext cx="2797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ZA" altLang="en-US" sz="1400"/>
              <a:t>Propeller anemometer integrated with a wind vane</a:t>
            </a:r>
          </a:p>
        </p:txBody>
      </p:sp>
      <p:sp>
        <p:nvSpPr>
          <p:cNvPr id="9223" name="TextBox 8">
            <a:extLst>
              <a:ext uri="{FF2B5EF4-FFF2-40B4-BE49-F238E27FC236}">
                <a16:creationId xmlns:a16="http://schemas.microsoft.com/office/drawing/2014/main" id="{E4D1811A-4E78-F848-C606-BE6304C63AAC}"/>
              </a:ext>
            </a:extLst>
          </p:cNvPr>
          <p:cNvSpPr txBox="1">
            <a:spLocks noChangeArrowheads="1"/>
          </p:cNvSpPr>
          <p:nvPr/>
        </p:nvSpPr>
        <p:spPr bwMode="auto">
          <a:xfrm>
            <a:off x="3751263" y="6307138"/>
            <a:ext cx="22621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ZA" altLang="en-US" sz="1400"/>
              <a:t>Ultrasonic anemometer</a:t>
            </a:r>
          </a:p>
        </p:txBody>
      </p:sp>
      <p:pic>
        <p:nvPicPr>
          <p:cNvPr id="9224" name="Picture 4">
            <a:extLst>
              <a:ext uri="{FF2B5EF4-FFF2-40B4-BE49-F238E27FC236}">
                <a16:creationId xmlns:a16="http://schemas.microsoft.com/office/drawing/2014/main" id="{FFF907FC-F4A0-5C10-F777-BF4F03BF8E97}"/>
              </a:ext>
            </a:extLst>
          </p:cNvPr>
          <p:cNvPicPr>
            <a:picLocks noChangeAspect="1"/>
          </p:cNvPicPr>
          <p:nvPr/>
        </p:nvPicPr>
        <p:blipFill>
          <a:blip r:embed="rId4">
            <a:extLst>
              <a:ext uri="{28A0092B-C50C-407E-A947-70E740481C1C}">
                <a14:useLocalDpi xmlns:a14="http://schemas.microsoft.com/office/drawing/2010/main" val="0"/>
              </a:ext>
            </a:extLst>
          </a:blip>
          <a:srcRect t="6444"/>
          <a:stretch>
            <a:fillRect/>
          </a:stretch>
        </p:blipFill>
        <p:spPr bwMode="auto">
          <a:xfrm>
            <a:off x="3862388" y="4140200"/>
            <a:ext cx="20383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560E508-FA08-09AF-AA0C-5FAFC6A080B2}"/>
              </a:ext>
            </a:extLst>
          </p:cNvPr>
          <p:cNvSpPr>
            <a:spLocks noGrp="1"/>
          </p:cNvSpPr>
          <p:nvPr>
            <p:ph type="sldNum" sz="quarter" idx="12"/>
          </p:nvPr>
        </p:nvSpPr>
        <p:spPr/>
        <p:txBody>
          <a:bodyPr/>
          <a:lstStyle/>
          <a:p>
            <a:fld id="{CD682D39-23AA-41EC-9E30-56EB310891EB}"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C6DB01F-0E62-C482-3502-E384A0ED75BA}"/>
              </a:ext>
            </a:extLst>
          </p:cNvPr>
          <p:cNvSpPr>
            <a:spLocks noGrp="1"/>
          </p:cNvSpPr>
          <p:nvPr>
            <p:ph type="title"/>
          </p:nvPr>
        </p:nvSpPr>
        <p:spPr/>
        <p:txBody>
          <a:bodyPr/>
          <a:lstStyle/>
          <a:p>
            <a:endParaRPr lang="en-US" altLang="en-US"/>
          </a:p>
        </p:txBody>
      </p:sp>
      <p:pic>
        <p:nvPicPr>
          <p:cNvPr id="10243" name="Content Placeholder 3" descr="beaufort scale.jpg">
            <a:extLst>
              <a:ext uri="{FF2B5EF4-FFF2-40B4-BE49-F238E27FC236}">
                <a16:creationId xmlns:a16="http://schemas.microsoft.com/office/drawing/2014/main" id="{1E424EEA-AF02-64D3-CD84-60A070187BF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5150" y="0"/>
            <a:ext cx="8142288" cy="6289675"/>
          </a:xfrm>
        </p:spPr>
      </p:pic>
      <p:sp>
        <p:nvSpPr>
          <p:cNvPr id="2" name="Slide Number Placeholder 1">
            <a:extLst>
              <a:ext uri="{FF2B5EF4-FFF2-40B4-BE49-F238E27FC236}">
                <a16:creationId xmlns:a16="http://schemas.microsoft.com/office/drawing/2014/main" id="{5F64F380-09A3-255F-833E-F07F905AF730}"/>
              </a:ext>
            </a:extLst>
          </p:cNvPr>
          <p:cNvSpPr>
            <a:spLocks noGrp="1"/>
          </p:cNvSpPr>
          <p:nvPr>
            <p:ph type="sldNum" sz="quarter" idx="12"/>
          </p:nvPr>
        </p:nvSpPr>
        <p:spPr/>
        <p:txBody>
          <a:bodyPr/>
          <a:lstStyle/>
          <a:p>
            <a:fld id="{CD682D39-23AA-41EC-9E30-56EB310891EB}"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C7A83B3-9C03-D8B9-9591-F5F2FA9FAB80}"/>
              </a:ext>
            </a:extLst>
          </p:cNvPr>
          <p:cNvGraphicFramePr>
            <a:graphicFrameLocks noGrp="1"/>
          </p:cNvGraphicFramePr>
          <p:nvPr>
            <p:ph idx="1"/>
          </p:nvPr>
        </p:nvGraphicFramePr>
        <p:xfrm>
          <a:off x="685800" y="457200"/>
          <a:ext cx="7924800" cy="5794375"/>
        </p:xfrm>
        <a:graphic>
          <a:graphicData uri="http://schemas.openxmlformats.org/drawingml/2006/table">
            <a:tbl>
              <a:tblPr/>
              <a:tblGrid>
                <a:gridCol w="627031">
                  <a:extLst>
                    <a:ext uri="{9D8B030D-6E8A-4147-A177-3AD203B41FA5}">
                      <a16:colId xmlns:a16="http://schemas.microsoft.com/office/drawing/2014/main" val="20000"/>
                    </a:ext>
                  </a:extLst>
                </a:gridCol>
                <a:gridCol w="646212">
                  <a:extLst>
                    <a:ext uri="{9D8B030D-6E8A-4147-A177-3AD203B41FA5}">
                      <a16:colId xmlns:a16="http://schemas.microsoft.com/office/drawing/2014/main" val="20001"/>
                    </a:ext>
                  </a:extLst>
                </a:gridCol>
                <a:gridCol w="1057440">
                  <a:extLst>
                    <a:ext uri="{9D8B030D-6E8A-4147-A177-3AD203B41FA5}">
                      <a16:colId xmlns:a16="http://schemas.microsoft.com/office/drawing/2014/main" val="20002"/>
                    </a:ext>
                  </a:extLst>
                </a:gridCol>
                <a:gridCol w="2805451">
                  <a:extLst>
                    <a:ext uri="{9D8B030D-6E8A-4147-A177-3AD203B41FA5}">
                      <a16:colId xmlns:a16="http://schemas.microsoft.com/office/drawing/2014/main" val="20003"/>
                    </a:ext>
                  </a:extLst>
                </a:gridCol>
                <a:gridCol w="2788666">
                  <a:extLst>
                    <a:ext uri="{9D8B030D-6E8A-4147-A177-3AD203B41FA5}">
                      <a16:colId xmlns:a16="http://schemas.microsoft.com/office/drawing/2014/main" val="20004"/>
                    </a:ext>
                  </a:extLst>
                </a:gridCol>
              </a:tblGrid>
              <a:tr h="583946">
                <a:tc>
                  <a:txBody>
                    <a:bodyPr/>
                    <a:lstStyle/>
                    <a:p>
                      <a:pPr algn="ctr">
                        <a:spcAft>
                          <a:spcPts val="0"/>
                        </a:spcAft>
                      </a:pPr>
                      <a:r>
                        <a:rPr lang="en-US" sz="1100" b="1" u="sng" dirty="0">
                          <a:latin typeface="Arial"/>
                          <a:ea typeface="Times New Roman"/>
                          <a:cs typeface="Times New Roman"/>
                        </a:rPr>
                        <a:t>Beaufort</a:t>
                      </a:r>
                      <a:br>
                        <a:rPr lang="en-US" sz="1100" b="1" u="sng" dirty="0">
                          <a:latin typeface="Arial"/>
                          <a:ea typeface="Times New Roman"/>
                          <a:cs typeface="Times New Roman"/>
                        </a:rPr>
                      </a:br>
                      <a:r>
                        <a:rPr lang="en-US" sz="1100" b="1" u="sng" dirty="0">
                          <a:latin typeface="Arial"/>
                          <a:ea typeface="Times New Roman"/>
                          <a:cs typeface="Times New Roman"/>
                        </a:rPr>
                        <a:t>Force</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u="sng">
                          <a:latin typeface="Arial"/>
                          <a:ea typeface="Times New Roman"/>
                          <a:cs typeface="Times New Roman"/>
                        </a:rPr>
                        <a:t>Knots</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u="sng">
                          <a:latin typeface="Arial"/>
                          <a:ea typeface="Times New Roman"/>
                          <a:cs typeface="Times New Roman"/>
                        </a:rPr>
                        <a:t>Description</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u="sng">
                          <a:latin typeface="Arial"/>
                          <a:ea typeface="Times New Roman"/>
                          <a:cs typeface="Times New Roman"/>
                        </a:rPr>
                        <a:t>Land Condition</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u="sng">
                          <a:latin typeface="Arial"/>
                          <a:ea typeface="Times New Roman"/>
                          <a:cs typeface="Times New Roman"/>
                        </a:rPr>
                        <a:t>Sea Condition</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953">
                <a:tc>
                  <a:txBody>
                    <a:bodyPr/>
                    <a:lstStyle/>
                    <a:p>
                      <a:pPr algn="ctr">
                        <a:spcAft>
                          <a:spcPts val="0"/>
                        </a:spcAft>
                      </a:pPr>
                      <a:r>
                        <a:rPr lang="en-US" sz="1000">
                          <a:latin typeface="Arial"/>
                          <a:ea typeface="Times New Roman"/>
                          <a:cs typeface="Times New Roman"/>
                        </a:rPr>
                        <a:t>0</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0</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Calm</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Calm; smoke rises vertically          </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Sea like a mirror</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3905">
                <a:tc>
                  <a:txBody>
                    <a:bodyPr/>
                    <a:lstStyle/>
                    <a:p>
                      <a:pPr algn="ctr">
                        <a:spcAft>
                          <a:spcPts val="0"/>
                        </a:spcAft>
                      </a:pPr>
                      <a:r>
                        <a:rPr lang="en-US" sz="1000">
                          <a:latin typeface="Arial"/>
                          <a:ea typeface="Times New Roman"/>
                          <a:cs typeface="Times New Roman"/>
                        </a:rPr>
                        <a:t>1</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latin typeface="Arial"/>
                          <a:ea typeface="Times New Roman"/>
                          <a:cs typeface="Times New Roman"/>
                        </a:rPr>
                        <a:t>1 – 3</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Light air</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Direction of wind shown by smoke drift but not be wind vanes</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Ripples but without foam crests</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53">
                <a:tc>
                  <a:txBody>
                    <a:bodyPr/>
                    <a:lstStyle/>
                    <a:p>
                      <a:pPr algn="ctr">
                        <a:spcAft>
                          <a:spcPts val="0"/>
                        </a:spcAft>
                      </a:pPr>
                      <a:r>
                        <a:rPr lang="en-US" sz="1000">
                          <a:latin typeface="Arial"/>
                          <a:ea typeface="Times New Roman"/>
                          <a:cs typeface="Times New Roman"/>
                        </a:rPr>
                        <a:t>2</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4 – 6</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Light breeze</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Wind felt on the face; wind vanes move</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Small wavelets. Crests do not break</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3905">
                <a:tc>
                  <a:txBody>
                    <a:bodyPr/>
                    <a:lstStyle/>
                    <a:p>
                      <a:pPr algn="ctr">
                        <a:spcAft>
                          <a:spcPts val="0"/>
                        </a:spcAft>
                      </a:pPr>
                      <a:r>
                        <a:rPr lang="en-US" sz="1000">
                          <a:latin typeface="Arial"/>
                          <a:ea typeface="Times New Roman"/>
                          <a:cs typeface="Times New Roman"/>
                        </a:rPr>
                        <a:t>3</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7 – 10</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Gentle breeze</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Leaves and small twigs in constant motion; wind extends light flag</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Large wavelets. Perhaps scattered white horses</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3905">
                <a:tc>
                  <a:txBody>
                    <a:bodyPr/>
                    <a:lstStyle/>
                    <a:p>
                      <a:pPr algn="ctr">
                        <a:spcAft>
                          <a:spcPts val="0"/>
                        </a:spcAft>
                      </a:pPr>
                      <a:r>
                        <a:rPr lang="en-US" sz="1000">
                          <a:latin typeface="Arial"/>
                          <a:ea typeface="Times New Roman"/>
                          <a:cs typeface="Times New Roman"/>
                        </a:rPr>
                        <a:t>4</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11 – 16</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Moderate breeze</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Raises dust and loose paper; small branches are moved</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Small waves. Fairly frequent white horses.</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3905">
                <a:tc>
                  <a:txBody>
                    <a:bodyPr/>
                    <a:lstStyle/>
                    <a:p>
                      <a:pPr algn="ctr">
                        <a:spcAft>
                          <a:spcPts val="0"/>
                        </a:spcAft>
                      </a:pPr>
                      <a:r>
                        <a:rPr lang="en-US" sz="1000">
                          <a:latin typeface="Arial"/>
                          <a:ea typeface="Times New Roman"/>
                          <a:cs typeface="Times New Roman"/>
                        </a:rPr>
                        <a:t>5</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17 – 21</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Fresh breeze</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Small trees in leaf begin to sway; crested wavelets form on inland waters</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Moderate waves, many white horses</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905">
                <a:tc>
                  <a:txBody>
                    <a:bodyPr/>
                    <a:lstStyle/>
                    <a:p>
                      <a:pPr algn="ctr">
                        <a:spcAft>
                          <a:spcPts val="0"/>
                        </a:spcAft>
                      </a:pPr>
                      <a:r>
                        <a:rPr lang="en-US" sz="1000">
                          <a:latin typeface="Arial"/>
                          <a:ea typeface="Times New Roman"/>
                          <a:cs typeface="Times New Roman"/>
                        </a:rPr>
                        <a:t>6</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22 – 27</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Strong breeze</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Large branches in motion; whistling heard in telegraph wires; umbrellas used with difficulty</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Large waves begin to form; white foam crests, probably spray</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3905">
                <a:tc>
                  <a:txBody>
                    <a:bodyPr/>
                    <a:lstStyle/>
                    <a:p>
                      <a:pPr algn="ctr">
                        <a:spcAft>
                          <a:spcPts val="0"/>
                        </a:spcAft>
                      </a:pPr>
                      <a:r>
                        <a:rPr lang="en-US" sz="1000">
                          <a:latin typeface="Arial"/>
                          <a:ea typeface="Times New Roman"/>
                          <a:cs typeface="Times New Roman"/>
                        </a:rPr>
                        <a:t>7</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28 – 33</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Near gale</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Whole trees in motion; inconvenience felt when walking against the wind</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Sea heaps up and white foam blown in streaks along the direction of the wind</a:t>
                      </a:r>
                      <a:endParaRPr lang="en-US" sz="1100">
                        <a:latin typeface="Times New Roman"/>
                        <a:ea typeface="Times New Roman"/>
                        <a:cs typeface="Times New Roman"/>
                      </a:endParaRPr>
                    </a:p>
                  </a:txBody>
                  <a:tcPr marL="57327" marR="5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3905">
                <a:tc>
                  <a:txBody>
                    <a:bodyPr/>
                    <a:lstStyle/>
                    <a:p>
                      <a:pPr algn="ctr">
                        <a:spcAft>
                          <a:spcPts val="0"/>
                        </a:spcAft>
                      </a:pPr>
                      <a:r>
                        <a:rPr lang="en-US" sz="1000">
                          <a:latin typeface="Arial"/>
                          <a:ea typeface="Times New Roman"/>
                          <a:cs typeface="Times New Roman"/>
                        </a:rPr>
                        <a:t>8</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34 – 40</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Gale</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Breaks twigs off trees; generally impedes progress</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Moderately high waves, crests begin to break into spindrift</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30859">
                <a:tc>
                  <a:txBody>
                    <a:bodyPr/>
                    <a:lstStyle/>
                    <a:p>
                      <a:pPr algn="ctr">
                        <a:spcAft>
                          <a:spcPts val="0"/>
                        </a:spcAft>
                      </a:pPr>
                      <a:r>
                        <a:rPr lang="en-US" sz="1000">
                          <a:latin typeface="Arial"/>
                          <a:ea typeface="Times New Roman"/>
                          <a:cs typeface="Times New Roman"/>
                        </a:rPr>
                        <a:t>9</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41 – 47</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Strong Gale</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Slight structural damage occurs (chimney pots and slates removed)</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High waves. Dense foam along the direction of the wind. Crests of waves begin to roll over. Spray may affect visibility</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07812">
                <a:tc>
                  <a:txBody>
                    <a:bodyPr/>
                    <a:lstStyle/>
                    <a:p>
                      <a:pPr algn="ctr">
                        <a:spcAft>
                          <a:spcPts val="0"/>
                        </a:spcAft>
                      </a:pPr>
                      <a:r>
                        <a:rPr lang="en-US" sz="1000">
                          <a:latin typeface="Arial"/>
                          <a:ea typeface="Times New Roman"/>
                          <a:cs typeface="Times New Roman"/>
                        </a:rPr>
                        <a:t>10</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48 – 55</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Storm</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Seldom experienced inland; trees uprooted; considerable structural damage occurs</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Very high waves with long overhanging crests. The surface of the sea takes a white appearance. The tumbling of the sea becomes heavy and shock like. Visibility affected</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09661">
                <a:tc>
                  <a:txBody>
                    <a:bodyPr/>
                    <a:lstStyle/>
                    <a:p>
                      <a:pPr algn="ctr">
                        <a:spcAft>
                          <a:spcPts val="0"/>
                        </a:spcAft>
                      </a:pPr>
                      <a:r>
                        <a:rPr lang="en-US" sz="1000">
                          <a:latin typeface="Arial"/>
                          <a:ea typeface="Times New Roman"/>
                          <a:cs typeface="Times New Roman"/>
                        </a:rPr>
                        <a:t>11</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56 – 63</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Violent Storm</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Very rarely experienced; accompanied by widespread damage</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Exceptionally high waves. The sea is completely covered with long white patches of foam lying in the direction of the wind. Visibility affected</a:t>
                      </a:r>
                      <a:endParaRPr lang="en-US" sz="1100" dirty="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30859">
                <a:tc>
                  <a:txBody>
                    <a:bodyPr/>
                    <a:lstStyle/>
                    <a:p>
                      <a:pPr algn="ctr">
                        <a:spcAft>
                          <a:spcPts val="0"/>
                        </a:spcAft>
                      </a:pPr>
                      <a:r>
                        <a:rPr lang="en-US" sz="1000">
                          <a:latin typeface="Arial"/>
                          <a:ea typeface="Times New Roman"/>
                          <a:cs typeface="Times New Roman"/>
                        </a:rPr>
                        <a:t>12</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latin typeface="Arial"/>
                          <a:ea typeface="Times New Roman"/>
                          <a:cs typeface="Times New Roman"/>
                        </a:rPr>
                        <a:t>64 +</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Hurricane</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Arial"/>
                          <a:ea typeface="Times New Roman"/>
                          <a:cs typeface="Times New Roman"/>
                        </a:rPr>
                        <a:t>–</a:t>
                      </a:r>
                      <a:endParaRPr lang="en-US" sz="1100">
                        <a:latin typeface="Times New Roman"/>
                        <a:ea typeface="Times New Roman"/>
                        <a:cs typeface="Times New Roman"/>
                      </a:endParaRPr>
                    </a:p>
                  </a:txBody>
                  <a:tcPr marL="57327" marR="57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Arial"/>
                          <a:ea typeface="Times New Roman"/>
                          <a:cs typeface="Times New Roman"/>
                        </a:rPr>
                        <a:t>The air is filled with foam and spray. Sea completely white with driving spray. Visibility very seriously affected.</a:t>
                      </a:r>
                      <a:endParaRPr lang="en-US" sz="1100" dirty="0">
                        <a:latin typeface="Times New Roman"/>
                        <a:ea typeface="Times New Roman"/>
                        <a:cs typeface="Times New Roman"/>
                      </a:endParaRPr>
                    </a:p>
                  </a:txBody>
                  <a:tcPr marL="57327" marR="5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2" name="Slide Number Placeholder 1">
            <a:extLst>
              <a:ext uri="{FF2B5EF4-FFF2-40B4-BE49-F238E27FC236}">
                <a16:creationId xmlns:a16="http://schemas.microsoft.com/office/drawing/2014/main" id="{7C9D445D-E98D-1700-6A6C-AD1094146B90}"/>
              </a:ext>
            </a:extLst>
          </p:cNvPr>
          <p:cNvSpPr>
            <a:spLocks noGrp="1"/>
          </p:cNvSpPr>
          <p:nvPr>
            <p:ph type="sldNum" sz="quarter" idx="12"/>
          </p:nvPr>
        </p:nvSpPr>
        <p:spPr/>
        <p:txBody>
          <a:bodyPr/>
          <a:lstStyle/>
          <a:p>
            <a:fld id="{CD682D39-23AA-41EC-9E30-56EB310891EB}"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78AE977-DD6C-ED97-CEC5-2ABE5EF768D4}"/>
              </a:ext>
            </a:extLst>
          </p:cNvPr>
          <p:cNvSpPr>
            <a:spLocks noGrp="1"/>
          </p:cNvSpPr>
          <p:nvPr>
            <p:ph type="title"/>
          </p:nvPr>
        </p:nvSpPr>
        <p:spPr/>
        <p:txBody>
          <a:bodyPr/>
          <a:lstStyle/>
          <a:p>
            <a:r>
              <a:rPr lang="en-US" altLang="en-US" b="1" dirty="0"/>
              <a:t>Wind variations</a:t>
            </a:r>
          </a:p>
        </p:txBody>
      </p:sp>
      <p:sp>
        <p:nvSpPr>
          <p:cNvPr id="12291" name="Content Placeholder 2">
            <a:extLst>
              <a:ext uri="{FF2B5EF4-FFF2-40B4-BE49-F238E27FC236}">
                <a16:creationId xmlns:a16="http://schemas.microsoft.com/office/drawing/2014/main" id="{EA97CA7A-D017-1213-D804-E2416FC25BA1}"/>
              </a:ext>
            </a:extLst>
          </p:cNvPr>
          <p:cNvSpPr>
            <a:spLocks noGrp="1"/>
          </p:cNvSpPr>
          <p:nvPr>
            <p:ph idx="1"/>
          </p:nvPr>
        </p:nvSpPr>
        <p:spPr>
          <a:xfrm>
            <a:off x="685800" y="1295400"/>
            <a:ext cx="7772400" cy="4473575"/>
          </a:xfrm>
        </p:spPr>
        <p:txBody>
          <a:bodyPr/>
          <a:lstStyle/>
          <a:p>
            <a:r>
              <a:rPr lang="en-US" altLang="en-US" sz="2000"/>
              <a:t>Vertical velocities in the atmosphere</a:t>
            </a:r>
            <a:r>
              <a:rPr lang="en-US" altLang="en-US" sz="2000" b="1"/>
              <a:t> </a:t>
            </a:r>
            <a:r>
              <a:rPr lang="en-US" altLang="en-US" sz="2000"/>
              <a:t>are significantly smaller than horizontal velocities – but they are important for cloud formation!</a:t>
            </a:r>
          </a:p>
          <a:p>
            <a:endParaRPr lang="en-US" altLang="en-US" sz="2000"/>
          </a:p>
          <a:p>
            <a:r>
              <a:rPr lang="en-GB" altLang="en-US" sz="2000"/>
              <a:t>Places near hills in valleys and places adjacent to the sea often experience marked variations in the direction and speed of the surface wind, either in daytime or night-time.  Why??</a:t>
            </a:r>
          </a:p>
          <a:p>
            <a:endParaRPr lang="en-US" altLang="en-US" sz="2000"/>
          </a:p>
          <a:p>
            <a:r>
              <a:rPr lang="en-GB" altLang="en-US" sz="2000"/>
              <a:t>If the nature of the surface is fairly uniform in an inland area, a marked change in wind speed frequently occurs during the day.  Maximum wind speeds are usually experienced from midday until late afternoon, then speeds decreases and reach a minimum at dawn.</a:t>
            </a:r>
            <a:endParaRPr lang="en-US" altLang="en-US" sz="2000"/>
          </a:p>
          <a:p>
            <a:endParaRPr lang="en-US" altLang="en-US" sz="2000"/>
          </a:p>
        </p:txBody>
      </p:sp>
      <p:sp>
        <p:nvSpPr>
          <p:cNvPr id="2" name="Slide Number Placeholder 1">
            <a:extLst>
              <a:ext uri="{FF2B5EF4-FFF2-40B4-BE49-F238E27FC236}">
                <a16:creationId xmlns:a16="http://schemas.microsoft.com/office/drawing/2014/main" id="{7E645E79-3D71-F516-10B5-3FB8F579D5BC}"/>
              </a:ext>
            </a:extLst>
          </p:cNvPr>
          <p:cNvSpPr>
            <a:spLocks noGrp="1"/>
          </p:cNvSpPr>
          <p:nvPr>
            <p:ph type="sldNum" sz="quarter" idx="12"/>
          </p:nvPr>
        </p:nvSpPr>
        <p:spPr/>
        <p:txBody>
          <a:bodyPr/>
          <a:lstStyle/>
          <a:p>
            <a:fld id="{CD682D39-23AA-41EC-9E30-56EB310891EB}"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1664</TotalTime>
  <Words>1637</Words>
  <Application>Microsoft Office PowerPoint</Application>
  <PresentationFormat>On-screen Show (4:3)</PresentationFormat>
  <Paragraphs>226</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Times New Roman</vt:lpstr>
      <vt:lpstr>Wingdings</vt:lpstr>
      <vt:lpstr>Template</vt:lpstr>
      <vt:lpstr>Photo Editor Photo</vt:lpstr>
      <vt:lpstr>Surface wind &amp; visibility</vt:lpstr>
      <vt:lpstr>Wind: Nature and definition</vt:lpstr>
      <vt:lpstr>PowerPoint Presentation</vt:lpstr>
      <vt:lpstr>Measuring wind</vt:lpstr>
      <vt:lpstr>Measuring wind</vt:lpstr>
      <vt:lpstr>Wind measuring instruments</vt:lpstr>
      <vt:lpstr>PowerPoint Presentation</vt:lpstr>
      <vt:lpstr>PowerPoint Presentation</vt:lpstr>
      <vt:lpstr>Wind variations</vt:lpstr>
      <vt:lpstr>Backing and veering</vt:lpstr>
      <vt:lpstr>Meteorological visibility </vt:lpstr>
      <vt:lpstr>Factors affecting visibility </vt:lpstr>
      <vt:lpstr>Precipitation effects</vt:lpstr>
      <vt:lpstr>Fog and mist</vt:lpstr>
      <vt:lpstr>Wind-blown sea spray</vt:lpstr>
      <vt:lpstr>The effects of salt particles</vt:lpstr>
      <vt:lpstr>Oil particles</vt:lpstr>
      <vt:lpstr>Smoke</vt:lpstr>
      <vt:lpstr>Dust and sand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Arista</dc:creator>
  <cp:lastModifiedBy>Lithakazi Mkatshwa</cp:lastModifiedBy>
  <cp:revision>31</cp:revision>
  <dcterms:created xsi:type="dcterms:W3CDTF">2012-09-03T09:15:14Z</dcterms:created>
  <dcterms:modified xsi:type="dcterms:W3CDTF">2024-05-28T07:36:27Z</dcterms:modified>
</cp:coreProperties>
</file>