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59" r:id="rId6"/>
    <p:sldId id="265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3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4660"/>
  </p:normalViewPr>
  <p:slideViewPr>
    <p:cSldViewPr snapToGrid="0">
      <p:cViewPr varScale="1">
        <p:scale>
          <a:sx n="62" d="100"/>
          <a:sy n="62" d="100"/>
        </p:scale>
        <p:origin x="50" y="5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8FBBB-15A3-4E22-8F28-78F6553AD788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06E26BAC-FC17-4AAB-BD88-7F80C0BDD80D}">
      <dgm:prSet phldrT="[Text]" custT="1"/>
      <dgm:spPr/>
      <dgm:t>
        <a:bodyPr/>
        <a:lstStyle/>
        <a:p>
          <a:pPr algn="ctr"/>
          <a:endParaRPr lang="en-ZA" sz="1500" dirty="0"/>
        </a:p>
      </dgm:t>
    </dgm:pt>
    <dgm:pt modelId="{0F0CCD61-E1CC-4094-A45D-F7584613F692}" type="parTrans" cxnId="{D02F31E7-9F3A-4BF7-A75B-FF4687C9F448}">
      <dgm:prSet/>
      <dgm:spPr/>
      <dgm:t>
        <a:bodyPr/>
        <a:lstStyle/>
        <a:p>
          <a:endParaRPr lang="en-ZA"/>
        </a:p>
      </dgm:t>
    </dgm:pt>
    <dgm:pt modelId="{CD6B20D6-C1B2-4A02-8203-A7D1437AD3BB}" type="sibTrans" cxnId="{D02F31E7-9F3A-4BF7-A75B-FF4687C9F448}">
      <dgm:prSet/>
      <dgm:spPr/>
      <dgm:t>
        <a:bodyPr/>
        <a:lstStyle/>
        <a:p>
          <a:endParaRPr lang="en-ZA"/>
        </a:p>
      </dgm:t>
    </dgm:pt>
    <dgm:pt modelId="{194D8BB6-B087-4E1C-9BEE-104B3E02E218}">
      <dgm:prSet phldrT="[Text]" custT="1"/>
      <dgm:spPr/>
      <dgm:t>
        <a:bodyPr/>
        <a:lstStyle/>
        <a:p>
          <a:r>
            <a:rPr lang="en-ZA" sz="1500" dirty="0"/>
            <a:t>Inkanyamba</a:t>
          </a:r>
        </a:p>
      </dgm:t>
    </dgm:pt>
    <dgm:pt modelId="{CDBBB529-0CCF-4DCA-A77C-9DD0770A8190}" type="parTrans" cxnId="{C6E44EAD-2052-4D14-810C-373C521F9E80}">
      <dgm:prSet/>
      <dgm:spPr/>
      <dgm:t>
        <a:bodyPr/>
        <a:lstStyle/>
        <a:p>
          <a:endParaRPr lang="en-ZA"/>
        </a:p>
      </dgm:t>
    </dgm:pt>
    <dgm:pt modelId="{A9B43816-7AC2-42F5-AB9F-82F82DDA5474}" type="sibTrans" cxnId="{C6E44EAD-2052-4D14-810C-373C521F9E80}">
      <dgm:prSet/>
      <dgm:spPr/>
      <dgm:t>
        <a:bodyPr/>
        <a:lstStyle/>
        <a:p>
          <a:endParaRPr lang="en-ZA"/>
        </a:p>
      </dgm:t>
    </dgm:pt>
    <dgm:pt modelId="{2A53D222-E7A7-4B8C-845A-A184B7815A72}">
      <dgm:prSet phldrT="[Text]" custT="1"/>
      <dgm:spPr/>
      <dgm:t>
        <a:bodyPr/>
        <a:lstStyle/>
        <a:p>
          <a:r>
            <a:rPr lang="en-ZA" sz="1500" dirty="0" err="1"/>
            <a:t>Modimo</a:t>
          </a:r>
          <a:endParaRPr lang="en-ZA" sz="1500" dirty="0"/>
        </a:p>
      </dgm:t>
    </dgm:pt>
    <dgm:pt modelId="{85042EC9-DA0F-4C6F-9E9A-F1D81E9F772A}" type="parTrans" cxnId="{7CDABD56-C74A-49EF-A8F3-492EF1D48357}">
      <dgm:prSet/>
      <dgm:spPr/>
      <dgm:t>
        <a:bodyPr/>
        <a:lstStyle/>
        <a:p>
          <a:endParaRPr lang="en-ZA"/>
        </a:p>
      </dgm:t>
    </dgm:pt>
    <dgm:pt modelId="{E4DEC4AF-D423-41C6-BA11-36FB03F0503F}" type="sibTrans" cxnId="{7CDABD56-C74A-49EF-A8F3-492EF1D48357}">
      <dgm:prSet/>
      <dgm:spPr/>
      <dgm:t>
        <a:bodyPr/>
        <a:lstStyle/>
        <a:p>
          <a:endParaRPr lang="en-ZA"/>
        </a:p>
      </dgm:t>
    </dgm:pt>
    <dgm:pt modelId="{299F8A76-8A1F-4CAF-AB20-CC486405C6EC}">
      <dgm:prSet phldrT="[Text]" custT="1"/>
      <dgm:spPr/>
      <dgm:t>
        <a:bodyPr/>
        <a:lstStyle/>
        <a:p>
          <a:r>
            <a:rPr lang="en-ZA" sz="1500" dirty="0"/>
            <a:t>Ancestral discontent</a:t>
          </a:r>
        </a:p>
      </dgm:t>
    </dgm:pt>
    <dgm:pt modelId="{B35A0B55-74D9-4D88-AAE9-C119FE0DCD96}" type="parTrans" cxnId="{B199373C-4D3D-4980-91C4-22B6A09F9C33}">
      <dgm:prSet/>
      <dgm:spPr/>
      <dgm:t>
        <a:bodyPr/>
        <a:lstStyle/>
        <a:p>
          <a:endParaRPr lang="en-ZA"/>
        </a:p>
      </dgm:t>
    </dgm:pt>
    <dgm:pt modelId="{A30C22A3-6A60-4B09-9975-39C05088FB14}" type="sibTrans" cxnId="{B199373C-4D3D-4980-91C4-22B6A09F9C33}">
      <dgm:prSet/>
      <dgm:spPr/>
      <dgm:t>
        <a:bodyPr/>
        <a:lstStyle/>
        <a:p>
          <a:endParaRPr lang="en-ZA"/>
        </a:p>
      </dgm:t>
    </dgm:pt>
    <dgm:pt modelId="{E0E1AE92-9A5B-4537-9E77-B0D9916B11B9}">
      <dgm:prSet phldrT="[Text]" custT="1"/>
      <dgm:spPr/>
      <dgm:t>
        <a:bodyPr/>
        <a:lstStyle/>
        <a:p>
          <a:r>
            <a:rPr lang="en-ZA" sz="1500" dirty="0"/>
            <a:t>Tokoloshe</a:t>
          </a:r>
        </a:p>
      </dgm:t>
    </dgm:pt>
    <dgm:pt modelId="{34800379-BC89-4419-8E54-75A1486DF7FC}" type="parTrans" cxnId="{189A55D9-3329-4C5F-A8D6-4D181E850CEC}">
      <dgm:prSet/>
      <dgm:spPr/>
      <dgm:t>
        <a:bodyPr/>
        <a:lstStyle/>
        <a:p>
          <a:endParaRPr lang="en-ZA"/>
        </a:p>
      </dgm:t>
    </dgm:pt>
    <dgm:pt modelId="{8EBD84A0-986E-4F86-9A7A-D986C160A2DE}" type="sibTrans" cxnId="{189A55D9-3329-4C5F-A8D6-4D181E850CEC}">
      <dgm:prSet/>
      <dgm:spPr/>
      <dgm:t>
        <a:bodyPr/>
        <a:lstStyle/>
        <a:p>
          <a:endParaRPr lang="en-ZA"/>
        </a:p>
      </dgm:t>
    </dgm:pt>
    <dgm:pt modelId="{7DF30281-B0C2-4B70-A414-2637FA7F0C79}" type="pres">
      <dgm:prSet presAssocID="{E3B8FBBB-15A3-4E22-8F28-78F6553AD78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4BCCA0-AB71-4D3D-9B84-7D8B6C79D610}" type="pres">
      <dgm:prSet presAssocID="{06E26BAC-FC17-4AAB-BD88-7F80C0BDD80D}" presName="centerShape" presStyleLbl="node0" presStyleIdx="0" presStyleCnt="1" custScaleX="141927" custScaleY="134725"/>
      <dgm:spPr/>
    </dgm:pt>
    <dgm:pt modelId="{730FAFF5-7466-4B97-9229-009214737819}" type="pres">
      <dgm:prSet presAssocID="{194D8BB6-B087-4E1C-9BEE-104B3E02E218}" presName="node" presStyleLbl="node1" presStyleIdx="0" presStyleCnt="4" custScaleX="121652" custRadScaleRad="100446">
        <dgm:presLayoutVars>
          <dgm:bulletEnabled val="1"/>
        </dgm:presLayoutVars>
      </dgm:prSet>
      <dgm:spPr/>
    </dgm:pt>
    <dgm:pt modelId="{B10F4036-EF67-4BDF-9D87-EF7BC3D8BFD9}" type="pres">
      <dgm:prSet presAssocID="{194D8BB6-B087-4E1C-9BEE-104B3E02E218}" presName="dummy" presStyleCnt="0"/>
      <dgm:spPr/>
    </dgm:pt>
    <dgm:pt modelId="{D2B12BB1-FCAE-4F71-977B-2C9973FACCCC}" type="pres">
      <dgm:prSet presAssocID="{A9B43816-7AC2-42F5-AB9F-82F82DDA5474}" presName="sibTrans" presStyleLbl="sibTrans2D1" presStyleIdx="0" presStyleCnt="4"/>
      <dgm:spPr/>
    </dgm:pt>
    <dgm:pt modelId="{E8716500-02F3-4AD2-B34E-2E196DE4ABE3}" type="pres">
      <dgm:prSet presAssocID="{2A53D222-E7A7-4B8C-845A-A184B7815A72}" presName="node" presStyleLbl="node1" presStyleIdx="1" presStyleCnt="4">
        <dgm:presLayoutVars>
          <dgm:bulletEnabled val="1"/>
        </dgm:presLayoutVars>
      </dgm:prSet>
      <dgm:spPr/>
    </dgm:pt>
    <dgm:pt modelId="{AE3DF15E-5E45-4CBC-9374-D84AED201F94}" type="pres">
      <dgm:prSet presAssocID="{2A53D222-E7A7-4B8C-845A-A184B7815A72}" presName="dummy" presStyleCnt="0"/>
      <dgm:spPr/>
    </dgm:pt>
    <dgm:pt modelId="{E34E375F-404B-4E30-96CC-78DF316C7D24}" type="pres">
      <dgm:prSet presAssocID="{E4DEC4AF-D423-41C6-BA11-36FB03F0503F}" presName="sibTrans" presStyleLbl="sibTrans2D1" presStyleIdx="1" presStyleCnt="4"/>
      <dgm:spPr/>
    </dgm:pt>
    <dgm:pt modelId="{899F6F16-7C4C-46AC-95B7-1DD0C52327D0}" type="pres">
      <dgm:prSet presAssocID="{299F8A76-8A1F-4CAF-AB20-CC486405C6EC}" presName="node" presStyleLbl="node1" presStyleIdx="2" presStyleCnt="4" custScaleX="166257">
        <dgm:presLayoutVars>
          <dgm:bulletEnabled val="1"/>
        </dgm:presLayoutVars>
      </dgm:prSet>
      <dgm:spPr/>
    </dgm:pt>
    <dgm:pt modelId="{B7A539CF-3026-4198-AC1B-120F98726474}" type="pres">
      <dgm:prSet presAssocID="{299F8A76-8A1F-4CAF-AB20-CC486405C6EC}" presName="dummy" presStyleCnt="0"/>
      <dgm:spPr/>
    </dgm:pt>
    <dgm:pt modelId="{107F3DD2-E9F2-4C8C-A869-48CCFAE3B059}" type="pres">
      <dgm:prSet presAssocID="{A30C22A3-6A60-4B09-9975-39C05088FB14}" presName="sibTrans" presStyleLbl="sibTrans2D1" presStyleIdx="2" presStyleCnt="4"/>
      <dgm:spPr/>
    </dgm:pt>
    <dgm:pt modelId="{FC83FB56-C5B4-4337-A35E-FCE24034B330}" type="pres">
      <dgm:prSet presAssocID="{E0E1AE92-9A5B-4537-9E77-B0D9916B11B9}" presName="node" presStyleLbl="node1" presStyleIdx="3" presStyleCnt="4">
        <dgm:presLayoutVars>
          <dgm:bulletEnabled val="1"/>
        </dgm:presLayoutVars>
      </dgm:prSet>
      <dgm:spPr/>
    </dgm:pt>
    <dgm:pt modelId="{95D01BEF-E778-40C6-807F-DFC87585A676}" type="pres">
      <dgm:prSet presAssocID="{E0E1AE92-9A5B-4537-9E77-B0D9916B11B9}" presName="dummy" presStyleCnt="0"/>
      <dgm:spPr/>
    </dgm:pt>
    <dgm:pt modelId="{7FD5D00D-4316-4957-94EC-74A61EB837EB}" type="pres">
      <dgm:prSet presAssocID="{8EBD84A0-986E-4F86-9A7A-D986C160A2DE}" presName="sibTrans" presStyleLbl="sibTrans2D1" presStyleIdx="3" presStyleCnt="4"/>
      <dgm:spPr/>
    </dgm:pt>
  </dgm:ptLst>
  <dgm:cxnLst>
    <dgm:cxn modelId="{654C9536-00DA-4265-9057-BBC9EE262D79}" type="presOf" srcId="{A30C22A3-6A60-4B09-9975-39C05088FB14}" destId="{107F3DD2-E9F2-4C8C-A869-48CCFAE3B059}" srcOrd="0" destOrd="0" presId="urn:microsoft.com/office/officeart/2005/8/layout/radial6"/>
    <dgm:cxn modelId="{B199373C-4D3D-4980-91C4-22B6A09F9C33}" srcId="{06E26BAC-FC17-4AAB-BD88-7F80C0BDD80D}" destId="{299F8A76-8A1F-4CAF-AB20-CC486405C6EC}" srcOrd="2" destOrd="0" parTransId="{B35A0B55-74D9-4D88-AAE9-C119FE0DCD96}" sibTransId="{A30C22A3-6A60-4B09-9975-39C05088FB14}"/>
    <dgm:cxn modelId="{22353343-AA66-4310-9D57-7E8BE0C8D32D}" type="presOf" srcId="{06E26BAC-FC17-4AAB-BD88-7F80C0BDD80D}" destId="{DF4BCCA0-AB71-4D3D-9B84-7D8B6C79D610}" srcOrd="0" destOrd="0" presId="urn:microsoft.com/office/officeart/2005/8/layout/radial6"/>
    <dgm:cxn modelId="{5C1FDD67-2C7C-46F1-A44E-97E6D823DF54}" type="presOf" srcId="{2A53D222-E7A7-4B8C-845A-A184B7815A72}" destId="{E8716500-02F3-4AD2-B34E-2E196DE4ABE3}" srcOrd="0" destOrd="0" presId="urn:microsoft.com/office/officeart/2005/8/layout/radial6"/>
    <dgm:cxn modelId="{7CDABD56-C74A-49EF-A8F3-492EF1D48357}" srcId="{06E26BAC-FC17-4AAB-BD88-7F80C0BDD80D}" destId="{2A53D222-E7A7-4B8C-845A-A184B7815A72}" srcOrd="1" destOrd="0" parTransId="{85042EC9-DA0F-4C6F-9E9A-F1D81E9F772A}" sibTransId="{E4DEC4AF-D423-41C6-BA11-36FB03F0503F}"/>
    <dgm:cxn modelId="{6772DC88-320F-46F1-90AD-D5260EBE4CD3}" type="presOf" srcId="{299F8A76-8A1F-4CAF-AB20-CC486405C6EC}" destId="{899F6F16-7C4C-46AC-95B7-1DD0C52327D0}" srcOrd="0" destOrd="0" presId="urn:microsoft.com/office/officeart/2005/8/layout/radial6"/>
    <dgm:cxn modelId="{60D276A9-926A-4F2C-A3AD-D0DB5836C764}" type="presOf" srcId="{8EBD84A0-986E-4F86-9A7A-D986C160A2DE}" destId="{7FD5D00D-4316-4957-94EC-74A61EB837EB}" srcOrd="0" destOrd="0" presId="urn:microsoft.com/office/officeart/2005/8/layout/radial6"/>
    <dgm:cxn modelId="{C6E44EAD-2052-4D14-810C-373C521F9E80}" srcId="{06E26BAC-FC17-4AAB-BD88-7F80C0BDD80D}" destId="{194D8BB6-B087-4E1C-9BEE-104B3E02E218}" srcOrd="0" destOrd="0" parTransId="{CDBBB529-0CCF-4DCA-A77C-9DD0770A8190}" sibTransId="{A9B43816-7AC2-42F5-AB9F-82F82DDA5474}"/>
    <dgm:cxn modelId="{315AB2C9-C32C-4203-AA62-70800A26A301}" type="presOf" srcId="{A9B43816-7AC2-42F5-AB9F-82F82DDA5474}" destId="{D2B12BB1-FCAE-4F71-977B-2C9973FACCCC}" srcOrd="0" destOrd="0" presId="urn:microsoft.com/office/officeart/2005/8/layout/radial6"/>
    <dgm:cxn modelId="{2B4D80CD-5442-43C0-9160-A938F762C542}" type="presOf" srcId="{E4DEC4AF-D423-41C6-BA11-36FB03F0503F}" destId="{E34E375F-404B-4E30-96CC-78DF316C7D24}" srcOrd="0" destOrd="0" presId="urn:microsoft.com/office/officeart/2005/8/layout/radial6"/>
    <dgm:cxn modelId="{B34D19CE-2AEE-4601-B51D-D9BFEE77BD3E}" type="presOf" srcId="{E3B8FBBB-15A3-4E22-8F28-78F6553AD788}" destId="{7DF30281-B0C2-4B70-A414-2637FA7F0C79}" srcOrd="0" destOrd="0" presId="urn:microsoft.com/office/officeart/2005/8/layout/radial6"/>
    <dgm:cxn modelId="{189A55D9-3329-4C5F-A8D6-4D181E850CEC}" srcId="{06E26BAC-FC17-4AAB-BD88-7F80C0BDD80D}" destId="{E0E1AE92-9A5B-4537-9E77-B0D9916B11B9}" srcOrd="3" destOrd="0" parTransId="{34800379-BC89-4419-8E54-75A1486DF7FC}" sibTransId="{8EBD84A0-986E-4F86-9A7A-D986C160A2DE}"/>
    <dgm:cxn modelId="{D02F31E7-9F3A-4BF7-A75B-FF4687C9F448}" srcId="{E3B8FBBB-15A3-4E22-8F28-78F6553AD788}" destId="{06E26BAC-FC17-4AAB-BD88-7F80C0BDD80D}" srcOrd="0" destOrd="0" parTransId="{0F0CCD61-E1CC-4094-A45D-F7584613F692}" sibTransId="{CD6B20D6-C1B2-4A02-8203-A7D1437AD3BB}"/>
    <dgm:cxn modelId="{8C09E9F2-17CA-4657-8379-12BFEBD6398C}" type="presOf" srcId="{E0E1AE92-9A5B-4537-9E77-B0D9916B11B9}" destId="{FC83FB56-C5B4-4337-A35E-FCE24034B330}" srcOrd="0" destOrd="0" presId="urn:microsoft.com/office/officeart/2005/8/layout/radial6"/>
    <dgm:cxn modelId="{9557F7F6-DFB9-407C-B2E3-272F1C29DC7A}" type="presOf" srcId="{194D8BB6-B087-4E1C-9BEE-104B3E02E218}" destId="{730FAFF5-7466-4B97-9229-009214737819}" srcOrd="0" destOrd="0" presId="urn:microsoft.com/office/officeart/2005/8/layout/radial6"/>
    <dgm:cxn modelId="{34CEAF8A-E3EA-4A02-9A05-D2E95F34B762}" type="presParOf" srcId="{7DF30281-B0C2-4B70-A414-2637FA7F0C79}" destId="{DF4BCCA0-AB71-4D3D-9B84-7D8B6C79D610}" srcOrd="0" destOrd="0" presId="urn:microsoft.com/office/officeart/2005/8/layout/radial6"/>
    <dgm:cxn modelId="{41457462-D38C-4E2D-A4F3-A2783EACAC47}" type="presParOf" srcId="{7DF30281-B0C2-4B70-A414-2637FA7F0C79}" destId="{730FAFF5-7466-4B97-9229-009214737819}" srcOrd="1" destOrd="0" presId="urn:microsoft.com/office/officeart/2005/8/layout/radial6"/>
    <dgm:cxn modelId="{9C758BA6-591A-41F4-8987-EA832346E05B}" type="presParOf" srcId="{7DF30281-B0C2-4B70-A414-2637FA7F0C79}" destId="{B10F4036-EF67-4BDF-9D87-EF7BC3D8BFD9}" srcOrd="2" destOrd="0" presId="urn:microsoft.com/office/officeart/2005/8/layout/radial6"/>
    <dgm:cxn modelId="{87AC2E63-8694-43DA-83FE-B481C39A8015}" type="presParOf" srcId="{7DF30281-B0C2-4B70-A414-2637FA7F0C79}" destId="{D2B12BB1-FCAE-4F71-977B-2C9973FACCCC}" srcOrd="3" destOrd="0" presId="urn:microsoft.com/office/officeart/2005/8/layout/radial6"/>
    <dgm:cxn modelId="{EA94B0EE-5FBC-427F-A4FF-12797E76A9E6}" type="presParOf" srcId="{7DF30281-B0C2-4B70-A414-2637FA7F0C79}" destId="{E8716500-02F3-4AD2-B34E-2E196DE4ABE3}" srcOrd="4" destOrd="0" presId="urn:microsoft.com/office/officeart/2005/8/layout/radial6"/>
    <dgm:cxn modelId="{66DB8FAA-0945-47A8-B678-C618C4CCA003}" type="presParOf" srcId="{7DF30281-B0C2-4B70-A414-2637FA7F0C79}" destId="{AE3DF15E-5E45-4CBC-9374-D84AED201F94}" srcOrd="5" destOrd="0" presId="urn:microsoft.com/office/officeart/2005/8/layout/radial6"/>
    <dgm:cxn modelId="{E6B752E8-45D5-4827-B783-138907D852BE}" type="presParOf" srcId="{7DF30281-B0C2-4B70-A414-2637FA7F0C79}" destId="{E34E375F-404B-4E30-96CC-78DF316C7D24}" srcOrd="6" destOrd="0" presId="urn:microsoft.com/office/officeart/2005/8/layout/radial6"/>
    <dgm:cxn modelId="{72D969BA-7962-4AE4-8DC3-FDB50E4B2202}" type="presParOf" srcId="{7DF30281-B0C2-4B70-A414-2637FA7F0C79}" destId="{899F6F16-7C4C-46AC-95B7-1DD0C52327D0}" srcOrd="7" destOrd="0" presId="urn:microsoft.com/office/officeart/2005/8/layout/radial6"/>
    <dgm:cxn modelId="{5799A8E5-DC51-4E44-8157-A959F0AAE429}" type="presParOf" srcId="{7DF30281-B0C2-4B70-A414-2637FA7F0C79}" destId="{B7A539CF-3026-4198-AC1B-120F98726474}" srcOrd="8" destOrd="0" presId="urn:microsoft.com/office/officeart/2005/8/layout/radial6"/>
    <dgm:cxn modelId="{A2FB7AA1-8A13-4625-BE71-DD02A4D6B3D5}" type="presParOf" srcId="{7DF30281-B0C2-4B70-A414-2637FA7F0C79}" destId="{107F3DD2-E9F2-4C8C-A869-48CCFAE3B059}" srcOrd="9" destOrd="0" presId="urn:microsoft.com/office/officeart/2005/8/layout/radial6"/>
    <dgm:cxn modelId="{9A6AA6CF-2790-4F68-A2F3-56B42A757578}" type="presParOf" srcId="{7DF30281-B0C2-4B70-A414-2637FA7F0C79}" destId="{FC83FB56-C5B4-4337-A35E-FCE24034B330}" srcOrd="10" destOrd="0" presId="urn:microsoft.com/office/officeart/2005/8/layout/radial6"/>
    <dgm:cxn modelId="{9780BB36-0E06-4A42-BFBF-58F4D3FAF881}" type="presParOf" srcId="{7DF30281-B0C2-4B70-A414-2637FA7F0C79}" destId="{95D01BEF-E778-40C6-807F-DFC87585A676}" srcOrd="11" destOrd="0" presId="urn:microsoft.com/office/officeart/2005/8/layout/radial6"/>
    <dgm:cxn modelId="{84C37278-A820-4B11-8738-8B60064D61BC}" type="presParOf" srcId="{7DF30281-B0C2-4B70-A414-2637FA7F0C79}" destId="{7FD5D00D-4316-4957-94EC-74A61EB837E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5D00D-4316-4957-94EC-74A61EB837EB}">
      <dsp:nvSpPr>
        <dsp:cNvPr id="0" name=""/>
        <dsp:cNvSpPr/>
      </dsp:nvSpPr>
      <dsp:spPr>
        <a:xfrm>
          <a:off x="2355062" y="597887"/>
          <a:ext cx="3996417" cy="3996417"/>
        </a:xfrm>
        <a:prstGeom prst="blockArc">
          <a:avLst>
            <a:gd name="adj1" fmla="val 10797128"/>
            <a:gd name="adj2" fmla="val 16200001"/>
            <a:gd name="adj3" fmla="val 4643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F3DD2-E9F2-4C8C-A869-48CCFAE3B059}">
      <dsp:nvSpPr>
        <dsp:cNvPr id="0" name=""/>
        <dsp:cNvSpPr/>
      </dsp:nvSpPr>
      <dsp:spPr>
        <a:xfrm>
          <a:off x="2355063" y="599518"/>
          <a:ext cx="3996417" cy="3996417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E375F-404B-4E30-96CC-78DF316C7D24}">
      <dsp:nvSpPr>
        <dsp:cNvPr id="0" name=""/>
        <dsp:cNvSpPr/>
      </dsp:nvSpPr>
      <dsp:spPr>
        <a:xfrm>
          <a:off x="2355063" y="599518"/>
          <a:ext cx="3996417" cy="3996417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12BB1-FCAE-4F71-977B-2C9973FACCCC}">
      <dsp:nvSpPr>
        <dsp:cNvPr id="0" name=""/>
        <dsp:cNvSpPr/>
      </dsp:nvSpPr>
      <dsp:spPr>
        <a:xfrm>
          <a:off x="2355063" y="597887"/>
          <a:ext cx="3996417" cy="3996417"/>
        </a:xfrm>
        <a:prstGeom prst="blockArc">
          <a:avLst>
            <a:gd name="adj1" fmla="val 16199999"/>
            <a:gd name="adj2" fmla="val 2872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BCCA0-AB71-4D3D-9B84-7D8B6C79D610}">
      <dsp:nvSpPr>
        <dsp:cNvPr id="0" name=""/>
        <dsp:cNvSpPr/>
      </dsp:nvSpPr>
      <dsp:spPr>
        <a:xfrm>
          <a:off x="3046984" y="1357726"/>
          <a:ext cx="2612574" cy="24800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500" kern="1200" dirty="0"/>
        </a:p>
      </dsp:txBody>
      <dsp:txXfrm>
        <a:off x="3429587" y="1720914"/>
        <a:ext cx="1847368" cy="1753625"/>
      </dsp:txXfrm>
    </dsp:sp>
    <dsp:sp modelId="{730FAFF5-7466-4B97-9229-009214737819}">
      <dsp:nvSpPr>
        <dsp:cNvPr id="0" name=""/>
        <dsp:cNvSpPr/>
      </dsp:nvSpPr>
      <dsp:spPr>
        <a:xfrm>
          <a:off x="3569497" y="0"/>
          <a:ext cx="1567548" cy="12885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 dirty="0"/>
            <a:t>Inkanyamba</a:t>
          </a:r>
        </a:p>
      </dsp:txBody>
      <dsp:txXfrm>
        <a:off x="3799059" y="188704"/>
        <a:ext cx="1108424" cy="911143"/>
      </dsp:txXfrm>
    </dsp:sp>
    <dsp:sp modelId="{E8716500-02F3-4AD2-B34E-2E196DE4ABE3}">
      <dsp:nvSpPr>
        <dsp:cNvPr id="0" name=""/>
        <dsp:cNvSpPr/>
      </dsp:nvSpPr>
      <dsp:spPr>
        <a:xfrm>
          <a:off x="5660817" y="1953451"/>
          <a:ext cx="1288551" cy="1288551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 dirty="0" err="1"/>
            <a:t>Modimo</a:t>
          </a:r>
          <a:endParaRPr lang="en-ZA" sz="1500" kern="1200" dirty="0"/>
        </a:p>
      </dsp:txBody>
      <dsp:txXfrm>
        <a:off x="5849521" y="2142155"/>
        <a:ext cx="911143" cy="911143"/>
      </dsp:txXfrm>
    </dsp:sp>
    <dsp:sp modelId="{899F6F16-7C4C-46AC-95B7-1DD0C52327D0}">
      <dsp:nvSpPr>
        <dsp:cNvPr id="0" name=""/>
        <dsp:cNvSpPr/>
      </dsp:nvSpPr>
      <dsp:spPr>
        <a:xfrm>
          <a:off x="3282118" y="3905272"/>
          <a:ext cx="2142307" cy="1288551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 dirty="0"/>
            <a:t>Ancestral discontent</a:t>
          </a:r>
        </a:p>
      </dsp:txBody>
      <dsp:txXfrm>
        <a:off x="3595852" y="4093976"/>
        <a:ext cx="1514839" cy="911143"/>
      </dsp:txXfrm>
    </dsp:sp>
    <dsp:sp modelId="{FC83FB56-C5B4-4337-A35E-FCE24034B330}">
      <dsp:nvSpPr>
        <dsp:cNvPr id="0" name=""/>
        <dsp:cNvSpPr/>
      </dsp:nvSpPr>
      <dsp:spPr>
        <a:xfrm>
          <a:off x="1757175" y="1953451"/>
          <a:ext cx="1288551" cy="1288551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 dirty="0"/>
            <a:t>Tokoloshe</a:t>
          </a:r>
        </a:p>
      </dsp:txBody>
      <dsp:txXfrm>
        <a:off x="1945879" y="2142155"/>
        <a:ext cx="911143" cy="911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DD0C1B-FC90-4AC5-A9DA-3423B4B6DB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9F1DF-605B-4778-A2EE-6F88ED08FB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304549-1563-4588-801A-EC080FD84906}" type="datetimeFigureOut">
              <a:rPr lang="en-ZA"/>
              <a:pPr>
                <a:defRPr/>
              </a:pPr>
              <a:t>2024/05/30</a:t>
            </a:fld>
            <a:endParaRPr lang="en-ZA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052CA5-47B5-429C-AD9A-7E09F2E2EA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CBA28B-A856-494C-B184-93567A86C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449C5-3A4C-4656-92C8-FAF51CA935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9A1D-AE5E-4641-AB03-15F1454CB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DA1764F-AE53-4B05-A8F4-EC12F0720A36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F80BFF4B-6569-4F74-9A1C-400D0D2C21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9E09238-4284-46DE-9494-B6D42F3882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D0BA2011-6BE3-4102-80EE-A763D8B428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D31253-247D-4564-960C-D2007AE6ABF5}" type="slidenum">
              <a:rPr lang="en-ZA" altLang="en-US" smtClean="0">
                <a:latin typeface="Calibri" panose="020F0502020204030204" pitchFamily="34" charset="0"/>
              </a:rPr>
              <a:pPr/>
              <a:t>1</a:t>
            </a:fld>
            <a:endParaRPr lang="en-ZA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A42A75F-B171-4026-B7AA-1E03F56D0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E7067261-AB7F-4B9C-9597-EF666E8ED9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3241"/>
            <a:ext cx="7886700" cy="103972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773238"/>
            <a:ext cx="7886700" cy="336278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86DB0A3-012C-4352-BC65-3924B49F4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BAED8-8729-47BF-9BD5-1499F73989F7}" type="datetime1">
              <a:rPr lang="en-ZA"/>
              <a:pPr>
                <a:defRPr/>
              </a:pPr>
              <a:t>2024/05/30</a:t>
            </a:fld>
            <a:endParaRPr lang="en-ZA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A318B8-9E69-471D-B007-BAEF38FD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71875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145546E-3A6F-44C8-8E00-31D26D5E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35858-4C0D-4934-8414-69356AD0F01B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429203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19DE0278-3AD8-4B80-A69F-A5B52305A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AA14A3E4-E7C6-4AA0-AFF3-5E09C8F80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4775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33144"/>
            <a:ext cx="2949178" cy="45358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23EB8CF-10C4-4624-84A1-6A37D0100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EE702-50B1-409F-A295-A43F42EA9D1A}" type="datetime1">
              <a:rPr lang="en-ZA"/>
              <a:pPr>
                <a:defRPr/>
              </a:pPr>
              <a:t>2024/05/30</a:t>
            </a:fld>
            <a:endParaRPr lang="en-ZA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A242202-FF0A-4F0A-832A-E66427C41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62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ZA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9D8ED0D-6796-48E6-9782-7F78BA89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0DA3-F6FC-4E99-BFD5-A8D11799295E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372891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42F60481-8FCD-4683-9E10-36D80F536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381EFD4D-BE59-4C8D-800A-E0F804D8CD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5123137"/>
            <a:ext cx="4629150" cy="359310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7425" y="816511"/>
            <a:ext cx="4629150" cy="4242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425" y="5540840"/>
            <a:ext cx="4629150" cy="3347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0512151-45DA-4651-9500-7F00ED15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9029-5894-4551-A01D-1FCC970C4753}" type="datetime1">
              <a:rPr lang="en-ZA"/>
              <a:pPr>
                <a:defRPr/>
              </a:pPr>
              <a:t>2024/05/30</a:t>
            </a:fld>
            <a:endParaRPr lang="en-ZA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0DEC36E-65CD-4014-88EF-E226DEAC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63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ZA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5A49F84-1289-40FB-9854-08BFFFE0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BDA0-CF81-487D-BD0A-07B77CCC6178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617422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537E414-572A-41F9-8674-25AFB26966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4A8F08-0D40-49FD-BAB7-67DC6F068E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375" y="1639888"/>
            <a:ext cx="9144000" cy="3462337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F29091CA-F6A7-46EC-A68B-F1B958573D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6596"/>
            <a:ext cx="7886700" cy="8283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973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8627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10F8E0-F8F2-480A-9D88-488C546F4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EC928-2F6D-44FC-ADD4-7F29483CBEA7}" type="datetime1">
              <a:rPr lang="en-ZA"/>
              <a:pPr>
                <a:defRPr/>
              </a:pPr>
              <a:t>2024/05/30</a:t>
            </a:fld>
            <a:endParaRPr lang="en-ZA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00F67F-F96C-4AC2-BDB8-B293BB6B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0663" y="6356350"/>
            <a:ext cx="36226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6D4E72-1D96-4E22-A788-9E27F4D88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40C6-7C53-442F-AE32-4E98B70A1134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167611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DCBB4FF-BDA3-4C32-9365-F04A02A95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096127ED-13D5-4EA5-B575-3679975253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D2F0BA8-636F-4CB0-804F-CF0524BD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937A-CE9E-4E48-B612-BB4D3A09763F}" type="datetime1">
              <a:rPr lang="en-ZA"/>
              <a:pPr>
                <a:defRPr/>
              </a:pPr>
              <a:t>2024/05/30</a:t>
            </a:fld>
            <a:endParaRPr lang="en-ZA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D05BF6C-A2A9-4104-840A-CFE06CFCA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8600" y="6356350"/>
            <a:ext cx="360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ZA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3685A1-5AFC-466F-BA1B-DF951E60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BD30A-0A7A-4DA8-B218-A74B8C166F8C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3013714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CA9DE2F-ACD3-4C1B-B03F-19C84F76E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3892736F-40C1-4D4B-A2FE-3E96E8283F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4625619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1AD8EF-AD02-49E5-95FB-73B24DF6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4E2C5-7F0D-4B10-9927-3C4AC9736DCE}" type="datetime1">
              <a:rPr lang="en-ZA"/>
              <a:pPr>
                <a:defRPr/>
              </a:pPr>
              <a:t>2024/05/30</a:t>
            </a:fld>
            <a:endParaRPr lang="en-ZA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B46E616-2D0E-44E5-96BA-D14CCBB2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433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ZA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738AE99-A1D0-4897-BC2C-A647FFAA1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D92A-31A7-4041-95C5-7973D4962331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60160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218A0B3-9501-46FD-B160-5B6A31025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76FBE029-CB9B-4435-980D-986CD78C09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751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908013"/>
            <a:ext cx="7886700" cy="1139766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24FFF95-3503-4669-90AA-E8C4C172A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05FC8-1A1D-49FA-A6B8-D99DDE8BA8F0}" type="datetime1">
              <a:rPr lang="en-ZA"/>
              <a:pPr>
                <a:defRPr/>
              </a:pPr>
              <a:t>2024/05/30</a:t>
            </a:fld>
            <a:endParaRPr lang="en-ZA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3973251-DACD-4943-8890-99623B85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958167-754E-44D4-9E0B-76DCDC24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0E26D-877A-4DCC-9F17-1B96BED2688E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63417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1CDFDEF-5858-463F-8ABE-59E8D12AE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BDD4A93E-4B27-40AE-AC8B-0A394E188F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B83553-6E56-488B-B6EA-92DFA1CC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9D7E6-69C5-437A-B0BF-467B96ED8719}" type="datetime1">
              <a:rPr lang="en-ZA"/>
              <a:pPr>
                <a:defRPr/>
              </a:pPr>
              <a:t>2024/05/30</a:t>
            </a:fld>
            <a:endParaRPr lang="en-ZA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A70831-5E1F-4743-ADE9-08E2171F5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E2A3FB-F42A-4F65-8B19-E8153720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BD382-5CFD-4220-91AE-342298701CD6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324570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E05D09D-9411-4C75-A27A-F989C4B31F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3514EB2F-1B05-4700-B142-68C76658B4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93164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60358"/>
            <a:ext cx="7886700" cy="3962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6E97B32-02D3-4CC2-85D9-C862C8F6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9AE06-28B9-4722-AB8F-0BAA605DCE78}" type="datetime1">
              <a:rPr lang="en-ZA"/>
              <a:pPr>
                <a:defRPr/>
              </a:pPr>
              <a:t>2024/05/30</a:t>
            </a:fld>
            <a:endParaRPr lang="en-ZA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8997A6F-DFB0-4282-823B-22854A711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C4E0A4-D208-423B-9F30-F0720002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23F7-2680-4922-AF4D-47EED4C6D966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63480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0AF5DC68-B906-4DD6-964C-5C1B28AA52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80E64BF-0B21-4D87-958C-95FA3FE379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29956"/>
            <a:ext cx="3868340" cy="43144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9956"/>
            <a:ext cx="3887391" cy="4314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874B296C-5ACC-48BF-BDAE-9D6AF3B0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29ADC-2B02-4A42-BE26-39F741C5C6FA}" type="datetime1">
              <a:rPr lang="en-ZA"/>
              <a:pPr>
                <a:defRPr/>
              </a:pPr>
              <a:t>2024/05/30</a:t>
            </a:fld>
            <a:endParaRPr lang="en-ZA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BFE59F9-5DCC-4FBC-935B-1AAAA521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3525" y="6356350"/>
            <a:ext cx="3571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ZA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5819D59A-6838-44DF-A1DB-9446D1C4E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5C34D-14BB-49B0-B0F4-34E9BB99CF1D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357042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560155-082E-4A89-978B-E777BACC7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2A4A38-BC8D-4266-AF43-66135AF390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FE08B439-CCF9-4863-BD97-B02BE72F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FC26-90AE-45FB-9BCD-00B6F97551A2}" type="datetime1">
              <a:rPr lang="en-ZA"/>
              <a:pPr>
                <a:defRPr/>
              </a:pPr>
              <a:t>2024/05/30</a:t>
            </a:fld>
            <a:endParaRPr lang="en-ZA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12F92BBF-BC57-4816-8E81-0158A6F0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3525" y="6356350"/>
            <a:ext cx="3571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ZA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D633D309-2AE1-4CB7-9374-853BE4230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1E46A-8152-42A0-B231-367AEAAB3152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38988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694D1C56-6139-42B2-A2CA-8A6BDEFDB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09EE2BD7-D56E-42DA-A600-3327BAB2FC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295BF-DED9-4A06-81E1-0B03EE5F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36D9D-82A6-4C20-B4AA-2BB15B294B5A}" type="datetime1">
              <a:rPr lang="en-ZA"/>
              <a:pPr>
                <a:defRPr/>
              </a:pPr>
              <a:t>2024/05/30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3A46C-6107-4EA5-9472-326F9C52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21125-F3E9-45A7-8EC2-B2A844B0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57DAF-5EB8-48E8-8251-91B9A3A1ECDD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13239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8AC62BC-FEA7-4AD9-8AE5-B8C086873E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97E272F8-DA40-439B-B9C5-63C617A116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D84812DD-16D7-4668-80EA-9F6708262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43C23-6FDC-42D1-A491-5E095CCDDF54}" type="datetime1">
              <a:rPr lang="en-ZA"/>
              <a:pPr>
                <a:defRPr/>
              </a:pPr>
              <a:t>2024/05/30</a:t>
            </a:fld>
            <a:endParaRPr lang="en-ZA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3950269-56B0-4371-859D-9321EC1B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2A5CC8F-8938-4C30-8B29-475644B66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5010A-E12A-4C7B-A33E-F6C11E7004B6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83395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A1601F03-E726-463D-AAD7-DC67E9041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231EFE33-A094-4675-8034-025F8A1CE4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E0E0F-EEDC-4E56-BF36-D6DC3678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487D-9D33-44E4-BC8E-931A1B2F4ED8}" type="datetime1">
              <a:rPr lang="en-ZA"/>
              <a:pPr>
                <a:defRPr/>
              </a:pPr>
              <a:t>2024/05/30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ADD91-A0B9-4558-80A6-F2AF894C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E50D9-0FB2-4378-B575-82213AAC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2D1E-3400-4177-A46D-AB025329BDB8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06517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5F9AEDF-AC33-4170-95C5-BC234E5B81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A4A8E1F-8F05-4392-8F58-A27593B1EF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7AE80-7CCC-4E26-BB2C-5C788DCCE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1B413C-A130-4C80-941E-5F72B8844A9C}" type="datetime1">
              <a:rPr lang="en-ZA"/>
              <a:pPr>
                <a:defRPr/>
              </a:pPr>
              <a:t>2024/05/30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6B156-2CB3-4434-84C7-E5058CDBD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F4686-6CAB-4E03-A7F4-D3CBC48B2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C5AE20-406B-41D2-BCA1-132C2EB0ED53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08E0CB8-EE89-4877-BD15-A10B85F85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512" y="50693"/>
            <a:ext cx="7886700" cy="1379096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/>
              <a:t>From Myths To Facts</a:t>
            </a:r>
            <a:br>
              <a:rPr lang="en-ZA" altLang="en-US" sz="4000" b="1" dirty="0"/>
            </a:br>
            <a:endParaRPr lang="en-ZA" altLang="en-US" sz="4000" dirty="0"/>
          </a:p>
        </p:txBody>
      </p:sp>
      <p:sp>
        <p:nvSpPr>
          <p:cNvPr id="17413" name="Slide Number Placeholder 5">
            <a:extLst>
              <a:ext uri="{FF2B5EF4-FFF2-40B4-BE49-F238E27FC236}">
                <a16:creationId xmlns:a16="http://schemas.microsoft.com/office/drawing/2014/main" id="{05E484B6-EA6B-4CC3-8130-D86D95AAA2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C96F571-2CDB-4C86-8173-A568CAC276D0}" type="slidenum">
              <a:rPr lang="en-ZA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ZA" altLang="en-US" sz="1200" dirty="0">
              <a:solidFill>
                <a:srgbClr val="89898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968D65-0DE4-484E-977B-734B04EA6D81}"/>
              </a:ext>
            </a:extLst>
          </p:cNvPr>
          <p:cNvSpPr txBox="1"/>
          <p:nvPr/>
        </p:nvSpPr>
        <p:spPr>
          <a:xfrm>
            <a:off x="693735" y="1140016"/>
            <a:ext cx="775652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Adapted from</a:t>
            </a:r>
          </a:p>
          <a:p>
            <a:pPr algn="ctr">
              <a:defRPr/>
            </a:pPr>
            <a:r>
              <a:rPr lang="en-US" dirty="0"/>
              <a:t>Rainbows in the Mist:</a:t>
            </a:r>
          </a:p>
          <a:p>
            <a:pPr algn="ctr">
              <a:defRPr/>
            </a:pPr>
            <a:r>
              <a:rPr lang="en-US" dirty="0"/>
              <a:t>Indigenous Weather Knowledge, Beliefs and Folklore in South Africa</a:t>
            </a:r>
          </a:p>
        </p:txBody>
      </p:sp>
      <p:pic>
        <p:nvPicPr>
          <p:cNvPr id="8" name="Picture 7" descr="A picture containing mountain, sky, nature, outdoor&#10;&#10;Description automatically generated">
            <a:extLst>
              <a:ext uri="{FF2B5EF4-FFF2-40B4-BE49-F238E27FC236}">
                <a16:creationId xmlns:a16="http://schemas.microsoft.com/office/drawing/2014/main" id="{DD728BE5-F951-4361-89EA-E4C8981A2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23" y="2341707"/>
            <a:ext cx="5500947" cy="36672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5BCD100-576E-454F-B736-C9414358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213"/>
            <a:ext cx="9144000" cy="4921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3200" b="1" dirty="0"/>
              <a:t>Importance of Mythology &amp; Weather Folklore</a:t>
            </a:r>
          </a:p>
        </p:txBody>
      </p:sp>
      <p:sp>
        <p:nvSpPr>
          <p:cNvPr id="19462" name="Slide Number Placeholder 5">
            <a:extLst>
              <a:ext uri="{FF2B5EF4-FFF2-40B4-BE49-F238E27FC236}">
                <a16:creationId xmlns:a16="http://schemas.microsoft.com/office/drawing/2014/main" id="{66DDD340-AF76-4C45-AD60-AD2E9B42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0D89658-FE14-4931-95D7-1E494CB046D0}" type="slidenum">
              <a:rPr lang="en-ZA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ZA" altLang="en-US" sz="1200" dirty="0">
              <a:solidFill>
                <a:srgbClr val="898989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B98F1C-AE6E-41E9-BEBA-7BDB51B5EE43}"/>
              </a:ext>
            </a:extLst>
          </p:cNvPr>
          <p:cNvSpPr txBox="1">
            <a:spLocks/>
          </p:cNvSpPr>
          <p:nvPr/>
        </p:nvSpPr>
        <p:spPr bwMode="auto">
          <a:xfrm>
            <a:off x="628650" y="2087855"/>
            <a:ext cx="7886700" cy="2682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Weather is a primary controlling factor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Our languages reflect the daily importance of the weather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Mythology is means by which man seeks explanations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The accumulated anthropological literature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Indigenous assists with resources management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E.g. </a:t>
            </a:r>
            <a:r>
              <a:rPr lang="en-US" sz="1800" dirty="0" err="1"/>
              <a:t>Inkanyamba</a:t>
            </a:r>
            <a:endParaRPr lang="en-US" sz="1800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General beliefs involving weather are still current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5BCD100-576E-454F-B736-C9414358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213"/>
            <a:ext cx="9144000" cy="4921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3200" b="1" dirty="0"/>
              <a:t>Thunder and Lightning</a:t>
            </a:r>
          </a:p>
        </p:txBody>
      </p:sp>
      <p:sp>
        <p:nvSpPr>
          <p:cNvPr id="19462" name="Slide Number Placeholder 5">
            <a:extLst>
              <a:ext uri="{FF2B5EF4-FFF2-40B4-BE49-F238E27FC236}">
                <a16:creationId xmlns:a16="http://schemas.microsoft.com/office/drawing/2014/main" id="{66DDD340-AF76-4C45-AD60-AD2E9B42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0D89658-FE14-4931-95D7-1E494CB046D0}" type="slidenum">
              <a:rPr lang="en-ZA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ZA" altLang="en-US" sz="1200" dirty="0">
              <a:solidFill>
                <a:srgbClr val="898989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B98F1C-AE6E-41E9-BEBA-7BDB51B5EE43}"/>
              </a:ext>
            </a:extLst>
          </p:cNvPr>
          <p:cNvSpPr txBox="1">
            <a:spLocks/>
          </p:cNvSpPr>
          <p:nvPr/>
        </p:nvSpPr>
        <p:spPr bwMode="auto">
          <a:xfrm>
            <a:off x="628650" y="1207336"/>
            <a:ext cx="7886700" cy="1901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100 million volts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10 000 to 200 000 amps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Temperature of about 30 000 </a:t>
            </a:r>
            <a:r>
              <a:rPr lang="en-US" sz="1800" baseline="30000" dirty="0"/>
              <a:t>ᵒ</a:t>
            </a:r>
            <a:r>
              <a:rPr lang="en-US" sz="1800" dirty="0"/>
              <a:t>C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4.5 to 6.5 km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Roar of thunder</a:t>
            </a:r>
          </a:p>
        </p:txBody>
      </p:sp>
      <p:pic>
        <p:nvPicPr>
          <p:cNvPr id="9" name="Picture 8" descr="A picture containing sky, outdoor, nature, clouds&#10;&#10;Description automatically generated">
            <a:extLst>
              <a:ext uri="{FF2B5EF4-FFF2-40B4-BE49-F238E27FC236}">
                <a16:creationId xmlns:a16="http://schemas.microsoft.com/office/drawing/2014/main" id="{2E23965C-1E6C-4C2D-8EF4-AEE942393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0"/>
          <a:stretch/>
        </p:blipFill>
        <p:spPr>
          <a:xfrm>
            <a:off x="2148135" y="3108960"/>
            <a:ext cx="4847730" cy="324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5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5BCD100-576E-454F-B736-C9414358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213"/>
            <a:ext cx="9144000" cy="4921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3200" b="1" dirty="0"/>
              <a:t>Thunder and Lightning</a:t>
            </a:r>
          </a:p>
        </p:txBody>
      </p:sp>
      <p:sp>
        <p:nvSpPr>
          <p:cNvPr id="19462" name="Slide Number Placeholder 5">
            <a:extLst>
              <a:ext uri="{FF2B5EF4-FFF2-40B4-BE49-F238E27FC236}">
                <a16:creationId xmlns:a16="http://schemas.microsoft.com/office/drawing/2014/main" id="{66DDD340-AF76-4C45-AD60-AD2E9B42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0D89658-FE14-4931-95D7-1E494CB046D0}" type="slidenum">
              <a:rPr lang="en-ZA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ZA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7B7D7D-DAB9-42DF-B1C5-DD0AC95C87E9}"/>
              </a:ext>
            </a:extLst>
          </p:cNvPr>
          <p:cNvSpPr/>
          <p:nvPr/>
        </p:nvSpPr>
        <p:spPr>
          <a:xfrm>
            <a:off x="2789018" y="5733402"/>
            <a:ext cx="4347557" cy="365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When thunder roars, go indoors!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42EB70-8749-4625-8B45-EF887876DF23}"/>
              </a:ext>
            </a:extLst>
          </p:cNvPr>
          <p:cNvSpPr/>
          <p:nvPr/>
        </p:nvSpPr>
        <p:spPr>
          <a:xfrm>
            <a:off x="2543694" y="1811383"/>
            <a:ext cx="1723506" cy="12366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1D0197-74B1-4052-A70F-32751C37D28A}"/>
              </a:ext>
            </a:extLst>
          </p:cNvPr>
          <p:cNvSpPr/>
          <p:nvPr/>
        </p:nvSpPr>
        <p:spPr>
          <a:xfrm>
            <a:off x="1724956" y="3041470"/>
            <a:ext cx="2542244" cy="1236618"/>
          </a:xfrm>
          <a:prstGeom prst="rect">
            <a:avLst/>
          </a:prstGeom>
          <a:solidFill>
            <a:srgbClr val="C00000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500" dirty="0">
                <a:solidFill>
                  <a:schemeClr val="tx1"/>
                </a:solidFill>
              </a:rPr>
              <a:t>Thunder roars when the </a:t>
            </a:r>
            <a:r>
              <a:rPr lang="en-ZA" sz="1500" dirty="0" err="1">
                <a:solidFill>
                  <a:schemeClr val="tx1"/>
                </a:solidFill>
              </a:rPr>
              <a:t>mpundulu</a:t>
            </a:r>
            <a:r>
              <a:rPr lang="en-ZA" sz="1500" dirty="0">
                <a:solidFill>
                  <a:schemeClr val="tx1"/>
                </a:solidFill>
              </a:rPr>
              <a:t> bird flaps its wings. Forked lightning flashes when it spits at the sky.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7B4BB7-2376-4397-A780-1891673C45B2}"/>
              </a:ext>
            </a:extLst>
          </p:cNvPr>
          <p:cNvSpPr/>
          <p:nvPr/>
        </p:nvSpPr>
        <p:spPr>
          <a:xfrm>
            <a:off x="1732960" y="4288973"/>
            <a:ext cx="2542244" cy="1236618"/>
          </a:xfrm>
          <a:prstGeom prst="rect">
            <a:avLst/>
          </a:prstGeom>
          <a:solidFill>
            <a:srgbClr val="002060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500" dirty="0">
                <a:solidFill>
                  <a:schemeClr val="bg1">
                    <a:lumMod val="95000"/>
                  </a:schemeClr>
                </a:solidFill>
              </a:rPr>
              <a:t>Witch doctors are able to send lightning and kill their adversaries.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A8C20C-C557-4E40-B473-1F00C89AAD0C}"/>
              </a:ext>
            </a:extLst>
          </p:cNvPr>
          <p:cNvSpPr/>
          <p:nvPr/>
        </p:nvSpPr>
        <p:spPr>
          <a:xfrm>
            <a:off x="5853521" y="4280265"/>
            <a:ext cx="2550247" cy="1236618"/>
          </a:xfrm>
          <a:prstGeom prst="rect">
            <a:avLst/>
          </a:prstGeom>
          <a:solidFill>
            <a:srgbClr val="002060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500" dirty="0">
                <a:solidFill>
                  <a:schemeClr val="bg1">
                    <a:lumMod val="95000"/>
                  </a:schemeClr>
                </a:solidFill>
              </a:rPr>
              <a:t>Lightning can strike literally anywhere, more so on elevated structures that are good conductors of electricity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F82525-6D38-44D4-8ECD-E86E457A7C5F}"/>
              </a:ext>
            </a:extLst>
          </p:cNvPr>
          <p:cNvSpPr/>
          <p:nvPr/>
        </p:nvSpPr>
        <p:spPr>
          <a:xfrm>
            <a:off x="5853520" y="3041470"/>
            <a:ext cx="2550248" cy="1236618"/>
          </a:xfrm>
          <a:prstGeom prst="rect">
            <a:avLst/>
          </a:prstGeom>
          <a:solidFill>
            <a:srgbClr val="C00000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500" dirty="0">
                <a:solidFill>
                  <a:schemeClr val="tx1"/>
                </a:solidFill>
              </a:rPr>
              <a:t>Lightning is caused by an excessive gradient between charges in the cloud. Thunder is caused by a violent expansion of air.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A64EDE-47BF-4B82-9415-1024979D1FAA}"/>
              </a:ext>
            </a:extLst>
          </p:cNvPr>
          <p:cNvSpPr/>
          <p:nvPr/>
        </p:nvSpPr>
        <p:spPr>
          <a:xfrm>
            <a:off x="5853522" y="1807029"/>
            <a:ext cx="1723506" cy="12366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8CD976-27BE-4627-A800-E9E2E4697317}"/>
              </a:ext>
            </a:extLst>
          </p:cNvPr>
          <p:cNvSpPr/>
          <p:nvPr/>
        </p:nvSpPr>
        <p:spPr>
          <a:xfrm>
            <a:off x="1716951" y="1811383"/>
            <a:ext cx="2550249" cy="1236618"/>
          </a:xfrm>
          <a:prstGeom prst="rect">
            <a:avLst/>
          </a:prstGeom>
          <a:effectLst>
            <a:softEdge rad="508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Lightning never strikes the same place twice.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EEE216-A3E0-4D66-95C2-34474DCD438B}"/>
              </a:ext>
            </a:extLst>
          </p:cNvPr>
          <p:cNvSpPr/>
          <p:nvPr/>
        </p:nvSpPr>
        <p:spPr>
          <a:xfrm>
            <a:off x="5853521" y="1804852"/>
            <a:ext cx="2550249" cy="1236618"/>
          </a:xfrm>
          <a:prstGeom prst="rect">
            <a:avLst/>
          </a:prstGeom>
          <a:effectLst>
            <a:softEdge rad="508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Lightning actually does strike the same place more than once.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C8EEBA-5B72-4D9D-A5EB-08BEB004E5AA}"/>
              </a:ext>
            </a:extLst>
          </p:cNvPr>
          <p:cNvSpPr/>
          <p:nvPr/>
        </p:nvSpPr>
        <p:spPr>
          <a:xfrm>
            <a:off x="924197" y="824199"/>
            <a:ext cx="1495153" cy="123661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solidFill>
                  <a:schemeClr val="tx1"/>
                </a:solidFill>
              </a:rPr>
              <a:t>Myths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3E0D4B-5835-43E3-82A1-18BE653A11D1}"/>
              </a:ext>
            </a:extLst>
          </p:cNvPr>
          <p:cNvSpPr/>
          <p:nvPr/>
        </p:nvSpPr>
        <p:spPr>
          <a:xfrm>
            <a:off x="4962797" y="850883"/>
            <a:ext cx="1495153" cy="123661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>
                <a:solidFill>
                  <a:schemeClr val="tx1"/>
                </a:solidFill>
              </a:rPr>
              <a:t>Facts</a:t>
            </a:r>
          </a:p>
        </p:txBody>
      </p:sp>
    </p:spTree>
    <p:extLst>
      <p:ext uri="{BB962C8B-B14F-4D97-AF65-F5344CB8AC3E}">
        <p14:creationId xmlns:p14="http://schemas.microsoft.com/office/powerpoint/2010/main" val="126018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5BCD100-576E-454F-B736-C9414358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95"/>
            <a:ext cx="9144000" cy="4921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3200" b="1" dirty="0"/>
              <a:t>Tornadoes, Whirlwinds and Dust-devils</a:t>
            </a:r>
          </a:p>
        </p:txBody>
      </p:sp>
      <p:sp>
        <p:nvSpPr>
          <p:cNvPr id="19462" name="Slide Number Placeholder 5">
            <a:extLst>
              <a:ext uri="{FF2B5EF4-FFF2-40B4-BE49-F238E27FC236}">
                <a16:creationId xmlns:a16="http://schemas.microsoft.com/office/drawing/2014/main" id="{66DDD340-AF76-4C45-AD60-AD2E9B42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0D89658-FE14-4931-95D7-1E494CB046D0}" type="slidenum">
              <a:rPr lang="en-ZA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ZA" altLang="en-US" sz="1200" dirty="0">
              <a:solidFill>
                <a:srgbClr val="898989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B98F1C-AE6E-41E9-BEBA-7BDB51B5EE43}"/>
              </a:ext>
            </a:extLst>
          </p:cNvPr>
          <p:cNvSpPr txBox="1">
            <a:spLocks/>
          </p:cNvSpPr>
          <p:nvPr/>
        </p:nvSpPr>
        <p:spPr bwMode="auto">
          <a:xfrm>
            <a:off x="628650" y="1045622"/>
            <a:ext cx="7886700" cy="26156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In order for a tornado to occur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Single cell, multicell cluster, Squall line and a supercell thunderstorm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Supercell more likely to produce tornado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Rapidly rotating column of air that make contact with the ground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5 tornadoes a year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Season from spring to autumn, peaking between November-January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175 major tornadoes between 1905-1991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1800" dirty="0"/>
          </a:p>
        </p:txBody>
      </p:sp>
      <p:pic>
        <p:nvPicPr>
          <p:cNvPr id="6" name="Picture 5" descr="A tornado in a field&#10;&#10;Description automatically generated with medium confidence">
            <a:extLst>
              <a:ext uri="{FF2B5EF4-FFF2-40B4-BE49-F238E27FC236}">
                <a16:creationId xmlns:a16="http://schemas.microsoft.com/office/drawing/2014/main" id="{9B5C63F9-29F3-4A15-9212-AECF90DA6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740727"/>
            <a:ext cx="3487496" cy="2615623"/>
          </a:xfrm>
          <a:prstGeom prst="rect">
            <a:avLst/>
          </a:prstGeom>
        </p:spPr>
      </p:pic>
      <p:pic>
        <p:nvPicPr>
          <p:cNvPr id="11" name="Picture 10" descr="A picture containing sky, outdoor, grass, clouds&#10;&#10;Description automatically generated">
            <a:extLst>
              <a:ext uri="{FF2B5EF4-FFF2-40B4-BE49-F238E27FC236}">
                <a16:creationId xmlns:a16="http://schemas.microsoft.com/office/drawing/2014/main" id="{10DBE7C5-D303-42E5-ADAE-E6FB2AB7F4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4" t="-413" r="787" b="2899"/>
          <a:stretch/>
        </p:blipFill>
        <p:spPr>
          <a:xfrm>
            <a:off x="4927599" y="3727912"/>
            <a:ext cx="3587751" cy="261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5BCD100-576E-454F-B736-C9414358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95"/>
            <a:ext cx="9144000" cy="4921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3200" b="1" dirty="0"/>
              <a:t>Tornadoes, Whirlwinds and Dust-devils</a:t>
            </a:r>
          </a:p>
        </p:txBody>
      </p:sp>
      <p:sp>
        <p:nvSpPr>
          <p:cNvPr id="19462" name="Slide Number Placeholder 5">
            <a:extLst>
              <a:ext uri="{FF2B5EF4-FFF2-40B4-BE49-F238E27FC236}">
                <a16:creationId xmlns:a16="http://schemas.microsoft.com/office/drawing/2014/main" id="{66DDD340-AF76-4C45-AD60-AD2E9B42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0D89658-FE14-4931-95D7-1E494CB046D0}" type="slidenum">
              <a:rPr lang="en-ZA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ZA" altLang="en-US" sz="1200" dirty="0">
              <a:solidFill>
                <a:srgbClr val="898989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B98F1C-AE6E-41E9-BEBA-7BDB51B5EE43}"/>
              </a:ext>
            </a:extLst>
          </p:cNvPr>
          <p:cNvSpPr txBox="1">
            <a:spLocks/>
          </p:cNvSpPr>
          <p:nvPr/>
        </p:nvSpPr>
        <p:spPr bwMode="auto">
          <a:xfrm>
            <a:off x="628650" y="1298174"/>
            <a:ext cx="7886700" cy="1880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Whirlwinds and dust-devils are short-lived, minor wind systems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Dust-devils occur in hot and dry environment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Rotate either clockwise or anticlockwise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Dust dervishes, desert devils, sand devils, dancing devils and </a:t>
            </a:r>
            <a:r>
              <a:rPr lang="en-US" sz="1800" dirty="0" err="1"/>
              <a:t>satans</a:t>
            </a:r>
            <a:endParaRPr lang="en-US" sz="1800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Seldom cause any damage</a:t>
            </a:r>
          </a:p>
        </p:txBody>
      </p:sp>
      <p:pic>
        <p:nvPicPr>
          <p:cNvPr id="6" name="Picture 5" descr="A tornado in a field&#10;&#10;Description automatically generated with medium confidence">
            <a:extLst>
              <a:ext uri="{FF2B5EF4-FFF2-40B4-BE49-F238E27FC236}">
                <a16:creationId xmlns:a16="http://schemas.microsoft.com/office/drawing/2014/main" id="{9B5C63F9-29F3-4A15-9212-AECF90DA6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740727"/>
            <a:ext cx="3487496" cy="2615623"/>
          </a:xfrm>
          <a:prstGeom prst="rect">
            <a:avLst/>
          </a:prstGeom>
        </p:spPr>
      </p:pic>
      <p:pic>
        <p:nvPicPr>
          <p:cNvPr id="11" name="Picture 10" descr="A picture containing sky, outdoor, grass, clouds&#10;&#10;Description automatically generated">
            <a:extLst>
              <a:ext uri="{FF2B5EF4-FFF2-40B4-BE49-F238E27FC236}">
                <a16:creationId xmlns:a16="http://schemas.microsoft.com/office/drawing/2014/main" id="{10DBE7C5-D303-42E5-ADAE-E6FB2AB7F4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4" t="-413" r="787" b="2899"/>
          <a:stretch/>
        </p:blipFill>
        <p:spPr>
          <a:xfrm>
            <a:off x="4927599" y="3727912"/>
            <a:ext cx="3587751" cy="261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5BCD100-576E-454F-B736-C9414358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213"/>
            <a:ext cx="9144000" cy="4921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3200" b="1" dirty="0"/>
              <a:t>Tornadoes, Whirlwinds and Dust-devils</a:t>
            </a:r>
          </a:p>
        </p:txBody>
      </p:sp>
      <p:sp>
        <p:nvSpPr>
          <p:cNvPr id="19462" name="Slide Number Placeholder 5">
            <a:extLst>
              <a:ext uri="{FF2B5EF4-FFF2-40B4-BE49-F238E27FC236}">
                <a16:creationId xmlns:a16="http://schemas.microsoft.com/office/drawing/2014/main" id="{66DDD340-AF76-4C45-AD60-AD2E9B42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0D89658-FE14-4931-95D7-1E494CB046D0}" type="slidenum">
              <a:rPr lang="en-ZA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ZA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55DCC4A-79FC-4FF5-9A58-B2A29FC36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933824"/>
              </p:ext>
            </p:extLst>
          </p:nvPr>
        </p:nvGraphicFramePr>
        <p:xfrm>
          <a:off x="218728" y="978117"/>
          <a:ext cx="8706544" cy="5195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94DB2B89-2411-4A22-B11A-AB1486A8B1FA}"/>
              </a:ext>
            </a:extLst>
          </p:cNvPr>
          <p:cNvSpPr/>
          <p:nvPr/>
        </p:nvSpPr>
        <p:spPr>
          <a:xfrm>
            <a:off x="3291840" y="2343581"/>
            <a:ext cx="2560320" cy="24645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ZA" sz="1500" dirty="0"/>
              <a:t>Tornadoes or whirlwinds are formed during a supercell thunderstorm.</a:t>
            </a:r>
          </a:p>
          <a:p>
            <a:pPr lvl="0" algn="ctr"/>
            <a:r>
              <a:rPr lang="en-ZA" sz="1500" dirty="0"/>
              <a:t>Dust-devils a formed due to hot air rising around cooler air under dry conditions</a:t>
            </a:r>
          </a:p>
        </p:txBody>
      </p:sp>
    </p:spTree>
    <p:extLst>
      <p:ext uri="{BB962C8B-B14F-4D97-AF65-F5344CB8AC3E}">
        <p14:creationId xmlns:p14="http://schemas.microsoft.com/office/powerpoint/2010/main" val="75184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5BCD100-576E-454F-B736-C9414358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213"/>
            <a:ext cx="9144000" cy="4921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3200" b="1" dirty="0"/>
              <a:t>Rainbows</a:t>
            </a:r>
          </a:p>
        </p:txBody>
      </p:sp>
      <p:sp>
        <p:nvSpPr>
          <p:cNvPr id="19462" name="Slide Number Placeholder 5">
            <a:extLst>
              <a:ext uri="{FF2B5EF4-FFF2-40B4-BE49-F238E27FC236}">
                <a16:creationId xmlns:a16="http://schemas.microsoft.com/office/drawing/2014/main" id="{66DDD340-AF76-4C45-AD60-AD2E9B42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0D89658-FE14-4931-95D7-1E494CB046D0}" type="slidenum">
              <a:rPr lang="en-ZA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ZA" altLang="en-US" sz="1200" dirty="0">
              <a:solidFill>
                <a:srgbClr val="898989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B98F1C-AE6E-41E9-BEBA-7BDB51B5EE43}"/>
              </a:ext>
            </a:extLst>
          </p:cNvPr>
          <p:cNvSpPr txBox="1">
            <a:spLocks/>
          </p:cNvSpPr>
          <p:nvPr/>
        </p:nvSpPr>
        <p:spPr bwMode="auto">
          <a:xfrm>
            <a:off x="628650" y="974580"/>
            <a:ext cx="7886700" cy="2682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A rainbow is a sign that rainfall is ending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Appears at the opposite point of the compass of the sun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Observer must have the sun on his back and face the rain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Light is reflected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Then refracted at 42</a:t>
            </a:r>
            <a:r>
              <a:rPr lang="en-US" sz="1800" baseline="30000" dirty="0"/>
              <a:t>ᵒ </a:t>
            </a:r>
            <a:r>
              <a:rPr lang="en-US" sz="1800" dirty="0"/>
              <a:t>to reach the eye of the observer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Raindrops responsible for different </a:t>
            </a:r>
            <a:r>
              <a:rPr lang="en-US" sz="1800" dirty="0" err="1"/>
              <a:t>colours</a:t>
            </a:r>
            <a:endParaRPr lang="en-US" sz="1800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Combined effect creates a standard rainbow</a:t>
            </a:r>
          </a:p>
        </p:txBody>
      </p:sp>
      <p:pic>
        <p:nvPicPr>
          <p:cNvPr id="10" name="Picture 9" descr="A wave in the ocean&#10;&#10;Description automatically generated with low confidence">
            <a:extLst>
              <a:ext uri="{FF2B5EF4-FFF2-40B4-BE49-F238E27FC236}">
                <a16:creationId xmlns:a16="http://schemas.microsoft.com/office/drawing/2014/main" id="{E0803FB5-6AE2-4E9B-B461-B12756ABA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3693111"/>
            <a:ext cx="3458050" cy="262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0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3051</TotalTime>
  <Words>404</Words>
  <Application>Microsoft Office PowerPoint</Application>
  <PresentationFormat>On-screen Show (4:3)</PresentationFormat>
  <Paragraphs>66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From Myths To Facts </vt:lpstr>
      <vt:lpstr>Importance of Mythology &amp; Weather Folklore</vt:lpstr>
      <vt:lpstr>Thunder and Lightning</vt:lpstr>
      <vt:lpstr>Thunder and Lightning</vt:lpstr>
      <vt:lpstr>Tornadoes, Whirlwinds and Dust-devils</vt:lpstr>
      <vt:lpstr>Tornadoes, Whirlwinds and Dust-devils</vt:lpstr>
      <vt:lpstr>Tornadoes, Whirlwinds and Dust-devils</vt:lpstr>
      <vt:lpstr>Rainbows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Heidel</dc:creator>
  <cp:lastModifiedBy>Lithakazi Mkatshwa</cp:lastModifiedBy>
  <cp:revision>114</cp:revision>
  <dcterms:created xsi:type="dcterms:W3CDTF">2018-05-07T11:03:38Z</dcterms:created>
  <dcterms:modified xsi:type="dcterms:W3CDTF">2024-05-30T13:42:12Z</dcterms:modified>
</cp:coreProperties>
</file>