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13"/>
  </p:notesMasterIdLst>
  <p:sldIdLst>
    <p:sldId id="346" r:id="rId2"/>
    <p:sldId id="347" r:id="rId3"/>
    <p:sldId id="348" r:id="rId4"/>
    <p:sldId id="349" r:id="rId5"/>
    <p:sldId id="350" r:id="rId6"/>
    <p:sldId id="351" r:id="rId7"/>
    <p:sldId id="352" r:id="rId8"/>
    <p:sldId id="353" r:id="rId9"/>
    <p:sldId id="354" r:id="rId10"/>
    <p:sldId id="355" r:id="rId11"/>
    <p:sldId id="356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730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3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25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themeOverride" Target="../theme/themeOverride1.xml"/><Relationship Id="rId2" Type="http://schemas.microsoft.com/office/2011/relationships/chartColorStyle" Target="colors1.xml"/><Relationship Id="rId1" Type="http://schemas.microsoft.com/office/2011/relationships/chartStyle" Target="style1.xml"/><Relationship Id="rId4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spPr>
            <a:gradFill rotWithShape="1">
              <a:gsLst>
                <a:gs pos="0">
                  <a:schemeClr val="accent1">
                    <a:satMod val="103000"/>
                    <a:lumMod val="102000"/>
                    <a:tint val="94000"/>
                  </a:schemeClr>
                </a:gs>
                <a:gs pos="50000">
                  <a:schemeClr val="accent1">
                    <a:satMod val="110000"/>
                    <a:lumMod val="100000"/>
                    <a:shade val="100000"/>
                  </a:schemeClr>
                </a:gs>
                <a:gs pos="100000">
                  <a:schemeClr val="accent1">
                    <a:lumMod val="99000"/>
                    <a:satMod val="120000"/>
                    <a:shade val="78000"/>
                  </a:schemeClr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3000"/>
                </a:srgbClr>
              </a:outerShdw>
            </a:effectLst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daylength!$E$5:$E$9</c:f>
              <c:strCache>
                <c:ptCount val="5"/>
                <c:pt idx="0">
                  <c:v>1-3 days</c:v>
                </c:pt>
                <c:pt idx="1">
                  <c:v>4-6 days</c:v>
                </c:pt>
                <c:pt idx="2">
                  <c:v>7-9 days</c:v>
                </c:pt>
                <c:pt idx="3">
                  <c:v>10-12 days</c:v>
                </c:pt>
                <c:pt idx="4">
                  <c:v>13+ days</c:v>
                </c:pt>
              </c:strCache>
            </c:strRef>
          </c:cat>
          <c:val>
            <c:numRef>
              <c:f>daylength!$F$5:$F$9</c:f>
              <c:numCache>
                <c:formatCode>General</c:formatCode>
                <c:ptCount val="5"/>
                <c:pt idx="0">
                  <c:v>308</c:v>
                </c:pt>
                <c:pt idx="1">
                  <c:v>70</c:v>
                </c:pt>
                <c:pt idx="2">
                  <c:v>18</c:v>
                </c:pt>
                <c:pt idx="3">
                  <c:v>11</c:v>
                </c:pt>
                <c:pt idx="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C456-4F10-BD0B-B8D6972D674D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917956496"/>
        <c:axId val="917957040"/>
      </c:barChart>
      <c:catAx>
        <c:axId val="91795649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6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957040"/>
        <c:crosses val="autoZero"/>
        <c:auto val="1"/>
        <c:lblAlgn val="ctr"/>
        <c:lblOffset val="100"/>
        <c:noMultiLvlLbl val="0"/>
      </c:catAx>
      <c:valAx>
        <c:axId val="917957040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7956496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rgbClr val="98B7D3">
        <a:lumMod val="20000"/>
        <a:lumOff val="80000"/>
      </a:srgbClr>
    </a:solidFill>
    <a:ln>
      <a:solidFill>
        <a:srgbClr val="53B18F">
          <a:lumMod val="50000"/>
        </a:srgbClr>
      </a:solidFill>
    </a:ln>
    <a:effectLst/>
  </c:spPr>
  <c:txPr>
    <a:bodyPr/>
    <a:lstStyle/>
    <a:p>
      <a:pPr>
        <a:defRPr/>
      </a:pPr>
      <a:endParaRPr lang="en-US"/>
    </a:p>
  </c:txPr>
  <c:externalData r:id="rId4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3"/>
    <cs:fontRef idx="minor">
      <a:schemeClr val="lt1"/>
    </cs:fontRef>
  </cs:dataPoint>
  <cs:dataPoint3D>
    <cs:lnRef idx="0"/>
    <cs:fillRef idx="3">
      <cs:styleClr val="auto"/>
    </cs:fillRef>
    <cs:effectRef idx="3"/>
    <cs:fontRef idx="minor">
      <a:schemeClr val="lt1"/>
    </cs:fontRef>
  </cs:dataPoint3D>
  <cs:dataPointLine>
    <cs:lnRef idx="0">
      <cs:styleClr val="auto"/>
    </cs:lnRef>
    <cs:fillRef idx="3"/>
    <cs:effectRef idx="3"/>
    <cs:fontRef idx="minor">
      <a:schemeClr val="lt1"/>
    </cs:fontRef>
    <cs:spPr>
      <a:ln w="3492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3">
      <cs:styleClr val="auto"/>
    </cs:fillRef>
    <cs:effectRef idx="3"/>
    <cs:fontRef idx="minor">
      <a:schemeClr val="lt1"/>
    </cs:fontRef>
    <cs:spPr>
      <a:ln w="9525">
        <a:solidFill>
          <a:schemeClr val="phClr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3"/>
    <cs:fontRef idx="minor">
      <a:schemeClr val="lt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lt1"/>
    </cs:fontRef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>
    <cs:lnRef idx="0"/>
    <cs:fillRef idx="0"/>
    <cs:effectRef idx="0"/>
    <cs:fontRef idx="minor">
      <a:schemeClr val="lt1"/>
    </cs:fontRef>
  </cs:plotArea>
  <cs:plotArea3D>
    <cs:lnRef idx="0"/>
    <cs:fillRef idx="0"/>
    <cs:effectRef idx="0"/>
    <cs:fontRef idx="minor">
      <a:schemeClr val="lt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spPr>
      <a:ln w="12700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600" b="1" kern="1200" baseline="0"/>
  </cs:title>
  <cs:trendline>
    <cs:lnRef idx="0">
      <cs:styleClr val="auto"/>
    </cs:lnRef>
    <cs:fillRef idx="0"/>
    <cs:effectRef idx="0"/>
    <cs:fontRef idx="minor">
      <a:schemeClr val="lt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lt1"/>
    </cs:fontRef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3C541B0-1EBA-4ADC-ACE1-FF803A8F6055}" type="datetimeFigureOut">
              <a:rPr lang="en-ZA" smtClean="0"/>
              <a:t>2019/07/26</a:t>
            </a:fld>
            <a:endParaRPr lang="en-Z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Z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1F74C-B293-44C9-A613-20D3A04578CD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9800451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52F80EB-7CF3-433B-B5BD-F8BCA3B688D8}" type="slidenum">
              <a:rPr lang="en-ZA" altLang="en-US" sz="1200" smtClean="0">
                <a:latin typeface="Calibri" panose="020F0502020204030204" pitchFamily="34" charset="0"/>
              </a:rPr>
              <a:pPr/>
              <a:t>1</a:t>
            </a:fld>
            <a:endParaRPr lang="en-ZA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69749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ZA" altLang="en-US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 sz="1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2AE8E376-ED87-4858-8DA6-E7FA1EC31B55}" type="slidenum">
              <a:rPr lang="en-ZA" altLang="en-US" sz="1200" smtClean="0">
                <a:latin typeface="Calibri" panose="020F0502020204030204" pitchFamily="34" charset="0"/>
              </a:rPr>
              <a:pPr/>
              <a:t>2</a:t>
            </a:fld>
            <a:endParaRPr lang="en-ZA" altLang="en-US" sz="120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3842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8650" y="353241"/>
            <a:ext cx="7886700" cy="1039723"/>
          </a:xfrm>
        </p:spPr>
        <p:txBody>
          <a:bodyPr anchor="b">
            <a:normAutofit/>
          </a:bodyPr>
          <a:lstStyle>
            <a:lvl1pPr algn="l"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8650" y="1773238"/>
            <a:ext cx="7886700" cy="3362784"/>
          </a:xfrm>
        </p:spPr>
        <p:txBody>
          <a:bodyPr>
            <a:normAutofit/>
          </a:bodyPr>
          <a:lstStyle>
            <a:lvl1pPr marL="0" indent="0" algn="l">
              <a:buNone/>
              <a:defRPr sz="32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C83EF3-8AF0-4372-BA63-D5DD2EE8883D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72141" cy="36512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en-US"/>
              <a:t>RTC-PRE-220.1     Date of last revision: 25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6028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747757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457200"/>
            <a:ext cx="4629150" cy="540385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1333144"/>
            <a:ext cx="2949178" cy="453584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C1D55-351B-44E5-BAFF-E426F86E76C6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63596" cy="365125"/>
          </a:xfrm>
        </p:spPr>
        <p:txBody>
          <a:bodyPr/>
          <a:lstStyle/>
          <a:p>
            <a:r>
              <a:rPr lang="en-US"/>
              <a:t>RTC-PRE-220.1     Date of last revision: 25 July 2019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72188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57425" y="5123137"/>
            <a:ext cx="4629150" cy="359310"/>
          </a:xfrm>
        </p:spPr>
        <p:txBody>
          <a:bodyPr anchor="b">
            <a:normAutofit/>
          </a:bodyPr>
          <a:lstStyle>
            <a:lvl1pPr>
              <a:defRPr sz="2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57425" y="816511"/>
            <a:ext cx="4629150" cy="4242600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57425" y="5540840"/>
            <a:ext cx="4629150" cy="33478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0FF0FD-0741-450D-A22A-A76B9F63DE39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63596" cy="365125"/>
          </a:xfrm>
        </p:spPr>
        <p:txBody>
          <a:bodyPr/>
          <a:lstStyle/>
          <a:p>
            <a:r>
              <a:rPr lang="en-US"/>
              <a:t>RTC-PRE-220.1     Date of last revision: 25 July 2019</a:t>
            </a:r>
            <a:endParaRPr lang="en-ZA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112744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9" name="Rectangle 8"/>
          <p:cNvSpPr>
            <a:spLocks noChangeArrowheads="1"/>
          </p:cNvSpPr>
          <p:nvPr userDrawn="1"/>
        </p:nvSpPr>
        <p:spPr bwMode="auto">
          <a:xfrm>
            <a:off x="79375" y="1639748"/>
            <a:ext cx="9144000" cy="3462338"/>
          </a:xfrm>
          <a:prstGeom prst="rect">
            <a:avLst/>
          </a:prstGeom>
          <a:solidFill>
            <a:srgbClr val="FFFFFF">
              <a:alpha val="38039"/>
            </a:srgbClr>
          </a:solidFill>
          <a:ln>
            <a:noFill/>
          </a:ln>
          <a:effectLst>
            <a:outerShdw blurRad="40000" dist="23000" dir="5400000" rotWithShape="0">
              <a:srgbClr val="808080">
                <a:alpha val="34999"/>
              </a:srgbClr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chemeClr val="lt1"/>
              </a:solidFill>
              <a:latin typeface="+mn-lt"/>
              <a:ea typeface="+mn-ea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376596"/>
            <a:ext cx="7886700" cy="828362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97301D"/>
                </a:solidFill>
              </a:defRPr>
            </a:lvl1pPr>
          </a:lstStyle>
          <a:p>
            <a:r>
              <a:rPr lang="en-US" dirty="0"/>
              <a:t>Click to add title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18627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545F7C-06C4-4B37-AEA5-99F5B4F0F876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0292" y="6356351"/>
            <a:ext cx="3623416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RTC-PRE-220.1     Date of last revision: 25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13104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en-US" dirty="0"/>
              <a:t>Click to edit Master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32B6BC-17E2-407C-BA66-8A711B1B4A79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68837" y="6356351"/>
            <a:ext cx="3606326" cy="365125"/>
          </a:xfrm>
        </p:spPr>
        <p:txBody>
          <a:bodyPr/>
          <a:lstStyle/>
          <a:p>
            <a:r>
              <a:rPr lang="en-US"/>
              <a:t>RTC-PRE-220.1     Date of last revision: 25 July 2019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5302128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4625619"/>
          </a:xfrm>
        </p:spPr>
        <p:txBody>
          <a:bodyPr vert="eaVert">
            <a:normAutofit/>
          </a:bodyPr>
          <a:lstStyle>
            <a:lvl1pPr>
              <a:defRPr sz="4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202C13-F7F8-4317-BEDF-DF5B3ED65C0B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86049" y="6356351"/>
            <a:ext cx="3743325" cy="365125"/>
          </a:xfrm>
        </p:spPr>
        <p:txBody>
          <a:bodyPr/>
          <a:lstStyle/>
          <a:p>
            <a:r>
              <a:rPr lang="en-US"/>
              <a:t>RTC-PRE-220.1     Date of last revision: 25 July 2019</a:t>
            </a:r>
            <a:endParaRPr lang="en-ZA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956211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ABBC75-D772-4AEA-8207-7C7BE580F83F}" type="datetime1">
              <a:rPr lang="en-ZA" smtClean="0"/>
              <a:t>2019/07/26</a:t>
            </a:fld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RTC-PRE-220.1     Date of last revision: 25 July 2019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962DA13-0E0E-4C5B-B698-F0F6A1FD4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4324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447514"/>
            <a:ext cx="7886700" cy="1325563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628650" y="3908013"/>
            <a:ext cx="7886700" cy="1139766"/>
          </a:xfrm>
        </p:spPr>
        <p:txBody>
          <a:bodyPr/>
          <a:lstStyle>
            <a:lvl1pPr marL="0" indent="0" algn="ctr">
              <a:buFontTx/>
              <a:buNone/>
              <a:defRPr/>
            </a:lvl1pPr>
            <a:lvl3pPr marL="914400" indent="0">
              <a:buFontTx/>
              <a:buNone/>
              <a:defRPr/>
            </a:lvl3pPr>
          </a:lstStyle>
          <a:p>
            <a:pPr lvl="0"/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46D1C9-8619-47B3-A04A-5AF325579228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RTC-PRE-220.1     Date of last revision: 25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69776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0CDD08-FA6A-43AD-A323-F1EBD15B15FF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RTC-PRE-220.1     Date of last revision: 25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4276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Section Heade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4093164"/>
            <a:ext cx="7886700" cy="1325563"/>
          </a:xfrm>
        </p:spPr>
        <p:txBody>
          <a:bodyPr>
            <a:normAutofit/>
          </a:bodyPr>
          <a:lstStyle>
            <a:lvl1pPr>
              <a:defRPr sz="4000" b="1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3560358"/>
            <a:ext cx="7886700" cy="3962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000"/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2E26D2-4F12-45A0-8AE5-CF60DB524E33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777383" y="6356351"/>
            <a:ext cx="3589234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RTC-PRE-220.1     Date of last revision: 25 July 2019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36563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1829956"/>
            <a:ext cx="3868340" cy="4314469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1829956"/>
            <a:ext cx="3887391" cy="431446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49B05D-C293-4DA8-A07C-FB52DE467741}" type="datetime1">
              <a:rPr lang="en-ZA" smtClean="0"/>
              <a:t>2019/07/26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en-US"/>
              <a:t>RTC-PRE-220.1     Date of last revision: 25 July 2019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69449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20D276-B8AC-477D-9EB1-7C96CC8D385A}" type="datetime1">
              <a:rPr lang="en-ZA" smtClean="0"/>
              <a:t>2019/07/26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2803021" y="6356351"/>
            <a:ext cx="3572142" cy="365125"/>
          </a:xfrm>
        </p:spPr>
        <p:txBody>
          <a:bodyPr/>
          <a:lstStyle/>
          <a:p>
            <a:r>
              <a:rPr lang="en-US"/>
              <a:t>RTC-PRE-220.1     Date of last revision: 25 July 2019</a:t>
            </a:r>
            <a:endParaRPr lang="en-ZA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0940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44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BD5BE0-DC94-4DC3-AFED-1B68D28464D4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RTC-PRE-220.1     Date of last revision: 25 July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001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DDD4B-6CF3-46D3-BAAE-03E50CB8B152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RTC-PRE-220.1     Date of last revision: 25 July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10848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9127" y="5279903"/>
            <a:ext cx="1353315" cy="99974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dirty="0"/>
              <a:t>Click to add subtitle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F4268A-BD6C-493E-B061-0EA596AEC9FF}" type="datetime1">
              <a:rPr lang="en-ZA" smtClean="0"/>
              <a:t>2019/07/26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794475" y="6356351"/>
            <a:ext cx="3584100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RTC-PRE-220.1     Date of last revision: 25 July 2019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9190439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4F5183-28D1-40B1-B7D6-FB130210C181}" type="datetime1">
              <a:rPr lang="en-ZA" smtClean="0"/>
              <a:t>2019/07/26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/>
              <a:t>RTC-PRE-220.1     Date of last revision: 25 July 2019</a:t>
            </a:r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B2D662-4A29-4236-A671-DDB739257EB1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8438030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73" r:id="rId4"/>
    <p:sldLayoutId id="2147483665" r:id="rId5"/>
    <p:sldLayoutId id="2147483674" r:id="rId6"/>
    <p:sldLayoutId id="2147483664" r:id="rId7"/>
    <p:sldLayoutId id="2147483675" r:id="rId8"/>
    <p:sldLayoutId id="2147483676" r:id="rId9"/>
    <p:sldLayoutId id="2147483668" r:id="rId10"/>
    <p:sldLayoutId id="2147483669" r:id="rId11"/>
    <p:sldLayoutId id="2147483663" r:id="rId12"/>
    <p:sldLayoutId id="2147483670" r:id="rId13"/>
    <p:sldLayoutId id="2147483671" r:id="rId14"/>
    <p:sldLayoutId id="2147483677" r:id="rId15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628650" y="2695847"/>
            <a:ext cx="7886700" cy="1039723"/>
          </a:xfrm>
        </p:spPr>
        <p:txBody>
          <a:bodyPr>
            <a:normAutofit fontScale="90000"/>
          </a:bodyPr>
          <a:lstStyle/>
          <a:p>
            <a:pPr algn="ctr"/>
            <a:r>
              <a:rPr lang="en-US" altLang="en-US" dirty="0">
                <a:solidFill>
                  <a:srgbClr val="0070C0"/>
                </a:solidFill>
              </a:rPr>
              <a:t>Continental Tropical Lows</a:t>
            </a:r>
            <a:br>
              <a:rPr lang="en-US" altLang="en-US" dirty="0">
                <a:solidFill>
                  <a:srgbClr val="0070C0"/>
                </a:solidFill>
              </a:rPr>
            </a:br>
            <a:r>
              <a:rPr lang="en-US" altLang="en-US" dirty="0">
                <a:solidFill>
                  <a:srgbClr val="0070C0"/>
                </a:solidFill>
              </a:rPr>
              <a:t>(“</a:t>
            </a:r>
            <a:r>
              <a:rPr lang="en-US" altLang="en-US" dirty="0" err="1">
                <a:solidFill>
                  <a:srgbClr val="0070C0"/>
                </a:solidFill>
              </a:rPr>
              <a:t>Africanes</a:t>
            </a:r>
            <a:r>
              <a:rPr lang="en-US" altLang="en-US" dirty="0">
                <a:solidFill>
                  <a:srgbClr val="0070C0"/>
                </a:solidFill>
              </a:rPr>
              <a:t>”)</a:t>
            </a:r>
            <a:endParaRPr lang="en-ZA" altLang="en-US" dirty="0">
              <a:solidFill>
                <a:srgbClr val="0070C0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628650" y="4403227"/>
            <a:ext cx="7886700" cy="821916"/>
          </a:xfrm>
        </p:spPr>
        <p:txBody>
          <a:bodyPr>
            <a:normAutofit fontScale="85000" lnSpcReduction="20000"/>
          </a:bodyPr>
          <a:lstStyle/>
          <a:p>
            <a:pPr algn="ctr"/>
            <a:r>
              <a:rPr lang="en-ZA" altLang="en-US" dirty="0">
                <a:solidFill>
                  <a:srgbClr val="0070C0"/>
                </a:solidFill>
              </a:rPr>
              <a:t>Presented by; Lee-ann Simpson</a:t>
            </a:r>
          </a:p>
          <a:p>
            <a:pPr algn="ctr"/>
            <a:r>
              <a:rPr lang="en-ZA" altLang="en-US" dirty="0">
                <a:solidFill>
                  <a:srgbClr val="0070C0"/>
                </a:solidFill>
              </a:rPr>
              <a:t>Content courtesy of; Elizabeth Webster (DRR)</a:t>
            </a:r>
          </a:p>
        </p:txBody>
      </p:sp>
    </p:spTree>
    <p:extLst>
      <p:ext uri="{BB962C8B-B14F-4D97-AF65-F5344CB8AC3E}">
        <p14:creationId xmlns:p14="http://schemas.microsoft.com/office/powerpoint/2010/main" val="226432621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24280" y="222691"/>
            <a:ext cx="4213033" cy="3240795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84069" y="6356351"/>
            <a:ext cx="5382548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RTC-PRE-220.1     Date of last revision: 25 July 2019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378397" y="1429079"/>
            <a:ext cx="26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</a:rPr>
              <a:t>L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03653" y="3100252"/>
            <a:ext cx="4111697" cy="316284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6328872" y="4386699"/>
            <a:ext cx="26125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2800" b="1" dirty="0">
                <a:solidFill>
                  <a:srgbClr val="FF0000"/>
                </a:solidFill>
              </a:rPr>
              <a:t>L</a:t>
            </a:r>
          </a:p>
        </p:txBody>
      </p:sp>
      <p:sp>
        <p:nvSpPr>
          <p:cNvPr id="9" name="Oval 8"/>
          <p:cNvSpPr/>
          <p:nvPr/>
        </p:nvSpPr>
        <p:spPr>
          <a:xfrm>
            <a:off x="1717197" y="255951"/>
            <a:ext cx="1060186" cy="31010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Oval 9"/>
          <p:cNvSpPr/>
          <p:nvPr/>
        </p:nvSpPr>
        <p:spPr>
          <a:xfrm>
            <a:off x="5614282" y="3112057"/>
            <a:ext cx="1060186" cy="310105"/>
          </a:xfrm>
          <a:prstGeom prst="ellipse">
            <a:avLst/>
          </a:prstGeom>
          <a:noFill/>
          <a:ln w="28575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2161089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Potential Weather Impacts (Rainfall)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622766" y="1027907"/>
            <a:ext cx="5342830" cy="5790554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-976011" y="6453336"/>
            <a:ext cx="5548011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RTC-PRE-220.1     Date of last revision: 25 July 2019</a:t>
            </a:r>
          </a:p>
        </p:txBody>
      </p:sp>
      <p:sp>
        <p:nvSpPr>
          <p:cNvPr id="6" name="Rectangle 5"/>
          <p:cNvSpPr/>
          <p:nvPr/>
        </p:nvSpPr>
        <p:spPr>
          <a:xfrm>
            <a:off x="4127863" y="1690688"/>
            <a:ext cx="444137" cy="164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7" name="Rectangle 6"/>
          <p:cNvSpPr/>
          <p:nvPr/>
        </p:nvSpPr>
        <p:spPr>
          <a:xfrm>
            <a:off x="4942114" y="1690688"/>
            <a:ext cx="822960" cy="164237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8" name="Rectangle 7"/>
          <p:cNvSpPr/>
          <p:nvPr/>
        </p:nvSpPr>
        <p:spPr>
          <a:xfrm>
            <a:off x="6383382" y="1690687"/>
            <a:ext cx="444138" cy="1642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9" name="Rectangle 8"/>
          <p:cNvSpPr/>
          <p:nvPr/>
        </p:nvSpPr>
        <p:spPr>
          <a:xfrm>
            <a:off x="7692390" y="1690687"/>
            <a:ext cx="1066800" cy="16423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sp>
        <p:nvSpPr>
          <p:cNvPr id="10" name="Rectangle 9"/>
          <p:cNvSpPr/>
          <p:nvPr/>
        </p:nvSpPr>
        <p:spPr>
          <a:xfrm>
            <a:off x="6209211" y="1053737"/>
            <a:ext cx="2743200" cy="5764724"/>
          </a:xfrm>
          <a:prstGeom prst="rect">
            <a:avLst/>
          </a:prstGeom>
          <a:noFill/>
          <a:ln w="38100"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600" y="1854925"/>
            <a:ext cx="3437117" cy="3988526"/>
          </a:xfrm>
          <a:prstGeom prst="rect">
            <a:avLst/>
          </a:prstGeom>
        </p:spPr>
      </p:pic>
      <p:cxnSp>
        <p:nvCxnSpPr>
          <p:cNvPr id="14" name="Elbow Connector 13"/>
          <p:cNvCxnSpPr/>
          <p:nvPr/>
        </p:nvCxnSpPr>
        <p:spPr>
          <a:xfrm rot="10800000" flipV="1">
            <a:off x="2856411" y="3554608"/>
            <a:ext cx="3674422" cy="1626992"/>
          </a:xfrm>
          <a:prstGeom prst="bentConnector3">
            <a:avLst/>
          </a:prstGeom>
          <a:ln w="381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5730967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>
                <a:solidFill>
                  <a:srgbClr val="0070C0"/>
                </a:solidFill>
              </a:rPr>
              <a:t>Definition</a:t>
            </a:r>
            <a:endParaRPr lang="en-ZA" altLang="en-US" dirty="0">
              <a:solidFill>
                <a:srgbClr val="0070C0"/>
              </a:solidFill>
            </a:endParaRPr>
          </a:p>
        </p:txBody>
      </p:sp>
      <p:sp>
        <p:nvSpPr>
          <p:cNvPr id="5123" name="Content Placeholder 2"/>
          <p:cNvSpPr>
            <a:spLocks noGrp="1"/>
          </p:cNvSpPr>
          <p:nvPr>
            <p:ph idx="1"/>
          </p:nvPr>
        </p:nvSpPr>
        <p:spPr>
          <a:xfrm>
            <a:off x="97427" y="1488543"/>
            <a:ext cx="7886700" cy="4351338"/>
          </a:xfrm>
        </p:spPr>
        <p:txBody>
          <a:bodyPr/>
          <a:lstStyle/>
          <a:p>
            <a:pPr marL="0" indent="0">
              <a:buNone/>
            </a:pPr>
            <a:r>
              <a:rPr lang="en-ZA" sz="3600" cap="small" dirty="0"/>
              <a:t>What is a Continental Tropical Low pressure (CTL)? </a:t>
            </a:r>
          </a:p>
          <a:p>
            <a:pPr marL="0" indent="0">
              <a:buNone/>
            </a:pPr>
            <a:endParaRPr lang="en-ZA" sz="3600" cap="small" dirty="0"/>
          </a:p>
          <a:p>
            <a:pPr marL="0" indent="0">
              <a:buNone/>
            </a:pPr>
            <a:r>
              <a:rPr lang="en-ZA" dirty="0"/>
              <a:t>	- Tropical weather system</a:t>
            </a:r>
          </a:p>
          <a:p>
            <a:pPr marL="0" indent="0">
              <a:buNone/>
            </a:pPr>
            <a:r>
              <a:rPr lang="en-ZA" dirty="0"/>
              <a:t>	- Warm cored</a:t>
            </a:r>
          </a:p>
          <a:p>
            <a:pPr marL="0" indent="0">
              <a:buNone/>
            </a:pPr>
            <a:r>
              <a:rPr lang="en-ZA" dirty="0"/>
              <a:t>	- Low pressure</a:t>
            </a:r>
          </a:p>
          <a:p>
            <a:pPr marL="0" indent="0">
              <a:buNone/>
            </a:pPr>
            <a:r>
              <a:rPr lang="en-ZA" dirty="0"/>
              <a:t>	- Over land</a:t>
            </a:r>
          </a:p>
          <a:p>
            <a:endParaRPr lang="en-US" alt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03288" y="6245225"/>
            <a:ext cx="5116512" cy="476250"/>
          </a:xfrm>
        </p:spPr>
        <p:txBody>
          <a:bodyPr/>
          <a:lstStyle/>
          <a:p>
            <a:pPr>
              <a:defRPr/>
            </a:pPr>
            <a:r>
              <a:rPr lang="en-US"/>
              <a:t>RTC-PRE-220.1     Date of last revision: 25 July 2019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242" y="2096033"/>
            <a:ext cx="3407013" cy="3150485"/>
          </a:xfrm>
          <a:prstGeom prst="rect">
            <a:avLst/>
          </a:prstGeom>
          <a:ln w="28575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0087546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5770" y="177842"/>
            <a:ext cx="7886700" cy="1325563"/>
          </a:xfrm>
        </p:spPr>
        <p:txBody>
          <a:bodyPr/>
          <a:lstStyle/>
          <a:p>
            <a:r>
              <a:rPr lang="en-ZA" dirty="0">
                <a:solidFill>
                  <a:srgbClr val="0070C0"/>
                </a:solidFill>
              </a:rPr>
              <a:t>Objective Identification Method</a:t>
            </a:r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332558" y="1503406"/>
            <a:ext cx="4213316" cy="4496799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ZA" sz="1600" i="1" u="sng" cap="none" dirty="0"/>
              <a:t>Four criteria to identify a CTL over southern Africa: </a:t>
            </a:r>
          </a:p>
          <a:p>
            <a:pPr marL="0" indent="0">
              <a:buNone/>
            </a:pPr>
            <a:r>
              <a:rPr lang="en-ZA" sz="1600" cap="none" dirty="0"/>
              <a:t>1. Detect </a:t>
            </a:r>
            <a:r>
              <a:rPr lang="en-ZA" sz="1600" b="1" cap="none" dirty="0"/>
              <a:t>a favourable tropical environment (FTE)</a:t>
            </a:r>
            <a:r>
              <a:rPr lang="en-ZA" sz="1600" cap="none" dirty="0"/>
              <a:t>.</a:t>
            </a:r>
          </a:p>
          <a:p>
            <a:pPr marL="0" lvl="0" indent="0">
              <a:buNone/>
            </a:pPr>
            <a:r>
              <a:rPr lang="en-GB" sz="1600" cap="none" dirty="0"/>
              <a:t>2. A</a:t>
            </a:r>
            <a:r>
              <a:rPr lang="en-GB" sz="1600" b="1" cap="none" dirty="0"/>
              <a:t> closed 500hPa geopotential low </a:t>
            </a:r>
            <a:r>
              <a:rPr lang="en-GB" sz="1600" cap="none" dirty="0"/>
              <a:t>with</a:t>
            </a:r>
            <a:r>
              <a:rPr lang="en-GB" sz="1600" b="1" cap="none" dirty="0"/>
              <a:t> a warm core </a:t>
            </a:r>
            <a:r>
              <a:rPr lang="en-GB" sz="1600" cap="none" dirty="0"/>
              <a:t>of 500-300hPa temperatures</a:t>
            </a:r>
            <a:r>
              <a:rPr lang="en-GB" sz="1600" b="1" cap="none" dirty="0"/>
              <a:t> </a:t>
            </a:r>
            <a:r>
              <a:rPr lang="en-GB" sz="1600" cap="none" dirty="0"/>
              <a:t>are present and within two grid points</a:t>
            </a:r>
            <a:r>
              <a:rPr lang="en-GB" sz="1600" b="1" cap="none" dirty="0"/>
              <a:t>.</a:t>
            </a:r>
            <a:r>
              <a:rPr lang="en-GB" sz="1600" cap="none" dirty="0"/>
              <a:t> </a:t>
            </a:r>
          </a:p>
          <a:p>
            <a:pPr marL="0" lvl="0" indent="0">
              <a:buNone/>
            </a:pPr>
            <a:r>
              <a:rPr lang="en-GB" sz="1600" cap="none" dirty="0"/>
              <a:t>3. The </a:t>
            </a:r>
            <a:r>
              <a:rPr lang="en-GB" sz="1600" b="1" cap="none" dirty="0"/>
              <a:t>FTE </a:t>
            </a:r>
            <a:r>
              <a:rPr lang="en-GB" sz="1600" cap="none" dirty="0"/>
              <a:t>and</a:t>
            </a:r>
            <a:r>
              <a:rPr lang="en-GB" sz="1600" b="1" cap="none" dirty="0"/>
              <a:t> warm low </a:t>
            </a:r>
            <a:r>
              <a:rPr lang="en-GB" sz="1600" cap="none" dirty="0"/>
              <a:t>are within </a:t>
            </a:r>
            <a:r>
              <a:rPr lang="en-GB" sz="1600" b="1" cap="none" dirty="0"/>
              <a:t>two grid points </a:t>
            </a:r>
            <a:r>
              <a:rPr lang="en-GB" sz="1600" cap="none" dirty="0"/>
              <a:t>of each other. </a:t>
            </a:r>
          </a:p>
          <a:p>
            <a:pPr marL="0" lvl="0" indent="0">
              <a:buNone/>
            </a:pPr>
            <a:r>
              <a:rPr lang="en-GB" sz="1600" cap="none" dirty="0"/>
              <a:t>4. </a:t>
            </a:r>
            <a:r>
              <a:rPr lang="en-ZA" sz="1600" cap="none" dirty="0"/>
              <a:t>T</a:t>
            </a:r>
            <a:r>
              <a:rPr lang="en-GB" sz="1600" cap="none" dirty="0"/>
              <a:t>he </a:t>
            </a:r>
            <a:r>
              <a:rPr lang="en-GB" sz="1600" i="1" cap="none" dirty="0"/>
              <a:t>fourth</a:t>
            </a:r>
            <a:r>
              <a:rPr lang="en-GB" sz="1600" cap="none" dirty="0"/>
              <a:t> criteria is two-fold. It is required that the current </a:t>
            </a:r>
            <a:r>
              <a:rPr lang="en-GB" sz="1600" b="1" cap="none" dirty="0"/>
              <a:t>warm FTE low </a:t>
            </a:r>
            <a:r>
              <a:rPr lang="en-GB" sz="1600" cap="none" dirty="0"/>
              <a:t>has </a:t>
            </a:r>
            <a:r>
              <a:rPr lang="en-GB" sz="1600" b="1" cap="none" dirty="0"/>
              <a:t>another warm FTE low either 18 hours before or after </a:t>
            </a:r>
            <a:r>
              <a:rPr lang="en-GB" sz="1600" b="1" i="1" cap="none" dirty="0"/>
              <a:t>and</a:t>
            </a:r>
            <a:r>
              <a:rPr lang="en-GB" sz="1600" b="1" cap="none" dirty="0"/>
              <a:t> </a:t>
            </a:r>
            <a:r>
              <a:rPr lang="en-GB" sz="1600" cap="none" dirty="0"/>
              <a:t>lies within</a:t>
            </a:r>
            <a:r>
              <a:rPr lang="en-GB" sz="1600" b="1" cap="none" dirty="0"/>
              <a:t> two grid points </a:t>
            </a:r>
            <a:r>
              <a:rPr lang="en-GB" sz="1600" cap="none" dirty="0"/>
              <a:t>of the </a:t>
            </a:r>
            <a:r>
              <a:rPr lang="en-GB" sz="1600" b="1" cap="none" dirty="0"/>
              <a:t>current warm FTE low</a:t>
            </a:r>
            <a:r>
              <a:rPr lang="en-GB" sz="1600" cap="none" dirty="0"/>
              <a:t>.</a:t>
            </a:r>
            <a:endParaRPr lang="en-ZA" sz="1600" cap="none" dirty="0"/>
          </a:p>
          <a:p>
            <a:pPr marL="914400" lvl="1" indent="-457200">
              <a:buAutoNum type="arabicPeriod"/>
            </a:pPr>
            <a:endParaRPr lang="en-ZA" sz="1600" cap="none" dirty="0"/>
          </a:p>
        </p:txBody>
      </p:sp>
      <p:sp>
        <p:nvSpPr>
          <p:cNvPr id="6" name="Freeform 5"/>
          <p:cNvSpPr/>
          <p:nvPr/>
        </p:nvSpPr>
        <p:spPr>
          <a:xfrm>
            <a:off x="4972593" y="1358536"/>
            <a:ext cx="4023361" cy="5456773"/>
          </a:xfrm>
          <a:custGeom>
            <a:avLst/>
            <a:gdLst>
              <a:gd name="connsiteX0" fmla="*/ 2576945 w 4987636"/>
              <a:gd name="connsiteY0" fmla="*/ 31172 h 6390409"/>
              <a:gd name="connsiteX1" fmla="*/ 2597727 w 4987636"/>
              <a:gd name="connsiteY1" fmla="*/ 446809 h 6390409"/>
              <a:gd name="connsiteX2" fmla="*/ 0 w 4987636"/>
              <a:gd name="connsiteY2" fmla="*/ 446809 h 6390409"/>
              <a:gd name="connsiteX3" fmla="*/ 51954 w 4987636"/>
              <a:gd name="connsiteY3" fmla="*/ 6369627 h 6390409"/>
              <a:gd name="connsiteX4" fmla="*/ 4977245 w 4987636"/>
              <a:gd name="connsiteY4" fmla="*/ 6390409 h 6390409"/>
              <a:gd name="connsiteX5" fmla="*/ 4987636 w 4987636"/>
              <a:gd name="connsiteY5" fmla="*/ 0 h 6390409"/>
              <a:gd name="connsiteX6" fmla="*/ 2576945 w 4987636"/>
              <a:gd name="connsiteY6" fmla="*/ 31172 h 6390409"/>
              <a:gd name="connsiteX0" fmla="*/ 2576945 w 4987636"/>
              <a:gd name="connsiteY0" fmla="*/ 31172 h 6390409"/>
              <a:gd name="connsiteX1" fmla="*/ 2545773 w 4987636"/>
              <a:gd name="connsiteY1" fmla="*/ 446809 h 6390409"/>
              <a:gd name="connsiteX2" fmla="*/ 0 w 4987636"/>
              <a:gd name="connsiteY2" fmla="*/ 446809 h 6390409"/>
              <a:gd name="connsiteX3" fmla="*/ 51954 w 4987636"/>
              <a:gd name="connsiteY3" fmla="*/ 6369627 h 6390409"/>
              <a:gd name="connsiteX4" fmla="*/ 4977245 w 4987636"/>
              <a:gd name="connsiteY4" fmla="*/ 6390409 h 6390409"/>
              <a:gd name="connsiteX5" fmla="*/ 4987636 w 4987636"/>
              <a:gd name="connsiteY5" fmla="*/ 0 h 6390409"/>
              <a:gd name="connsiteX6" fmla="*/ 2576945 w 4987636"/>
              <a:gd name="connsiteY6" fmla="*/ 31172 h 6390409"/>
              <a:gd name="connsiteX0" fmla="*/ 2576945 w 4987636"/>
              <a:gd name="connsiteY0" fmla="*/ 31172 h 6390409"/>
              <a:gd name="connsiteX1" fmla="*/ 2597727 w 4987636"/>
              <a:gd name="connsiteY1" fmla="*/ 436418 h 6390409"/>
              <a:gd name="connsiteX2" fmla="*/ 0 w 4987636"/>
              <a:gd name="connsiteY2" fmla="*/ 446809 h 6390409"/>
              <a:gd name="connsiteX3" fmla="*/ 51954 w 4987636"/>
              <a:gd name="connsiteY3" fmla="*/ 6369627 h 6390409"/>
              <a:gd name="connsiteX4" fmla="*/ 4977245 w 4987636"/>
              <a:gd name="connsiteY4" fmla="*/ 6390409 h 6390409"/>
              <a:gd name="connsiteX5" fmla="*/ 4987636 w 4987636"/>
              <a:gd name="connsiteY5" fmla="*/ 0 h 6390409"/>
              <a:gd name="connsiteX6" fmla="*/ 2576945 w 4987636"/>
              <a:gd name="connsiteY6" fmla="*/ 31172 h 6390409"/>
              <a:gd name="connsiteX0" fmla="*/ 2576945 w 4987636"/>
              <a:gd name="connsiteY0" fmla="*/ 31172 h 6390409"/>
              <a:gd name="connsiteX1" fmla="*/ 2566555 w 4987636"/>
              <a:gd name="connsiteY1" fmla="*/ 436418 h 6390409"/>
              <a:gd name="connsiteX2" fmla="*/ 0 w 4987636"/>
              <a:gd name="connsiteY2" fmla="*/ 446809 h 6390409"/>
              <a:gd name="connsiteX3" fmla="*/ 51954 w 4987636"/>
              <a:gd name="connsiteY3" fmla="*/ 6369627 h 6390409"/>
              <a:gd name="connsiteX4" fmla="*/ 4977245 w 4987636"/>
              <a:gd name="connsiteY4" fmla="*/ 6390409 h 6390409"/>
              <a:gd name="connsiteX5" fmla="*/ 4987636 w 4987636"/>
              <a:gd name="connsiteY5" fmla="*/ 0 h 6390409"/>
              <a:gd name="connsiteX6" fmla="*/ 2576945 w 4987636"/>
              <a:gd name="connsiteY6" fmla="*/ 31172 h 6390409"/>
              <a:gd name="connsiteX0" fmla="*/ 2576945 w 4987636"/>
              <a:gd name="connsiteY0" fmla="*/ 31172 h 6390409"/>
              <a:gd name="connsiteX1" fmla="*/ 2566555 w 4987636"/>
              <a:gd name="connsiteY1" fmla="*/ 436418 h 6390409"/>
              <a:gd name="connsiteX2" fmla="*/ 0 w 4987636"/>
              <a:gd name="connsiteY2" fmla="*/ 446809 h 6390409"/>
              <a:gd name="connsiteX3" fmla="*/ 31172 w 4987636"/>
              <a:gd name="connsiteY3" fmla="*/ 6369627 h 6390409"/>
              <a:gd name="connsiteX4" fmla="*/ 4977245 w 4987636"/>
              <a:gd name="connsiteY4" fmla="*/ 6390409 h 6390409"/>
              <a:gd name="connsiteX5" fmla="*/ 4987636 w 4987636"/>
              <a:gd name="connsiteY5" fmla="*/ 0 h 6390409"/>
              <a:gd name="connsiteX6" fmla="*/ 2576945 w 4987636"/>
              <a:gd name="connsiteY6" fmla="*/ 31172 h 63904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987636" h="6390409">
                <a:moveTo>
                  <a:pt x="2576945" y="31172"/>
                </a:moveTo>
                <a:lnTo>
                  <a:pt x="2566555" y="436418"/>
                </a:lnTo>
                <a:lnTo>
                  <a:pt x="0" y="446809"/>
                </a:lnTo>
                <a:lnTo>
                  <a:pt x="31172" y="6369627"/>
                </a:lnTo>
                <a:lnTo>
                  <a:pt x="4977245" y="6390409"/>
                </a:lnTo>
                <a:cubicBezTo>
                  <a:pt x="4980709" y="4260273"/>
                  <a:pt x="4984172" y="2130136"/>
                  <a:pt x="4987636" y="0"/>
                </a:cubicBezTo>
                <a:lnTo>
                  <a:pt x="2576945" y="31172"/>
                </a:lnTo>
                <a:close/>
              </a:path>
            </a:pathLst>
          </a:custGeom>
          <a:solidFill>
            <a:schemeClr val="bg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Z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2484" y="1825568"/>
            <a:ext cx="4015953" cy="4989742"/>
          </a:xfrm>
          <a:prstGeom prst="rect">
            <a:avLst/>
          </a:prstGeom>
        </p:spPr>
      </p:pic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-182880" y="6322368"/>
            <a:ext cx="6105360" cy="365125"/>
          </a:xfrm>
        </p:spPr>
        <p:txBody>
          <a:bodyPr/>
          <a:lstStyle/>
          <a:p>
            <a:pPr>
              <a:defRPr/>
            </a:pPr>
            <a:r>
              <a:rPr lang="en-US"/>
              <a:t>RTC-PRE-220.1     Date of last revision: 25 July 2019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9712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ZA" sz="3200" dirty="0">
                <a:solidFill>
                  <a:srgbClr val="0070C0"/>
                </a:solidFill>
              </a:rPr>
              <a:t>Climatology of CTLs over Southern Africa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ZA" dirty="0"/>
              <a:t>CTLs occur most frequently over southern Angola and Zambia </a:t>
            </a:r>
          </a:p>
          <a:p>
            <a:r>
              <a:rPr lang="en-ZA" dirty="0"/>
              <a:t>CTL occurrences decrease southwards</a:t>
            </a:r>
          </a:p>
          <a:p>
            <a:r>
              <a:rPr lang="en-ZA" dirty="0"/>
              <a:t>Favour north-eastern RSA</a:t>
            </a:r>
          </a:p>
          <a:p>
            <a:pPr lvl="1"/>
            <a:r>
              <a:rPr lang="en-ZA" dirty="0"/>
              <a:t>Tropical cyclones </a:t>
            </a:r>
          </a:p>
          <a:p>
            <a:r>
              <a:rPr lang="en-ZA" dirty="0"/>
              <a:t>Average of 19 CTL </a:t>
            </a:r>
            <a:r>
              <a:rPr lang="en-ZA" i="1" dirty="0"/>
              <a:t>days</a:t>
            </a:r>
            <a:r>
              <a:rPr lang="en-ZA" dirty="0"/>
              <a:t> per year over entire region </a:t>
            </a:r>
          </a:p>
          <a:p>
            <a:r>
              <a:rPr lang="en-ZA" dirty="0"/>
              <a:t>Average of 2 CTL </a:t>
            </a:r>
            <a:r>
              <a:rPr lang="en-ZA" i="1" dirty="0"/>
              <a:t>days</a:t>
            </a:r>
            <a:r>
              <a:rPr lang="en-ZA" dirty="0"/>
              <a:t> over South Africa (south of 22.5˚S)</a:t>
            </a:r>
          </a:p>
          <a:p>
            <a:endParaRPr lang="en-ZA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975360" y="6356351"/>
            <a:ext cx="539125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RTC-PRE-220.1     Date of last revision: 25 July 2019</a:t>
            </a:r>
          </a:p>
        </p:txBody>
      </p:sp>
    </p:spTree>
    <p:extLst>
      <p:ext uri="{BB962C8B-B14F-4D97-AF65-F5344CB8AC3E}">
        <p14:creationId xmlns:p14="http://schemas.microsoft.com/office/powerpoint/2010/main" val="3911046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98" y="3695665"/>
            <a:ext cx="3049463" cy="1741288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7383" y="3672223"/>
            <a:ext cx="2983060" cy="171361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9798" y="1649443"/>
            <a:ext cx="3088503" cy="178446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43723" y="1655629"/>
            <a:ext cx="3016720" cy="176122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>
                <a:solidFill>
                  <a:srgbClr val="0070C0"/>
                </a:solidFill>
              </a:rPr>
              <a:t>Climatology of the monthly distribution over Southern Africa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074" y="6356351"/>
            <a:ext cx="517354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RTC-PRE-220.1     Date of last revision: 25 July 2019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>
          <a:xfrm>
            <a:off x="119690" y="2042240"/>
            <a:ext cx="2479299" cy="28171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 sz="1600"/>
              <a:t>Least CTL events during December months over SA</a:t>
            </a:r>
          </a:p>
          <a:p>
            <a:r>
              <a:rPr lang="en-ZA" sz="1600"/>
              <a:t>Increase from January</a:t>
            </a:r>
          </a:p>
          <a:p>
            <a:r>
              <a:rPr lang="en-ZA" sz="1600"/>
              <a:t>Spread further westwards by February </a:t>
            </a:r>
          </a:p>
          <a:p>
            <a:r>
              <a:rPr lang="en-ZA" sz="1600"/>
              <a:t>Over the western and central interior by March </a:t>
            </a:r>
          </a:p>
          <a:p>
            <a:endParaRPr lang="en-ZA" sz="1600" dirty="0"/>
          </a:p>
        </p:txBody>
      </p:sp>
      <p:sp>
        <p:nvSpPr>
          <p:cNvPr id="11" name="TextBox 10"/>
          <p:cNvSpPr txBox="1"/>
          <p:nvPr/>
        </p:nvSpPr>
        <p:spPr>
          <a:xfrm>
            <a:off x="2673528" y="1634773"/>
            <a:ext cx="714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DEC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788501" y="1641184"/>
            <a:ext cx="714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JAN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673529" y="3695665"/>
            <a:ext cx="714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FEB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88501" y="3672224"/>
            <a:ext cx="714103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ZA" sz="1200" b="1" dirty="0"/>
              <a:t>MAR</a:t>
            </a:r>
          </a:p>
        </p:txBody>
      </p:sp>
    </p:spTree>
    <p:extLst>
      <p:ext uri="{BB962C8B-B14F-4D97-AF65-F5344CB8AC3E}">
        <p14:creationId xmlns:p14="http://schemas.microsoft.com/office/powerpoint/2010/main" val="11399734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/>
              <a:t>Lifespan of CTLs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28650" y="6356351"/>
            <a:ext cx="573796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RTC-PRE-220.1     Date of last revision: 25 July 2019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1983254821"/>
              </p:ext>
            </p:extLst>
          </p:nvPr>
        </p:nvGraphicFramePr>
        <p:xfrm>
          <a:off x="628650" y="1646237"/>
          <a:ext cx="6584533" cy="401228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2"/>
          <p:cNvSpPr txBox="1">
            <a:spLocks/>
          </p:cNvSpPr>
          <p:nvPr/>
        </p:nvSpPr>
        <p:spPr>
          <a:xfrm>
            <a:off x="-758896" y="5859608"/>
            <a:ext cx="8561776" cy="49674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en-GB" sz="1200"/>
              <a:t>The highest number of days a CTL existed for was 19, this occurred between 3 and 21 January 2017. </a:t>
            </a:r>
            <a:endParaRPr lang="en-ZA" sz="1200" dirty="0"/>
          </a:p>
        </p:txBody>
      </p:sp>
    </p:spTree>
    <p:extLst>
      <p:ext uri="{BB962C8B-B14F-4D97-AF65-F5344CB8AC3E}">
        <p14:creationId xmlns:p14="http://schemas.microsoft.com/office/powerpoint/2010/main" val="11963391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The influence of CTLs on rainfall distribution in South Africa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36320" y="6356351"/>
            <a:ext cx="5330297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RTC-PRE-220.1     Date of last revision: 25 July 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1253" y="2323837"/>
            <a:ext cx="5192747" cy="403251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86459" y="2460039"/>
            <a:ext cx="3675644" cy="255609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ZA"/>
              <a:t>Demonstrates the rainfall distribution (forecasters)</a:t>
            </a:r>
          </a:p>
          <a:p>
            <a:r>
              <a:rPr lang="en-ZA"/>
              <a:t>Rainfall mainly occurs to the east of the CTL</a:t>
            </a:r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3639886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ZA" dirty="0"/>
              <a:t>The influence of CTLs on rainfall distribution in South Africa-rainfall extremes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39251" y="2082959"/>
            <a:ext cx="7839075" cy="2495550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018903" y="6356351"/>
            <a:ext cx="5347714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RTC-PRE-220.1     Date of last revision: 25 July 2019</a:t>
            </a:r>
          </a:p>
        </p:txBody>
      </p:sp>
    </p:spTree>
    <p:extLst>
      <p:ext uri="{BB962C8B-B14F-4D97-AF65-F5344CB8AC3E}">
        <p14:creationId xmlns:p14="http://schemas.microsoft.com/office/powerpoint/2010/main" val="25087065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93074" y="6356351"/>
            <a:ext cx="5173543" cy="365125"/>
          </a:xfrm>
        </p:spPr>
        <p:txBody>
          <a:bodyPr/>
          <a:lstStyle/>
          <a:p>
            <a:pPr>
              <a:defRPr/>
            </a:pPr>
            <a:r>
              <a:rPr lang="en-US" dirty="0"/>
              <a:t>RTC-PRE-220.1     Date of last revision: 25 July 2019</a:t>
            </a: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8912" y="861515"/>
            <a:ext cx="6819285" cy="493839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64365595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  <a:fontScheme name="Office">
    <a:majorFont>
      <a:latin typeface="Calibri Light" panose="020F0302020204030204"/>
      <a:ea typeface=""/>
      <a:cs typeface=""/>
      <a:font script="Jpan" typeface="ＭＳ 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 panose="020F0502020204030204"/>
      <a:ea typeface=""/>
      <a:cs typeface=""/>
      <a:font script="Jpan" typeface="ＭＳ 明朝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lumMod val="110000"/>
              <a:satMod val="105000"/>
              <a:tint val="67000"/>
            </a:schemeClr>
          </a:gs>
          <a:gs pos="50000">
            <a:schemeClr val="phClr">
              <a:lumMod val="105000"/>
              <a:satMod val="103000"/>
              <a:tint val="73000"/>
            </a:schemeClr>
          </a:gs>
          <a:gs pos="100000">
            <a:schemeClr val="phClr">
              <a:lumMod val="105000"/>
              <a:satMod val="109000"/>
              <a:tint val="81000"/>
            </a:schemeClr>
          </a:gs>
        </a:gsLst>
        <a:lin ang="5400000" scaled="0"/>
      </a:gradFill>
      <a:gradFill rotWithShape="1">
        <a:gsLst>
          <a:gs pos="0">
            <a:schemeClr val="phClr">
              <a:satMod val="103000"/>
              <a:lumMod val="102000"/>
              <a:tint val="94000"/>
            </a:schemeClr>
          </a:gs>
          <a:gs pos="50000">
            <a:schemeClr val="phClr">
              <a:satMod val="110000"/>
              <a:lumMod val="100000"/>
              <a:shade val="100000"/>
            </a:schemeClr>
          </a:gs>
          <a:gs pos="100000">
            <a:schemeClr val="phClr">
              <a:lumMod val="99000"/>
              <a:satMod val="120000"/>
              <a:shade val="78000"/>
            </a:schemeClr>
          </a:gs>
        </a:gsLst>
        <a:lin ang="5400000" scaled="0"/>
      </a:gradFill>
    </a:fillStyleLst>
    <a:lnStyleLst>
      <a:ln w="6350" cap="flat" cmpd="sng" algn="ctr">
        <a:solidFill>
          <a:schemeClr val="phClr"/>
        </a:solidFill>
        <a:prstDash val="solid"/>
        <a:miter lim="800000"/>
      </a:ln>
      <a:ln w="12700" cap="flat" cmpd="sng" algn="ctr">
        <a:solidFill>
          <a:schemeClr val="phClr"/>
        </a:solidFill>
        <a:prstDash val="solid"/>
        <a:miter lim="800000"/>
      </a:ln>
      <a:ln w="19050" cap="flat" cmpd="sng" algn="ctr">
        <a:solidFill>
          <a:schemeClr val="phClr"/>
        </a:solidFill>
        <a:prstDash val="solid"/>
        <a:miter lim="800000"/>
      </a:ln>
    </a:lnStyleLst>
    <a:effectStyleLst>
      <a:effectStyle>
        <a:effectLst/>
      </a:effectStyle>
      <a:effectStyle>
        <a:effectLst/>
      </a:effectStyle>
      <a:effectStyle>
        <a:effectLst>
          <a:outerShdw blurRad="57150" dist="19050" dir="5400000" algn="ctr" rotWithShape="0">
            <a:srgbClr val="000000">
              <a:alpha val="63000"/>
            </a:srgbClr>
          </a:outerShdw>
        </a:effectLst>
      </a:effectStyle>
    </a:effectStyleLst>
    <a:bgFillStyleLst>
      <a:solidFill>
        <a:schemeClr val="phClr"/>
      </a:solidFill>
      <a:solidFill>
        <a:schemeClr val="phClr">
          <a:tint val="95000"/>
          <a:satMod val="170000"/>
        </a:schemeClr>
      </a:solidFill>
      <a:gradFill rotWithShape="1">
        <a:gsLst>
          <a:gs pos="0">
            <a:schemeClr val="phClr">
              <a:tint val="93000"/>
              <a:satMod val="150000"/>
              <a:shade val="98000"/>
              <a:lumMod val="102000"/>
            </a:schemeClr>
          </a:gs>
          <a:gs pos="50000">
            <a:schemeClr val="phClr">
              <a:tint val="98000"/>
              <a:satMod val="130000"/>
              <a:shade val="90000"/>
              <a:lumMod val="103000"/>
            </a:schemeClr>
          </a:gs>
          <a:gs pos="100000">
            <a:schemeClr val="phClr">
              <a:shade val="63000"/>
              <a:satMod val="120000"/>
            </a:schemeClr>
          </a:gs>
        </a:gsLst>
        <a:lin ang="5400000" scaled="0"/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2169</TotalTime>
  <Words>377</Words>
  <Application>Microsoft Office PowerPoint</Application>
  <PresentationFormat>On-screen Show (4:3)</PresentationFormat>
  <Paragraphs>53</Paragraphs>
  <Slides>11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Arial</vt:lpstr>
      <vt:lpstr>Calibri</vt:lpstr>
      <vt:lpstr>Office Theme</vt:lpstr>
      <vt:lpstr>Continental Tropical Lows (“Africanes”)</vt:lpstr>
      <vt:lpstr>Definition</vt:lpstr>
      <vt:lpstr>Objective Identification Method</vt:lpstr>
      <vt:lpstr>Climatology of CTLs over Southern Africa</vt:lpstr>
      <vt:lpstr>Climatology of the monthly distribution over Southern Africa</vt:lpstr>
      <vt:lpstr>Lifespan of CTLs</vt:lpstr>
      <vt:lpstr>The influence of CTLs on rainfall distribution in South Africa</vt:lpstr>
      <vt:lpstr>The influence of CTLs on rainfall distribution in South Africa-rainfall extremes</vt:lpstr>
      <vt:lpstr>PowerPoint Presentation</vt:lpstr>
      <vt:lpstr>PowerPoint Presentation</vt:lpstr>
      <vt:lpstr>Potential Weather Impacts (Rainfall)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Heidel</dc:creator>
  <cp:lastModifiedBy>Gugu Maphisa</cp:lastModifiedBy>
  <cp:revision>65</cp:revision>
  <dcterms:created xsi:type="dcterms:W3CDTF">2018-05-07T11:03:38Z</dcterms:created>
  <dcterms:modified xsi:type="dcterms:W3CDTF">2019-07-26T07:22:51Z</dcterms:modified>
</cp:coreProperties>
</file>