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346" r:id="rId2"/>
    <p:sldId id="370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3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14701-F397-4919-9672-6CAB5965F0A9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BA84B3FA-8ECC-4AED-9C81-57E43689197A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Look at weather from previous day</a:t>
          </a:r>
          <a:endParaRPr lang="en-ZA" dirty="0"/>
        </a:p>
      </dgm:t>
    </dgm:pt>
    <dgm:pt modelId="{702AAF07-66CA-477E-A715-29B3054BDF14}" type="parTrans" cxnId="{69FD1283-36E2-4684-ADE9-D526296561BC}">
      <dgm:prSet/>
      <dgm:spPr/>
      <dgm:t>
        <a:bodyPr/>
        <a:lstStyle/>
        <a:p>
          <a:endParaRPr lang="en-ZA"/>
        </a:p>
      </dgm:t>
    </dgm:pt>
    <dgm:pt modelId="{1E04DC3C-1207-417C-BED2-E272F8CD862A}" type="sibTrans" cxnId="{69FD1283-36E2-4684-ADE9-D526296561BC}">
      <dgm:prSet/>
      <dgm:spPr/>
      <dgm:t>
        <a:bodyPr/>
        <a:lstStyle/>
        <a:p>
          <a:endParaRPr lang="en-ZA"/>
        </a:p>
      </dgm:t>
    </dgm:pt>
    <dgm:pt modelId="{40005E6F-51BC-4A14-AA08-01FA8719B1C8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Look at real time data: </a:t>
          </a:r>
        </a:p>
        <a:p>
          <a:r>
            <a:rPr lang="en-US" dirty="0"/>
            <a:t>Satellite imagery</a:t>
          </a:r>
        </a:p>
        <a:p>
          <a:r>
            <a:rPr lang="en-US" dirty="0"/>
            <a:t>Radar</a:t>
          </a:r>
        </a:p>
        <a:p>
          <a:r>
            <a:rPr lang="en-US" dirty="0"/>
            <a:t>Observational data</a:t>
          </a:r>
          <a:endParaRPr lang="en-ZA" dirty="0"/>
        </a:p>
      </dgm:t>
    </dgm:pt>
    <dgm:pt modelId="{B97003EF-C57D-4925-91F9-B92498CE1959}" type="parTrans" cxnId="{96B07B06-ABF4-4B6C-8F20-30329DB097CD}">
      <dgm:prSet/>
      <dgm:spPr/>
      <dgm:t>
        <a:bodyPr/>
        <a:lstStyle/>
        <a:p>
          <a:endParaRPr lang="en-ZA"/>
        </a:p>
      </dgm:t>
    </dgm:pt>
    <dgm:pt modelId="{8FA0AF3F-91AE-4C61-9997-E6BDEAE387D0}" type="sibTrans" cxnId="{96B07B06-ABF4-4B6C-8F20-30329DB097CD}">
      <dgm:prSet/>
      <dgm:spPr/>
      <dgm:t>
        <a:bodyPr/>
        <a:lstStyle/>
        <a:p>
          <a:endParaRPr lang="en-ZA"/>
        </a:p>
      </dgm:t>
    </dgm:pt>
    <dgm:pt modelId="{E60BBD46-CE23-4332-8BDD-91AE55A2DA27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Use NWP to predict changes and progression of the weather systems and associated conditions</a:t>
          </a:r>
          <a:endParaRPr lang="en-ZA" dirty="0"/>
        </a:p>
      </dgm:t>
    </dgm:pt>
    <dgm:pt modelId="{C5E8182B-C79D-4B3E-A75A-1D7713D9BF8F}" type="parTrans" cxnId="{3F43F8F2-EF53-4E27-BFC4-6CDCB41FCE41}">
      <dgm:prSet/>
      <dgm:spPr/>
      <dgm:t>
        <a:bodyPr/>
        <a:lstStyle/>
        <a:p>
          <a:endParaRPr lang="en-ZA"/>
        </a:p>
      </dgm:t>
    </dgm:pt>
    <dgm:pt modelId="{7587BF29-4D2E-4116-A178-AD4DB7512B2E}" type="sibTrans" cxnId="{3F43F8F2-EF53-4E27-BFC4-6CDCB41FCE41}">
      <dgm:prSet/>
      <dgm:spPr/>
      <dgm:t>
        <a:bodyPr/>
        <a:lstStyle/>
        <a:p>
          <a:endParaRPr lang="en-ZA"/>
        </a:p>
      </dgm:t>
    </dgm:pt>
    <dgm:pt modelId="{B5D9E9EC-18A3-4C40-9EA3-42961311BCA5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Continuously monitor the real time weather</a:t>
          </a:r>
          <a:endParaRPr lang="en-ZA" dirty="0"/>
        </a:p>
      </dgm:t>
    </dgm:pt>
    <dgm:pt modelId="{F1CFB370-9639-43B9-9626-7CAA6B59D48A}" type="parTrans" cxnId="{D17F05C8-A78F-4497-A0F5-46DC8985E089}">
      <dgm:prSet/>
      <dgm:spPr/>
      <dgm:t>
        <a:bodyPr/>
        <a:lstStyle/>
        <a:p>
          <a:endParaRPr lang="en-ZA"/>
        </a:p>
      </dgm:t>
    </dgm:pt>
    <dgm:pt modelId="{D3FB73D4-AB1C-4690-A116-88585BA77EFA}" type="sibTrans" cxnId="{D17F05C8-A78F-4497-A0F5-46DC8985E089}">
      <dgm:prSet/>
      <dgm:spPr/>
      <dgm:t>
        <a:bodyPr/>
        <a:lstStyle/>
        <a:p>
          <a:endParaRPr lang="en-ZA"/>
        </a:p>
      </dgm:t>
    </dgm:pt>
    <dgm:pt modelId="{8BB5841A-F9F2-45E1-BF86-905C6E969CD9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Compile a concise forecast, including alerts,  and communicate the forecast with Media, Public and disaster management</a:t>
          </a:r>
          <a:endParaRPr lang="en-ZA" sz="2000" b="1" dirty="0">
            <a:solidFill>
              <a:schemeClr val="tx1"/>
            </a:solidFill>
          </a:endParaRPr>
        </a:p>
      </dgm:t>
    </dgm:pt>
    <dgm:pt modelId="{401EFF07-1785-432A-A636-6252F095255D}" type="parTrans" cxnId="{F3BEF649-7F8E-4C86-B618-DB63037C554B}">
      <dgm:prSet/>
      <dgm:spPr/>
      <dgm:t>
        <a:bodyPr/>
        <a:lstStyle/>
        <a:p>
          <a:endParaRPr lang="en-ZA"/>
        </a:p>
      </dgm:t>
    </dgm:pt>
    <dgm:pt modelId="{208BBB0B-4626-4B64-9B92-2D708809A292}" type="sibTrans" cxnId="{F3BEF649-7F8E-4C86-B618-DB63037C554B}">
      <dgm:prSet/>
      <dgm:spPr/>
      <dgm:t>
        <a:bodyPr/>
        <a:lstStyle/>
        <a:p>
          <a:endParaRPr lang="en-ZA"/>
        </a:p>
      </dgm:t>
    </dgm:pt>
    <dgm:pt modelId="{8D9BB853-AA6C-4855-A7AA-5692232DC826}" type="pres">
      <dgm:prSet presAssocID="{5C614701-F397-4919-9672-6CAB5965F0A9}" presName="Name0" presStyleCnt="0">
        <dgm:presLayoutVars>
          <dgm:dir/>
          <dgm:resizeHandles val="exact"/>
        </dgm:presLayoutVars>
      </dgm:prSet>
      <dgm:spPr/>
    </dgm:pt>
    <dgm:pt modelId="{9FF5D022-EE8B-433B-920B-363AA83E05C6}" type="pres">
      <dgm:prSet presAssocID="{BA84B3FA-8ECC-4AED-9C81-57E43689197A}" presName="node" presStyleLbl="node1" presStyleIdx="0" presStyleCnt="5">
        <dgm:presLayoutVars>
          <dgm:bulletEnabled val="1"/>
        </dgm:presLayoutVars>
      </dgm:prSet>
      <dgm:spPr/>
    </dgm:pt>
    <dgm:pt modelId="{BA1834AE-568D-40A9-8697-A1BE4A771E11}" type="pres">
      <dgm:prSet presAssocID="{1E04DC3C-1207-417C-BED2-E272F8CD862A}" presName="sibTrans" presStyleLbl="sibTrans1D1" presStyleIdx="0" presStyleCnt="4"/>
      <dgm:spPr/>
    </dgm:pt>
    <dgm:pt modelId="{069FB83F-18F6-43A9-948E-834FF0D6DED0}" type="pres">
      <dgm:prSet presAssocID="{1E04DC3C-1207-417C-BED2-E272F8CD862A}" presName="connectorText" presStyleLbl="sibTrans1D1" presStyleIdx="0" presStyleCnt="4"/>
      <dgm:spPr/>
    </dgm:pt>
    <dgm:pt modelId="{FC689817-2323-4FAC-84F9-A53EDA020203}" type="pres">
      <dgm:prSet presAssocID="{40005E6F-51BC-4A14-AA08-01FA8719B1C8}" presName="node" presStyleLbl="node1" presStyleIdx="1" presStyleCnt="5">
        <dgm:presLayoutVars>
          <dgm:bulletEnabled val="1"/>
        </dgm:presLayoutVars>
      </dgm:prSet>
      <dgm:spPr/>
    </dgm:pt>
    <dgm:pt modelId="{046D585F-744C-483C-A3C9-00B3234C97C8}" type="pres">
      <dgm:prSet presAssocID="{8FA0AF3F-91AE-4C61-9997-E6BDEAE387D0}" presName="sibTrans" presStyleLbl="sibTrans1D1" presStyleIdx="1" presStyleCnt="4"/>
      <dgm:spPr/>
    </dgm:pt>
    <dgm:pt modelId="{E315B0AB-5AE0-4D15-BF92-FA86C0D9C48E}" type="pres">
      <dgm:prSet presAssocID="{8FA0AF3F-91AE-4C61-9997-E6BDEAE387D0}" presName="connectorText" presStyleLbl="sibTrans1D1" presStyleIdx="1" presStyleCnt="4"/>
      <dgm:spPr/>
    </dgm:pt>
    <dgm:pt modelId="{D6E2704B-A07D-440E-8131-3301A320A63B}" type="pres">
      <dgm:prSet presAssocID="{E60BBD46-CE23-4332-8BDD-91AE55A2DA27}" presName="node" presStyleLbl="node1" presStyleIdx="2" presStyleCnt="5">
        <dgm:presLayoutVars>
          <dgm:bulletEnabled val="1"/>
        </dgm:presLayoutVars>
      </dgm:prSet>
      <dgm:spPr/>
    </dgm:pt>
    <dgm:pt modelId="{A86FE4CA-E579-4634-9B75-1D3EC880B5A6}" type="pres">
      <dgm:prSet presAssocID="{7587BF29-4D2E-4116-A178-AD4DB7512B2E}" presName="sibTrans" presStyleLbl="sibTrans1D1" presStyleIdx="2" presStyleCnt="4"/>
      <dgm:spPr/>
    </dgm:pt>
    <dgm:pt modelId="{824BF51A-7809-45A1-ADAD-815E39A6D06B}" type="pres">
      <dgm:prSet presAssocID="{7587BF29-4D2E-4116-A178-AD4DB7512B2E}" presName="connectorText" presStyleLbl="sibTrans1D1" presStyleIdx="2" presStyleCnt="4"/>
      <dgm:spPr/>
    </dgm:pt>
    <dgm:pt modelId="{5A0132F1-45BD-4B0F-815B-128E50C7EFA6}" type="pres">
      <dgm:prSet presAssocID="{B5D9E9EC-18A3-4C40-9EA3-42961311BCA5}" presName="node" presStyleLbl="node1" presStyleIdx="3" presStyleCnt="5">
        <dgm:presLayoutVars>
          <dgm:bulletEnabled val="1"/>
        </dgm:presLayoutVars>
      </dgm:prSet>
      <dgm:spPr/>
    </dgm:pt>
    <dgm:pt modelId="{B860A50A-F7EF-4BD5-9A13-7689F6442C73}" type="pres">
      <dgm:prSet presAssocID="{D3FB73D4-AB1C-4690-A116-88585BA77EFA}" presName="sibTrans" presStyleLbl="sibTrans1D1" presStyleIdx="3" presStyleCnt="4"/>
      <dgm:spPr/>
    </dgm:pt>
    <dgm:pt modelId="{54E5D2B1-3407-4E7A-9C4E-904012BB4DF5}" type="pres">
      <dgm:prSet presAssocID="{D3FB73D4-AB1C-4690-A116-88585BA77EFA}" presName="connectorText" presStyleLbl="sibTrans1D1" presStyleIdx="3" presStyleCnt="4"/>
      <dgm:spPr/>
    </dgm:pt>
    <dgm:pt modelId="{53F9CBC2-9F8E-4FD4-8EE6-0F4C0D59597F}" type="pres">
      <dgm:prSet presAssocID="{8BB5841A-F9F2-45E1-BF86-905C6E969CD9}" presName="node" presStyleLbl="node1" presStyleIdx="4" presStyleCnt="5" custScaleX="157889" custScaleY="115701" custLinFactNeighborX="-12140" custLinFactNeighborY="-3469">
        <dgm:presLayoutVars>
          <dgm:bulletEnabled val="1"/>
        </dgm:presLayoutVars>
      </dgm:prSet>
      <dgm:spPr/>
    </dgm:pt>
  </dgm:ptLst>
  <dgm:cxnLst>
    <dgm:cxn modelId="{96B07B06-ABF4-4B6C-8F20-30329DB097CD}" srcId="{5C614701-F397-4919-9672-6CAB5965F0A9}" destId="{40005E6F-51BC-4A14-AA08-01FA8719B1C8}" srcOrd="1" destOrd="0" parTransId="{B97003EF-C57D-4925-91F9-B92498CE1959}" sibTransId="{8FA0AF3F-91AE-4C61-9997-E6BDEAE387D0}"/>
    <dgm:cxn modelId="{DDA0F415-2EAC-47C6-B15F-64CE8DF0F163}" type="presOf" srcId="{7587BF29-4D2E-4116-A178-AD4DB7512B2E}" destId="{A86FE4CA-E579-4634-9B75-1D3EC880B5A6}" srcOrd="0" destOrd="0" presId="urn:microsoft.com/office/officeart/2005/8/layout/bProcess3"/>
    <dgm:cxn modelId="{47B20B28-8442-4B40-B898-6796F6AE2756}" type="presOf" srcId="{BA84B3FA-8ECC-4AED-9C81-57E43689197A}" destId="{9FF5D022-EE8B-433B-920B-363AA83E05C6}" srcOrd="0" destOrd="0" presId="urn:microsoft.com/office/officeart/2005/8/layout/bProcess3"/>
    <dgm:cxn modelId="{8F1D3C32-6E32-400A-AF7B-6C464E111923}" type="presOf" srcId="{1E04DC3C-1207-417C-BED2-E272F8CD862A}" destId="{069FB83F-18F6-43A9-948E-834FF0D6DED0}" srcOrd="1" destOrd="0" presId="urn:microsoft.com/office/officeart/2005/8/layout/bProcess3"/>
    <dgm:cxn modelId="{0DDD395B-3552-41B9-8537-A01C22641A12}" type="presOf" srcId="{8FA0AF3F-91AE-4C61-9997-E6BDEAE387D0}" destId="{E315B0AB-5AE0-4D15-BF92-FA86C0D9C48E}" srcOrd="1" destOrd="0" presId="urn:microsoft.com/office/officeart/2005/8/layout/bProcess3"/>
    <dgm:cxn modelId="{C07BDF62-5A29-4430-9746-C6F9197D89F7}" type="presOf" srcId="{8FA0AF3F-91AE-4C61-9997-E6BDEAE387D0}" destId="{046D585F-744C-483C-A3C9-00B3234C97C8}" srcOrd="0" destOrd="0" presId="urn:microsoft.com/office/officeart/2005/8/layout/bProcess3"/>
    <dgm:cxn modelId="{E634C443-5BEE-48AF-8E3A-B12ACBC2D3B9}" type="presOf" srcId="{E60BBD46-CE23-4332-8BDD-91AE55A2DA27}" destId="{D6E2704B-A07D-440E-8131-3301A320A63B}" srcOrd="0" destOrd="0" presId="urn:microsoft.com/office/officeart/2005/8/layout/bProcess3"/>
    <dgm:cxn modelId="{D9163144-F168-4EB7-B467-0F6C9742AE29}" type="presOf" srcId="{D3FB73D4-AB1C-4690-A116-88585BA77EFA}" destId="{54E5D2B1-3407-4E7A-9C4E-904012BB4DF5}" srcOrd="1" destOrd="0" presId="urn:microsoft.com/office/officeart/2005/8/layout/bProcess3"/>
    <dgm:cxn modelId="{F3BEF649-7F8E-4C86-B618-DB63037C554B}" srcId="{5C614701-F397-4919-9672-6CAB5965F0A9}" destId="{8BB5841A-F9F2-45E1-BF86-905C6E969CD9}" srcOrd="4" destOrd="0" parTransId="{401EFF07-1785-432A-A636-6252F095255D}" sibTransId="{208BBB0B-4626-4B64-9B92-2D708809A292}"/>
    <dgm:cxn modelId="{B3A3606B-6DB4-4555-B4B7-D7184123479F}" type="presOf" srcId="{40005E6F-51BC-4A14-AA08-01FA8719B1C8}" destId="{FC689817-2323-4FAC-84F9-A53EDA020203}" srcOrd="0" destOrd="0" presId="urn:microsoft.com/office/officeart/2005/8/layout/bProcess3"/>
    <dgm:cxn modelId="{D79D737F-6CDC-47A3-8314-670432BC561D}" type="presOf" srcId="{7587BF29-4D2E-4116-A178-AD4DB7512B2E}" destId="{824BF51A-7809-45A1-ADAD-815E39A6D06B}" srcOrd="1" destOrd="0" presId="urn:microsoft.com/office/officeart/2005/8/layout/bProcess3"/>
    <dgm:cxn modelId="{69FD1283-36E2-4684-ADE9-D526296561BC}" srcId="{5C614701-F397-4919-9672-6CAB5965F0A9}" destId="{BA84B3FA-8ECC-4AED-9C81-57E43689197A}" srcOrd="0" destOrd="0" parTransId="{702AAF07-66CA-477E-A715-29B3054BDF14}" sibTransId="{1E04DC3C-1207-417C-BED2-E272F8CD862A}"/>
    <dgm:cxn modelId="{68850C90-3035-4D2D-AE65-66DB843E6CF4}" type="presOf" srcId="{1E04DC3C-1207-417C-BED2-E272F8CD862A}" destId="{BA1834AE-568D-40A9-8697-A1BE4A771E11}" srcOrd="0" destOrd="0" presId="urn:microsoft.com/office/officeart/2005/8/layout/bProcess3"/>
    <dgm:cxn modelId="{433B6696-BC51-4C6F-9253-618A3071AA47}" type="presOf" srcId="{8BB5841A-F9F2-45E1-BF86-905C6E969CD9}" destId="{53F9CBC2-9F8E-4FD4-8EE6-0F4C0D59597F}" srcOrd="0" destOrd="0" presId="urn:microsoft.com/office/officeart/2005/8/layout/bProcess3"/>
    <dgm:cxn modelId="{BF72229A-E9D6-4F05-8BF6-C5832ABDB616}" type="presOf" srcId="{B5D9E9EC-18A3-4C40-9EA3-42961311BCA5}" destId="{5A0132F1-45BD-4B0F-815B-128E50C7EFA6}" srcOrd="0" destOrd="0" presId="urn:microsoft.com/office/officeart/2005/8/layout/bProcess3"/>
    <dgm:cxn modelId="{D17F05C8-A78F-4497-A0F5-46DC8985E089}" srcId="{5C614701-F397-4919-9672-6CAB5965F0A9}" destId="{B5D9E9EC-18A3-4C40-9EA3-42961311BCA5}" srcOrd="3" destOrd="0" parTransId="{F1CFB370-9639-43B9-9626-7CAA6B59D48A}" sibTransId="{D3FB73D4-AB1C-4690-A116-88585BA77EFA}"/>
    <dgm:cxn modelId="{5A6F2BC9-78A1-4D1E-834F-47A7B523F28D}" type="presOf" srcId="{5C614701-F397-4919-9672-6CAB5965F0A9}" destId="{8D9BB853-AA6C-4855-A7AA-5692232DC826}" srcOrd="0" destOrd="0" presId="urn:microsoft.com/office/officeart/2005/8/layout/bProcess3"/>
    <dgm:cxn modelId="{9D25C9D3-2E37-47C0-B218-0974125241B9}" type="presOf" srcId="{D3FB73D4-AB1C-4690-A116-88585BA77EFA}" destId="{B860A50A-F7EF-4BD5-9A13-7689F6442C73}" srcOrd="0" destOrd="0" presId="urn:microsoft.com/office/officeart/2005/8/layout/bProcess3"/>
    <dgm:cxn modelId="{3F43F8F2-EF53-4E27-BFC4-6CDCB41FCE41}" srcId="{5C614701-F397-4919-9672-6CAB5965F0A9}" destId="{E60BBD46-CE23-4332-8BDD-91AE55A2DA27}" srcOrd="2" destOrd="0" parTransId="{C5E8182B-C79D-4B3E-A75A-1D7713D9BF8F}" sibTransId="{7587BF29-4D2E-4116-A178-AD4DB7512B2E}"/>
    <dgm:cxn modelId="{575F2660-7AC3-4A6E-8C34-8208DC522628}" type="presParOf" srcId="{8D9BB853-AA6C-4855-A7AA-5692232DC826}" destId="{9FF5D022-EE8B-433B-920B-363AA83E05C6}" srcOrd="0" destOrd="0" presId="urn:microsoft.com/office/officeart/2005/8/layout/bProcess3"/>
    <dgm:cxn modelId="{51117395-C7DC-4891-B318-350C539331AA}" type="presParOf" srcId="{8D9BB853-AA6C-4855-A7AA-5692232DC826}" destId="{BA1834AE-568D-40A9-8697-A1BE4A771E11}" srcOrd="1" destOrd="0" presId="urn:microsoft.com/office/officeart/2005/8/layout/bProcess3"/>
    <dgm:cxn modelId="{D79B81A0-F290-4832-B95F-93FAA37A9CC6}" type="presParOf" srcId="{BA1834AE-568D-40A9-8697-A1BE4A771E11}" destId="{069FB83F-18F6-43A9-948E-834FF0D6DED0}" srcOrd="0" destOrd="0" presId="urn:microsoft.com/office/officeart/2005/8/layout/bProcess3"/>
    <dgm:cxn modelId="{61E4F28D-78C1-4846-9533-27E1251C0280}" type="presParOf" srcId="{8D9BB853-AA6C-4855-A7AA-5692232DC826}" destId="{FC689817-2323-4FAC-84F9-A53EDA020203}" srcOrd="2" destOrd="0" presId="urn:microsoft.com/office/officeart/2005/8/layout/bProcess3"/>
    <dgm:cxn modelId="{67C40248-A32A-4936-BD4C-EC4BCFD83484}" type="presParOf" srcId="{8D9BB853-AA6C-4855-A7AA-5692232DC826}" destId="{046D585F-744C-483C-A3C9-00B3234C97C8}" srcOrd="3" destOrd="0" presId="urn:microsoft.com/office/officeart/2005/8/layout/bProcess3"/>
    <dgm:cxn modelId="{3C5D5FA2-6887-4861-AFA4-48C217E78783}" type="presParOf" srcId="{046D585F-744C-483C-A3C9-00B3234C97C8}" destId="{E315B0AB-5AE0-4D15-BF92-FA86C0D9C48E}" srcOrd="0" destOrd="0" presId="urn:microsoft.com/office/officeart/2005/8/layout/bProcess3"/>
    <dgm:cxn modelId="{9ECDCB67-8668-4048-A7FB-28EB0E6EE4C2}" type="presParOf" srcId="{8D9BB853-AA6C-4855-A7AA-5692232DC826}" destId="{D6E2704B-A07D-440E-8131-3301A320A63B}" srcOrd="4" destOrd="0" presId="urn:microsoft.com/office/officeart/2005/8/layout/bProcess3"/>
    <dgm:cxn modelId="{15DCE74F-8831-4A60-9E1E-D1C22943F992}" type="presParOf" srcId="{8D9BB853-AA6C-4855-A7AA-5692232DC826}" destId="{A86FE4CA-E579-4634-9B75-1D3EC880B5A6}" srcOrd="5" destOrd="0" presId="urn:microsoft.com/office/officeart/2005/8/layout/bProcess3"/>
    <dgm:cxn modelId="{13AE3741-D072-4E90-B561-15C4DFE0D494}" type="presParOf" srcId="{A86FE4CA-E579-4634-9B75-1D3EC880B5A6}" destId="{824BF51A-7809-45A1-ADAD-815E39A6D06B}" srcOrd="0" destOrd="0" presId="urn:microsoft.com/office/officeart/2005/8/layout/bProcess3"/>
    <dgm:cxn modelId="{8BDC51AE-BDB0-4403-B12C-A5942387D772}" type="presParOf" srcId="{8D9BB853-AA6C-4855-A7AA-5692232DC826}" destId="{5A0132F1-45BD-4B0F-815B-128E50C7EFA6}" srcOrd="6" destOrd="0" presId="urn:microsoft.com/office/officeart/2005/8/layout/bProcess3"/>
    <dgm:cxn modelId="{E73927AF-A06F-4D13-AEB0-6B552A0829E2}" type="presParOf" srcId="{8D9BB853-AA6C-4855-A7AA-5692232DC826}" destId="{B860A50A-F7EF-4BD5-9A13-7689F6442C73}" srcOrd="7" destOrd="0" presId="urn:microsoft.com/office/officeart/2005/8/layout/bProcess3"/>
    <dgm:cxn modelId="{FBEAB70B-B3CB-471C-88AD-6E67E956D6B1}" type="presParOf" srcId="{B860A50A-F7EF-4BD5-9A13-7689F6442C73}" destId="{54E5D2B1-3407-4E7A-9C4E-904012BB4DF5}" srcOrd="0" destOrd="0" presId="urn:microsoft.com/office/officeart/2005/8/layout/bProcess3"/>
    <dgm:cxn modelId="{E37D0412-8796-4324-921D-BB04E71DD038}" type="presParOf" srcId="{8D9BB853-AA6C-4855-A7AA-5692232DC826}" destId="{53F9CBC2-9F8E-4FD4-8EE6-0F4C0D59597F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834AE-568D-40A9-8697-A1BE4A771E11}">
      <dsp:nvSpPr>
        <dsp:cNvPr id="0" name=""/>
        <dsp:cNvSpPr/>
      </dsp:nvSpPr>
      <dsp:spPr>
        <a:xfrm>
          <a:off x="3825854" y="776885"/>
          <a:ext cx="5956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564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4108021" y="819470"/>
        <a:ext cx="31312" cy="6268"/>
      </dsp:txXfrm>
    </dsp:sp>
    <dsp:sp modelId="{9FF5D022-EE8B-433B-920B-363AA83E05C6}">
      <dsp:nvSpPr>
        <dsp:cNvPr id="0" name=""/>
        <dsp:cNvSpPr/>
      </dsp:nvSpPr>
      <dsp:spPr>
        <a:xfrm>
          <a:off x="1104843" y="5761"/>
          <a:ext cx="2722811" cy="163368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Look at weather from previous day</a:t>
          </a:r>
          <a:endParaRPr lang="en-ZA" sz="1900" kern="1200" dirty="0"/>
        </a:p>
      </dsp:txBody>
      <dsp:txXfrm>
        <a:off x="1104843" y="5761"/>
        <a:ext cx="2722811" cy="1633686"/>
      </dsp:txXfrm>
    </dsp:sp>
    <dsp:sp modelId="{046D585F-744C-483C-A3C9-00B3234C97C8}">
      <dsp:nvSpPr>
        <dsp:cNvPr id="0" name=""/>
        <dsp:cNvSpPr/>
      </dsp:nvSpPr>
      <dsp:spPr>
        <a:xfrm>
          <a:off x="2466248" y="1637648"/>
          <a:ext cx="3349057" cy="595646"/>
        </a:xfrm>
        <a:custGeom>
          <a:avLst/>
          <a:gdLst/>
          <a:ahLst/>
          <a:cxnLst/>
          <a:rect l="0" t="0" r="0" b="0"/>
          <a:pathLst>
            <a:path>
              <a:moveTo>
                <a:pt x="3349057" y="0"/>
              </a:moveTo>
              <a:lnTo>
                <a:pt x="3349057" y="314923"/>
              </a:lnTo>
              <a:lnTo>
                <a:pt x="0" y="314923"/>
              </a:lnTo>
              <a:lnTo>
                <a:pt x="0" y="59564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4055599" y="1932337"/>
        <a:ext cx="170355" cy="6268"/>
      </dsp:txXfrm>
    </dsp:sp>
    <dsp:sp modelId="{FC689817-2323-4FAC-84F9-A53EDA020203}">
      <dsp:nvSpPr>
        <dsp:cNvPr id="0" name=""/>
        <dsp:cNvSpPr/>
      </dsp:nvSpPr>
      <dsp:spPr>
        <a:xfrm>
          <a:off x="4453900" y="5761"/>
          <a:ext cx="2722811" cy="163368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Look at real time data: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Satellite imagery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Radar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Observational data</a:t>
          </a:r>
          <a:endParaRPr lang="en-ZA" sz="1900" kern="1200" dirty="0"/>
        </a:p>
      </dsp:txBody>
      <dsp:txXfrm>
        <a:off x="4453900" y="5761"/>
        <a:ext cx="2722811" cy="1633686"/>
      </dsp:txXfrm>
    </dsp:sp>
    <dsp:sp modelId="{A86FE4CA-E579-4634-9B75-1D3EC880B5A6}">
      <dsp:nvSpPr>
        <dsp:cNvPr id="0" name=""/>
        <dsp:cNvSpPr/>
      </dsp:nvSpPr>
      <dsp:spPr>
        <a:xfrm>
          <a:off x="3825854" y="3036818"/>
          <a:ext cx="5956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564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4108021" y="3079404"/>
        <a:ext cx="31312" cy="6268"/>
      </dsp:txXfrm>
    </dsp:sp>
    <dsp:sp modelId="{D6E2704B-A07D-440E-8131-3301A320A63B}">
      <dsp:nvSpPr>
        <dsp:cNvPr id="0" name=""/>
        <dsp:cNvSpPr/>
      </dsp:nvSpPr>
      <dsp:spPr>
        <a:xfrm>
          <a:off x="1104843" y="2265695"/>
          <a:ext cx="2722811" cy="163368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Use NWP to predict changes and progression of the weather systems and associated conditions</a:t>
          </a:r>
          <a:endParaRPr lang="en-ZA" sz="1900" kern="1200" dirty="0"/>
        </a:p>
      </dsp:txBody>
      <dsp:txXfrm>
        <a:off x="1104843" y="2265695"/>
        <a:ext cx="2722811" cy="1633686"/>
      </dsp:txXfrm>
    </dsp:sp>
    <dsp:sp modelId="{B860A50A-F7EF-4BD5-9A13-7689F6442C73}">
      <dsp:nvSpPr>
        <dsp:cNvPr id="0" name=""/>
        <dsp:cNvSpPr/>
      </dsp:nvSpPr>
      <dsp:spPr>
        <a:xfrm>
          <a:off x="2923803" y="3897581"/>
          <a:ext cx="2891502" cy="538973"/>
        </a:xfrm>
        <a:custGeom>
          <a:avLst/>
          <a:gdLst/>
          <a:ahLst/>
          <a:cxnLst/>
          <a:rect l="0" t="0" r="0" b="0"/>
          <a:pathLst>
            <a:path>
              <a:moveTo>
                <a:pt x="2891502" y="0"/>
              </a:moveTo>
              <a:lnTo>
                <a:pt x="2891502" y="286586"/>
              </a:lnTo>
              <a:lnTo>
                <a:pt x="0" y="286586"/>
              </a:lnTo>
              <a:lnTo>
                <a:pt x="0" y="53897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4295878" y="4163934"/>
        <a:ext cx="147353" cy="6268"/>
      </dsp:txXfrm>
    </dsp:sp>
    <dsp:sp modelId="{5A0132F1-45BD-4B0F-815B-128E50C7EFA6}">
      <dsp:nvSpPr>
        <dsp:cNvPr id="0" name=""/>
        <dsp:cNvSpPr/>
      </dsp:nvSpPr>
      <dsp:spPr>
        <a:xfrm>
          <a:off x="4453900" y="2265695"/>
          <a:ext cx="2722811" cy="163368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Continuously monitor the real time weather</a:t>
          </a:r>
          <a:endParaRPr lang="en-ZA" sz="1900" kern="1200" dirty="0"/>
        </a:p>
      </dsp:txBody>
      <dsp:txXfrm>
        <a:off x="4453900" y="2265695"/>
        <a:ext cx="2722811" cy="1633686"/>
      </dsp:txXfrm>
    </dsp:sp>
    <dsp:sp modelId="{53F9CBC2-9F8E-4FD4-8EE6-0F4C0D59597F}">
      <dsp:nvSpPr>
        <dsp:cNvPr id="0" name=""/>
        <dsp:cNvSpPr/>
      </dsp:nvSpPr>
      <dsp:spPr>
        <a:xfrm>
          <a:off x="774293" y="4468955"/>
          <a:ext cx="4299019" cy="1890191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Compile a concise forecast, including alerts,  and communicate the forecast with Media, Public and disaster management</a:t>
          </a:r>
          <a:endParaRPr lang="en-ZA" sz="2000" b="1" kern="1200" dirty="0">
            <a:solidFill>
              <a:schemeClr val="tx1"/>
            </a:solidFill>
          </a:endParaRPr>
        </a:p>
      </dsp:txBody>
      <dsp:txXfrm>
        <a:off x="774293" y="4468955"/>
        <a:ext cx="4299019" cy="1890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541B0-1EBA-4ADC-ACE1-FF803A8F6055}" type="datetimeFigureOut">
              <a:rPr lang="en-ZA" smtClean="0"/>
              <a:t>2019/07/26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1F74C-B293-44C9-A613-20D3A04578C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004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2F80EB-7CF3-433B-B5BD-F8BCA3B688D8}" type="slidenum">
              <a:rPr lang="en-ZA" altLang="en-US" sz="1200" smtClean="0">
                <a:latin typeface="Calibri" panose="020F0502020204030204" pitchFamily="34" charset="0"/>
              </a:rPr>
              <a:pPr/>
              <a:t>1</a:t>
            </a:fld>
            <a:endParaRPr lang="en-ZA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974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E8E376-ED87-4858-8DA6-E7FA1EC31B55}" type="slidenum">
              <a:rPr lang="en-ZA" altLang="en-US" sz="1200" smtClean="0">
                <a:latin typeface="Calibri" panose="020F0502020204030204" pitchFamily="34" charset="0"/>
              </a:rPr>
              <a:pPr/>
              <a:t>3</a:t>
            </a:fld>
            <a:endParaRPr lang="en-ZA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384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53241"/>
            <a:ext cx="7886700" cy="103972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1773238"/>
            <a:ext cx="7886700" cy="3362784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A729-3F2F-44AF-91F7-A2CCC5C9C62C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72141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RTC-PRE-116.4     Date of last revision: 17 July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2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747757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333144"/>
            <a:ext cx="2949178" cy="45358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ED2-84DF-4219-863B-7B9731D8DB09}" type="datetime1">
              <a:rPr lang="en-ZA" smtClean="0"/>
              <a:t>2019/07/26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63596" cy="365125"/>
          </a:xfrm>
        </p:spPr>
        <p:txBody>
          <a:bodyPr/>
          <a:lstStyle/>
          <a:p>
            <a:r>
              <a:rPr lang="en-US"/>
              <a:t>RTC-PRE-116.4     Date of last revision: 17 July 2019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1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425" y="5123137"/>
            <a:ext cx="4629150" cy="359310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57425" y="816511"/>
            <a:ext cx="4629150" cy="42426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7425" y="5540840"/>
            <a:ext cx="4629150" cy="33478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72A9-FECE-4EC3-A5D8-48B2E0A72D2F}" type="datetime1">
              <a:rPr lang="en-ZA" smtClean="0"/>
              <a:t>2019/07/26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63596" cy="365125"/>
          </a:xfrm>
        </p:spPr>
        <p:txBody>
          <a:bodyPr/>
          <a:lstStyle/>
          <a:p>
            <a:r>
              <a:rPr lang="en-US"/>
              <a:t>RTC-PRE-116.4     Date of last revision: 17 July 2019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1274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9375" y="1639748"/>
            <a:ext cx="9144000" cy="3462338"/>
          </a:xfrm>
          <a:prstGeom prst="rect">
            <a:avLst/>
          </a:prstGeom>
          <a:solidFill>
            <a:srgbClr val="FFFFFF">
              <a:alpha val="3803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76596"/>
            <a:ext cx="7886700" cy="8283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97301D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8627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4859-708F-45B8-B128-DF706A7028DD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0292" y="6356351"/>
            <a:ext cx="3623416" cy="365125"/>
          </a:xfrm>
        </p:spPr>
        <p:txBody>
          <a:bodyPr/>
          <a:lstStyle/>
          <a:p>
            <a:pPr>
              <a:defRPr/>
            </a:pPr>
            <a:r>
              <a:rPr lang="en-US"/>
              <a:t>RTC-PRE-116.4     Date of last revision: 17 July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10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433E-A2F0-4A4B-A014-FC394D19F278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8837" y="6356351"/>
            <a:ext cx="3606326" cy="365125"/>
          </a:xfrm>
        </p:spPr>
        <p:txBody>
          <a:bodyPr/>
          <a:lstStyle/>
          <a:p>
            <a:r>
              <a:rPr lang="en-US"/>
              <a:t>RTC-PRE-116.4     Date of last revision: 17 July 2019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0212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4625619"/>
          </a:xfrm>
        </p:spPr>
        <p:txBody>
          <a:bodyPr vert="eaVer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EC50-B419-4721-8587-8E4E24774104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6049" y="6356351"/>
            <a:ext cx="3743325" cy="365125"/>
          </a:xfrm>
        </p:spPr>
        <p:txBody>
          <a:bodyPr/>
          <a:lstStyle/>
          <a:p>
            <a:r>
              <a:rPr lang="en-US"/>
              <a:t>RTC-PRE-116.4     Date of last revision: 17 July 2019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5621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5CE10-DFC8-4D5C-A126-33E2E4AEAED0}" type="datetime1">
              <a:rPr lang="en-ZA" smtClean="0"/>
              <a:t>2019/07/26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RTC-PRE-116.4     Date of last revision: 17 July 2019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2DA13-0E0E-4C5B-B698-F0F6A1FD4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2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7514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3908013"/>
            <a:ext cx="7886700" cy="1139766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C853-23AD-4529-92A7-5374EE9143FF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89234" cy="365125"/>
          </a:xfrm>
        </p:spPr>
        <p:txBody>
          <a:bodyPr/>
          <a:lstStyle/>
          <a:p>
            <a:pPr>
              <a:defRPr/>
            </a:pPr>
            <a:r>
              <a:rPr lang="en-US"/>
              <a:t>RTC-PRE-116.4     Date of last revision: 17 July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9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D129-6A52-41D5-AB55-964A0C12B4F9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89234" cy="365125"/>
          </a:xfrm>
        </p:spPr>
        <p:txBody>
          <a:bodyPr/>
          <a:lstStyle/>
          <a:p>
            <a:pPr>
              <a:defRPr/>
            </a:pPr>
            <a:r>
              <a:rPr lang="en-US"/>
              <a:t>RTC-PRE-116.4     Date of last revision: 17 July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2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93164"/>
            <a:ext cx="78867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60358"/>
            <a:ext cx="7886700" cy="3962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D1EB-328D-43E6-A4CE-387F68511836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89234" cy="365125"/>
          </a:xfrm>
        </p:spPr>
        <p:txBody>
          <a:bodyPr/>
          <a:lstStyle/>
          <a:p>
            <a:pPr>
              <a:defRPr/>
            </a:pPr>
            <a:r>
              <a:rPr lang="en-US"/>
              <a:t>RTC-PRE-116.4     Date of last revision: 17 July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5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29956"/>
            <a:ext cx="3868340" cy="43144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29956"/>
            <a:ext cx="3887391" cy="4314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0271-639A-4A21-A71E-75A60CF3D86C}" type="datetime1">
              <a:rPr lang="en-ZA" smtClean="0"/>
              <a:t>2019/07/26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03021" y="6356351"/>
            <a:ext cx="3572142" cy="365125"/>
          </a:xfrm>
        </p:spPr>
        <p:txBody>
          <a:bodyPr/>
          <a:lstStyle/>
          <a:p>
            <a:r>
              <a:rPr lang="en-US"/>
              <a:t>RTC-PRE-116.4     Date of last revision: 17 July 2019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4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F80E-8B59-4AE3-8AD0-92AAEA6FF702}" type="datetime1">
              <a:rPr lang="en-ZA" smtClean="0"/>
              <a:t>2019/07/26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03021" y="6356351"/>
            <a:ext cx="3572142" cy="365125"/>
          </a:xfrm>
        </p:spPr>
        <p:txBody>
          <a:bodyPr/>
          <a:lstStyle/>
          <a:p>
            <a:r>
              <a:rPr lang="en-US"/>
              <a:t>RTC-PRE-116.4     Date of last revision: 17 July 2019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9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B54C-73ED-4B04-A8FF-FD5C62EFBBFF}" type="datetime1">
              <a:rPr lang="en-ZA" smtClean="0"/>
              <a:t>2019/07/26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84100" cy="365125"/>
          </a:xfrm>
        </p:spPr>
        <p:txBody>
          <a:bodyPr/>
          <a:lstStyle/>
          <a:p>
            <a:pPr>
              <a:defRPr/>
            </a:pPr>
            <a:r>
              <a:rPr lang="en-US"/>
              <a:t>RTC-PRE-116.4     Date of last revision: 17 July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2001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FC5D-B588-45A1-9284-1228CA627BD0}" type="datetime1">
              <a:rPr lang="en-ZA" smtClean="0"/>
              <a:t>2019/07/26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84100" cy="365125"/>
          </a:xfrm>
        </p:spPr>
        <p:txBody>
          <a:bodyPr/>
          <a:lstStyle/>
          <a:p>
            <a:pPr>
              <a:defRPr/>
            </a:pPr>
            <a:r>
              <a:rPr lang="en-US"/>
              <a:t>RTC-PRE-116.4     Date of last revision: 17 July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084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1856-C74D-40E5-9FA5-678A0259F766}" type="datetime1">
              <a:rPr lang="en-ZA" smtClean="0"/>
              <a:t>2019/07/26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84100" cy="365125"/>
          </a:xfrm>
        </p:spPr>
        <p:txBody>
          <a:bodyPr/>
          <a:lstStyle/>
          <a:p>
            <a:pPr>
              <a:defRPr/>
            </a:pPr>
            <a:r>
              <a:rPr lang="en-US"/>
              <a:t>RTC-PRE-116.4     Date of last revision: 17 July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904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25949-7B19-45C7-8581-D6325423C99B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RTC-PRE-116.4     Date of last revision: 17 July 2019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380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5" r:id="rId5"/>
    <p:sldLayoutId id="2147483674" r:id="rId6"/>
    <p:sldLayoutId id="2147483664" r:id="rId7"/>
    <p:sldLayoutId id="2147483675" r:id="rId8"/>
    <p:sldLayoutId id="2147483676" r:id="rId9"/>
    <p:sldLayoutId id="2147483668" r:id="rId10"/>
    <p:sldLayoutId id="2147483669" r:id="rId11"/>
    <p:sldLayoutId id="2147483663" r:id="rId12"/>
    <p:sldLayoutId id="2147483670" r:id="rId13"/>
    <p:sldLayoutId id="2147483671" r:id="rId14"/>
    <p:sldLayoutId id="2147483677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28650" y="2695847"/>
            <a:ext cx="7886700" cy="103972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rgbClr val="0070C0"/>
                </a:solidFill>
              </a:rPr>
              <a:t>The Forecasting Process and Terminology</a:t>
            </a:r>
            <a:endParaRPr lang="en-ZA" altLang="en-US" dirty="0">
              <a:solidFill>
                <a:srgbClr val="0070C0"/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628650" y="4403227"/>
            <a:ext cx="7886700" cy="821916"/>
          </a:xfrm>
        </p:spPr>
        <p:txBody>
          <a:bodyPr/>
          <a:lstStyle/>
          <a:p>
            <a:pPr algn="ctr"/>
            <a:r>
              <a:rPr lang="en-ZA" altLang="en-US" dirty="0">
                <a:solidFill>
                  <a:srgbClr val="0070C0"/>
                </a:solidFill>
              </a:rPr>
              <a:t>Lee-ann Simpson</a:t>
            </a:r>
          </a:p>
        </p:txBody>
      </p:sp>
    </p:spTree>
    <p:extLst>
      <p:ext uri="{BB962C8B-B14F-4D97-AF65-F5344CB8AC3E}">
        <p14:creationId xmlns:p14="http://schemas.microsoft.com/office/powerpoint/2010/main" val="2264326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STEP 3 – Compile a Forecast</a:t>
            </a:r>
            <a:endParaRPr lang="en-ZA" altLang="en-US" dirty="0">
              <a:solidFill>
                <a:srgbClr val="0070C0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563" y="6205538"/>
            <a:ext cx="4807448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RTC-PRE-116.4     Date of last revision: 17 July 2019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903105" y="-342231"/>
            <a:ext cx="5337790" cy="800154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172994" y="1052002"/>
            <a:ext cx="914400" cy="914400"/>
            <a:chOff x="8083550" y="121920"/>
            <a:chExt cx="914400" cy="914400"/>
          </a:xfrm>
        </p:grpSpPr>
        <p:sp>
          <p:nvSpPr>
            <p:cNvPr id="7" name="Cloud 6"/>
            <p:cNvSpPr/>
            <p:nvPr/>
          </p:nvSpPr>
          <p:spPr>
            <a:xfrm>
              <a:off x="8083550" y="121920"/>
              <a:ext cx="914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88201" y="317510"/>
              <a:ext cx="505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dirty="0"/>
                <a:t>4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172994" y="2041647"/>
            <a:ext cx="914400" cy="914400"/>
            <a:chOff x="8083550" y="121920"/>
            <a:chExt cx="914400" cy="914400"/>
          </a:xfrm>
        </p:grpSpPr>
        <p:sp>
          <p:nvSpPr>
            <p:cNvPr id="10" name="Cloud 9"/>
            <p:cNvSpPr/>
            <p:nvPr/>
          </p:nvSpPr>
          <p:spPr>
            <a:xfrm>
              <a:off x="8083550" y="121920"/>
              <a:ext cx="914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88201" y="317510"/>
              <a:ext cx="505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dirty="0"/>
                <a:t>5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172994" y="82789"/>
            <a:ext cx="914400" cy="914400"/>
            <a:chOff x="8083550" y="121920"/>
            <a:chExt cx="914400" cy="914400"/>
          </a:xfrm>
        </p:grpSpPr>
        <p:sp>
          <p:nvSpPr>
            <p:cNvPr id="13" name="Cloud 12"/>
            <p:cNvSpPr/>
            <p:nvPr/>
          </p:nvSpPr>
          <p:spPr>
            <a:xfrm>
              <a:off x="8083550" y="121920"/>
              <a:ext cx="914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88201" y="317510"/>
              <a:ext cx="505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6173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3 Disciplines/Specialized Areas of Alerts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(Current practice)</a:t>
            </a:r>
            <a:endParaRPr lang="en-ZA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93088" cy="4351338"/>
          </a:xfrm>
        </p:spPr>
        <p:txBody>
          <a:bodyPr/>
          <a:lstStyle/>
          <a:p>
            <a:pPr>
              <a:defRPr/>
            </a:pPr>
            <a:r>
              <a:rPr lang="en-US" dirty="0"/>
              <a:t>Aviation Weather related Hazards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  </a:t>
            </a:r>
            <a:r>
              <a:rPr lang="en-US" dirty="0">
                <a:solidFill>
                  <a:srgbClr val="0070C0"/>
                </a:solidFill>
              </a:rPr>
              <a:t>These will </a:t>
            </a:r>
            <a:r>
              <a:rPr lang="en-US" b="1" u="sng" dirty="0">
                <a:solidFill>
                  <a:srgbClr val="0070C0"/>
                </a:solidFill>
              </a:rPr>
              <a:t>not</a:t>
            </a:r>
            <a:r>
              <a:rPr lang="en-US" dirty="0">
                <a:solidFill>
                  <a:srgbClr val="0070C0"/>
                </a:solidFill>
              </a:rPr>
              <a:t> be disseminated in the public domain</a:t>
            </a:r>
          </a:p>
          <a:p>
            <a:pPr>
              <a:defRPr/>
            </a:pPr>
            <a:r>
              <a:rPr lang="en-US" dirty="0"/>
              <a:t>Marine Weather related Hazards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  </a:t>
            </a:r>
            <a:r>
              <a:rPr lang="en-US" dirty="0">
                <a:solidFill>
                  <a:srgbClr val="0070C0"/>
                </a:solidFill>
              </a:rPr>
              <a:t>These will be disseminated in the public domain</a:t>
            </a:r>
          </a:p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</a:rPr>
              <a:t>Public Weather related Hazards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   These will be disseminated in the public domain</a:t>
            </a:r>
          </a:p>
          <a:p>
            <a:pPr>
              <a:defRPr/>
            </a:pP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62388" y="6381750"/>
            <a:ext cx="5127625" cy="476250"/>
          </a:xfrm>
        </p:spPr>
        <p:txBody>
          <a:bodyPr/>
          <a:lstStyle/>
          <a:p>
            <a:pPr>
              <a:defRPr/>
            </a:pPr>
            <a:r>
              <a:rPr lang="en-US"/>
              <a:t>RTC-PRE-116.4     Date of last revision: 17 July 2019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083550" y="1163638"/>
            <a:ext cx="914400" cy="914400"/>
            <a:chOff x="8083550" y="121920"/>
            <a:chExt cx="914400" cy="914400"/>
          </a:xfrm>
        </p:grpSpPr>
        <p:sp>
          <p:nvSpPr>
            <p:cNvPr id="6" name="Cloud 5"/>
            <p:cNvSpPr/>
            <p:nvPr/>
          </p:nvSpPr>
          <p:spPr>
            <a:xfrm>
              <a:off x="8083550" y="121920"/>
              <a:ext cx="914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88201" y="317510"/>
              <a:ext cx="505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dirty="0"/>
                <a:t>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83550" y="121920"/>
            <a:ext cx="914400" cy="914400"/>
            <a:chOff x="8083550" y="121920"/>
            <a:chExt cx="914400" cy="914400"/>
          </a:xfrm>
        </p:grpSpPr>
        <p:sp>
          <p:nvSpPr>
            <p:cNvPr id="9" name="Cloud 8"/>
            <p:cNvSpPr/>
            <p:nvPr/>
          </p:nvSpPr>
          <p:spPr>
            <a:xfrm>
              <a:off x="8083550" y="121920"/>
              <a:ext cx="914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88201" y="317510"/>
              <a:ext cx="505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dirty="0"/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083550" y="2273628"/>
            <a:ext cx="914400" cy="914400"/>
            <a:chOff x="8083550" y="121920"/>
            <a:chExt cx="914400" cy="914400"/>
          </a:xfrm>
        </p:grpSpPr>
        <p:sp>
          <p:nvSpPr>
            <p:cNvPr id="12" name="Cloud 11"/>
            <p:cNvSpPr/>
            <p:nvPr/>
          </p:nvSpPr>
          <p:spPr>
            <a:xfrm>
              <a:off x="8083550" y="121920"/>
              <a:ext cx="914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88201" y="317510"/>
              <a:ext cx="505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7221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54181" y="0"/>
            <a:ext cx="8532768" cy="1325563"/>
          </a:xfrm>
        </p:spPr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Classifications of Hazards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(current practice)</a:t>
            </a:r>
            <a:endParaRPr lang="en-ZA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307" y="6492875"/>
            <a:ext cx="598344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RTC-PRE-116.4     Date of last revision: 17 July 2019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2196" y="1825625"/>
            <a:ext cx="3429000" cy="2805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870174"/>
              </p:ext>
            </p:extLst>
          </p:nvPr>
        </p:nvGraphicFramePr>
        <p:xfrm>
          <a:off x="152400" y="1219200"/>
          <a:ext cx="5429796" cy="5303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28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rgbClr val="002060"/>
                          </a:solidFill>
                        </a:rPr>
                        <a:t>No Alert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i="1" dirty="0">
                          <a:solidFill>
                            <a:srgbClr val="002060"/>
                          </a:solidFill>
                          <a:cs typeface="Arial" charset="0"/>
                        </a:rPr>
                        <a:t>Special Weather Advisory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i="1" dirty="0">
                          <a:solidFill>
                            <a:srgbClr val="002060"/>
                          </a:solidFill>
                          <a:cs typeface="Arial" charset="0"/>
                        </a:rPr>
                        <a:t>Watch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i="1" dirty="0">
                          <a:solidFill>
                            <a:schemeClr val="bg1"/>
                          </a:solidFill>
                          <a:cs typeface="Arial" charset="0"/>
                        </a:rPr>
                        <a:t>Warning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3" marB="4572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Be Aware!</a:t>
                      </a:r>
                    </a:p>
                  </a:txBody>
                  <a:tcPr marT="45723" marB="4572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Be Prepared!</a:t>
                      </a:r>
                    </a:p>
                  </a:txBody>
                  <a:tcPr marT="45723" marB="4572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Take Action!</a:t>
                      </a:r>
                    </a:p>
                  </a:txBody>
                  <a:tcPr marT="45723" marB="4572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9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No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hazardous weather expected in next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</a:rPr>
                        <a:t> few days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>
                          <a:solidFill>
                            <a:srgbClr val="002060"/>
                          </a:solidFill>
                          <a:cs typeface="Arial" charset="0"/>
                        </a:rPr>
                        <a:t>Early warning of </a:t>
                      </a:r>
                      <a:r>
                        <a:rPr lang="en-ZA" sz="1800" i="1" dirty="0">
                          <a:solidFill>
                            <a:srgbClr val="C00000"/>
                          </a:solidFill>
                          <a:cs typeface="Arial" charset="0"/>
                        </a:rPr>
                        <a:t>potential </a:t>
                      </a:r>
                      <a:r>
                        <a:rPr lang="en-ZA" sz="1800" dirty="0">
                          <a:solidFill>
                            <a:srgbClr val="002060"/>
                          </a:solidFill>
                          <a:cs typeface="Arial" charset="0"/>
                        </a:rPr>
                        <a:t>hazardous weather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>
                          <a:solidFill>
                            <a:srgbClr val="002060"/>
                          </a:solidFill>
                          <a:cs typeface="Arial" charset="0"/>
                        </a:rPr>
                        <a:t>Weather conditions are </a:t>
                      </a:r>
                      <a:r>
                        <a:rPr lang="en-ZA" sz="1800" i="1" dirty="0">
                          <a:solidFill>
                            <a:srgbClr val="C00000"/>
                          </a:solidFill>
                          <a:cs typeface="Arial" charset="0"/>
                        </a:rPr>
                        <a:t>likely to deteriorate </a:t>
                      </a:r>
                      <a:r>
                        <a:rPr lang="en-ZA" sz="1800" dirty="0">
                          <a:solidFill>
                            <a:srgbClr val="002060"/>
                          </a:solidFill>
                          <a:cs typeface="Arial" charset="0"/>
                        </a:rPr>
                        <a:t>to hazardous levels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>
                          <a:solidFill>
                            <a:srgbClr val="002060"/>
                          </a:solidFill>
                          <a:cs typeface="Arial" charset="0"/>
                        </a:rPr>
                        <a:t>Hazard is </a:t>
                      </a:r>
                      <a:r>
                        <a:rPr lang="en-ZA" sz="1800" i="1" dirty="0">
                          <a:solidFill>
                            <a:srgbClr val="C00000"/>
                          </a:solidFill>
                          <a:cs typeface="Arial" charset="0"/>
                        </a:rPr>
                        <a:t>already occurring </a:t>
                      </a:r>
                      <a:r>
                        <a:rPr lang="en-ZA" sz="1800" dirty="0">
                          <a:solidFill>
                            <a:srgbClr val="002060"/>
                          </a:solidFill>
                          <a:cs typeface="Arial" charset="0"/>
                        </a:rPr>
                        <a:t>somewhere or </a:t>
                      </a:r>
                      <a:r>
                        <a:rPr lang="en-ZA" sz="1800" dirty="0">
                          <a:solidFill>
                            <a:srgbClr val="C00000"/>
                          </a:solidFill>
                          <a:cs typeface="Arial" charset="0"/>
                        </a:rPr>
                        <a:t>is </a:t>
                      </a:r>
                      <a:r>
                        <a:rPr lang="en-ZA" sz="1800" i="1" dirty="0">
                          <a:solidFill>
                            <a:srgbClr val="C00000"/>
                          </a:solidFill>
                          <a:cs typeface="Arial" charset="0"/>
                        </a:rPr>
                        <a:t>about to occur with a very high confidence</a:t>
                      </a:r>
                      <a:endParaRPr lang="en-US" sz="1800" i="1" dirty="0">
                        <a:solidFill>
                          <a:srgbClr val="C00000"/>
                        </a:solidFill>
                      </a:endParaRPr>
                    </a:p>
                  </a:txBody>
                  <a:tcPr marT="45723" marB="4572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2802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>
                          <a:solidFill>
                            <a:srgbClr val="002060"/>
                          </a:solidFill>
                          <a:cs typeface="Arial" charset="0"/>
                        </a:rPr>
                        <a:t>2 to 6 days period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>
                          <a:solidFill>
                            <a:srgbClr val="002060"/>
                          </a:solidFill>
                          <a:cs typeface="Arial" charset="0"/>
                        </a:rPr>
                        <a:t>1 to 3 day period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>
                          <a:solidFill>
                            <a:srgbClr val="002060"/>
                          </a:solidFill>
                          <a:cs typeface="Arial" charset="0"/>
                        </a:rPr>
                        <a:t>Next 24 hours,</a:t>
                      </a:r>
                    </a:p>
                    <a:p>
                      <a:r>
                        <a:rPr lang="en-ZA" sz="1800" dirty="0">
                          <a:solidFill>
                            <a:srgbClr val="002060"/>
                          </a:solidFill>
                          <a:cs typeface="Arial" charset="0"/>
                        </a:rPr>
                        <a:t>3 hrs for FF, TS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3" marB="4572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8083550" y="121920"/>
            <a:ext cx="914400" cy="914400"/>
            <a:chOff x="8083550" y="121920"/>
            <a:chExt cx="914400" cy="914400"/>
          </a:xfrm>
        </p:grpSpPr>
        <p:sp>
          <p:nvSpPr>
            <p:cNvPr id="8" name="Cloud 7"/>
            <p:cNvSpPr/>
            <p:nvPr/>
          </p:nvSpPr>
          <p:spPr>
            <a:xfrm>
              <a:off x="8083550" y="121920"/>
              <a:ext cx="914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88201" y="317510"/>
              <a:ext cx="505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dirty="0"/>
                <a:t>3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66825" y="121920"/>
            <a:ext cx="914400" cy="914400"/>
            <a:chOff x="8083550" y="121920"/>
            <a:chExt cx="914400" cy="914400"/>
          </a:xfrm>
        </p:grpSpPr>
        <p:sp>
          <p:nvSpPr>
            <p:cNvPr id="11" name="Cloud 10"/>
            <p:cNvSpPr/>
            <p:nvPr/>
          </p:nvSpPr>
          <p:spPr>
            <a:xfrm>
              <a:off x="8083550" y="121920"/>
              <a:ext cx="914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88201" y="317510"/>
              <a:ext cx="505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dirty="0"/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520850" y="883592"/>
            <a:ext cx="914400" cy="914400"/>
            <a:chOff x="8083550" y="121920"/>
            <a:chExt cx="914400" cy="914400"/>
          </a:xfrm>
        </p:grpSpPr>
        <p:sp>
          <p:nvSpPr>
            <p:cNvPr id="14" name="Cloud 13"/>
            <p:cNvSpPr/>
            <p:nvPr/>
          </p:nvSpPr>
          <p:spPr>
            <a:xfrm>
              <a:off x="8083550" y="121920"/>
              <a:ext cx="914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88201" y="317510"/>
              <a:ext cx="505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0426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Special Weather Advisories</a:t>
            </a:r>
            <a:endParaRPr lang="en-ZA" altLang="en-US" dirty="0">
              <a:solidFill>
                <a:srgbClr val="0070C0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Large scale expected </a:t>
            </a:r>
            <a:r>
              <a:rPr lang="en-US" altLang="en-US" b="1" u="sng"/>
              <a:t>potential</a:t>
            </a:r>
            <a:r>
              <a:rPr lang="en-US" altLang="en-US"/>
              <a:t> disruptive weather that </a:t>
            </a:r>
            <a:r>
              <a:rPr lang="en-US" altLang="en-US" b="1" u="sng"/>
              <a:t>could</a:t>
            </a:r>
            <a:r>
              <a:rPr lang="en-US" altLang="en-US"/>
              <a:t> lead to warnings with time</a:t>
            </a:r>
          </a:p>
          <a:p>
            <a:r>
              <a:rPr lang="en-US" altLang="en-US"/>
              <a:t>Less urgent alerts of </a:t>
            </a:r>
            <a:r>
              <a:rPr lang="en-US" altLang="en-US" b="1" u="sng"/>
              <a:t>uncommon</a:t>
            </a:r>
            <a:r>
              <a:rPr lang="en-US" altLang="en-US"/>
              <a:t> conditions</a:t>
            </a:r>
          </a:p>
          <a:p>
            <a:r>
              <a:rPr lang="en-US" altLang="en-US"/>
              <a:t>Disseminated via email, telephone and standard media channels. NOT via SMS</a:t>
            </a:r>
            <a:endParaRPr lang="en-ZA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57288" y="6245225"/>
            <a:ext cx="4862512" cy="476250"/>
          </a:xfrm>
        </p:spPr>
        <p:txBody>
          <a:bodyPr/>
          <a:lstStyle/>
          <a:p>
            <a:pPr>
              <a:defRPr/>
            </a:pPr>
            <a:r>
              <a:rPr lang="en-US"/>
              <a:t>RTC-PRE-116.4     Date of last revision: 17 July 2019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099333" y="1247208"/>
            <a:ext cx="914400" cy="914400"/>
            <a:chOff x="8083550" y="121920"/>
            <a:chExt cx="914400" cy="914400"/>
          </a:xfrm>
        </p:grpSpPr>
        <p:sp>
          <p:nvSpPr>
            <p:cNvPr id="6" name="Cloud 5"/>
            <p:cNvSpPr/>
            <p:nvPr/>
          </p:nvSpPr>
          <p:spPr>
            <a:xfrm>
              <a:off x="8083550" y="121920"/>
              <a:ext cx="914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88201" y="317510"/>
              <a:ext cx="505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dirty="0"/>
                <a:t>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99333" y="137218"/>
            <a:ext cx="914400" cy="914400"/>
            <a:chOff x="8083550" y="121920"/>
            <a:chExt cx="914400" cy="914400"/>
          </a:xfrm>
        </p:grpSpPr>
        <p:sp>
          <p:nvSpPr>
            <p:cNvPr id="9" name="Cloud 8"/>
            <p:cNvSpPr/>
            <p:nvPr/>
          </p:nvSpPr>
          <p:spPr>
            <a:xfrm>
              <a:off x="8083550" y="121920"/>
              <a:ext cx="914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88201" y="317510"/>
              <a:ext cx="505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dirty="0"/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099333" y="2357198"/>
            <a:ext cx="914400" cy="914400"/>
            <a:chOff x="8083550" y="121920"/>
            <a:chExt cx="914400" cy="914400"/>
          </a:xfrm>
        </p:grpSpPr>
        <p:sp>
          <p:nvSpPr>
            <p:cNvPr id="12" name="Cloud 11"/>
            <p:cNvSpPr/>
            <p:nvPr/>
          </p:nvSpPr>
          <p:spPr>
            <a:xfrm>
              <a:off x="8083550" y="121920"/>
              <a:ext cx="914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88201" y="317510"/>
              <a:ext cx="505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2306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Weather Watch</a:t>
            </a:r>
            <a:endParaRPr lang="en-ZA" altLang="en-US" dirty="0">
              <a:solidFill>
                <a:srgbClr val="0070C0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These could lead to disruptive and disastrous conditions </a:t>
            </a:r>
          </a:p>
          <a:p>
            <a:r>
              <a:rPr lang="en-US" altLang="en-US"/>
              <a:t>Via SMS, email, telephone and standard media channels</a:t>
            </a:r>
          </a:p>
          <a:p>
            <a:r>
              <a:rPr lang="en-US" altLang="en-US"/>
              <a:t>Within day 1 -3</a:t>
            </a:r>
            <a:endParaRPr lang="en-ZA" altLang="en-US"/>
          </a:p>
          <a:p>
            <a:endParaRPr lang="en-ZA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44600" y="6245225"/>
            <a:ext cx="4775200" cy="476250"/>
          </a:xfrm>
        </p:spPr>
        <p:txBody>
          <a:bodyPr/>
          <a:lstStyle/>
          <a:p>
            <a:pPr>
              <a:defRPr/>
            </a:pPr>
            <a:r>
              <a:rPr lang="en-US"/>
              <a:t>RTC-PRE-116.4     Date of last revision: 17 July 2019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083550" y="121920"/>
            <a:ext cx="914400" cy="914400"/>
            <a:chOff x="8083550" y="121920"/>
            <a:chExt cx="914400" cy="914400"/>
          </a:xfrm>
        </p:grpSpPr>
        <p:sp>
          <p:nvSpPr>
            <p:cNvPr id="6" name="Cloud 5"/>
            <p:cNvSpPr/>
            <p:nvPr/>
          </p:nvSpPr>
          <p:spPr>
            <a:xfrm>
              <a:off x="8083550" y="121920"/>
              <a:ext cx="914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88201" y="317510"/>
              <a:ext cx="505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dirty="0"/>
                <a:t>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71574" y="113507"/>
            <a:ext cx="914400" cy="914400"/>
            <a:chOff x="8083550" y="121920"/>
            <a:chExt cx="914400" cy="914400"/>
          </a:xfrm>
        </p:grpSpPr>
        <p:sp>
          <p:nvSpPr>
            <p:cNvPr id="9" name="Cloud 8"/>
            <p:cNvSpPr/>
            <p:nvPr/>
          </p:nvSpPr>
          <p:spPr>
            <a:xfrm>
              <a:off x="8083550" y="121920"/>
              <a:ext cx="914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88201" y="317510"/>
              <a:ext cx="505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dirty="0"/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20380" y="1171256"/>
            <a:ext cx="914400" cy="914400"/>
            <a:chOff x="8083550" y="121920"/>
            <a:chExt cx="914400" cy="914400"/>
          </a:xfrm>
        </p:grpSpPr>
        <p:sp>
          <p:nvSpPr>
            <p:cNvPr id="12" name="Cloud 11"/>
            <p:cNvSpPr/>
            <p:nvPr/>
          </p:nvSpPr>
          <p:spPr>
            <a:xfrm>
              <a:off x="8083550" y="121920"/>
              <a:ext cx="914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88201" y="317510"/>
              <a:ext cx="505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0447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Weather Warning</a:t>
            </a:r>
            <a:endParaRPr lang="en-ZA" altLang="en-US" dirty="0">
              <a:solidFill>
                <a:srgbClr val="0070C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These could lead to disruptive and disastrous conditions </a:t>
            </a:r>
          </a:p>
          <a:p>
            <a:r>
              <a:rPr lang="en-US" altLang="en-US" dirty="0"/>
              <a:t>Via SMS, email, telephone and standard media channels</a:t>
            </a:r>
          </a:p>
          <a:p>
            <a:r>
              <a:rPr lang="en-US" altLang="en-US" b="1" u="sng" dirty="0"/>
              <a:t>Within the next 24 hours</a:t>
            </a:r>
          </a:p>
          <a:p>
            <a:r>
              <a:rPr lang="en-US" altLang="en-US" dirty="0"/>
              <a:t>Already occurring or imminent</a:t>
            </a:r>
          </a:p>
          <a:p>
            <a:r>
              <a:rPr lang="en-US" altLang="en-US" dirty="0"/>
              <a:t>1 – 3hours for severe thunderstorms</a:t>
            </a:r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5975" y="6245225"/>
            <a:ext cx="5203825" cy="476250"/>
          </a:xfrm>
        </p:spPr>
        <p:txBody>
          <a:bodyPr/>
          <a:lstStyle/>
          <a:p>
            <a:pPr>
              <a:defRPr/>
            </a:pPr>
            <a:r>
              <a:rPr lang="en-US"/>
              <a:t>RTC-PRE-116.4     Date of last revision: 17 July 2019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083550" y="121920"/>
            <a:ext cx="914400" cy="914400"/>
            <a:chOff x="8083550" y="121920"/>
            <a:chExt cx="914400" cy="914400"/>
          </a:xfrm>
        </p:grpSpPr>
        <p:sp>
          <p:nvSpPr>
            <p:cNvPr id="6" name="Cloud 5"/>
            <p:cNvSpPr/>
            <p:nvPr/>
          </p:nvSpPr>
          <p:spPr>
            <a:xfrm>
              <a:off x="8083550" y="121920"/>
              <a:ext cx="914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88201" y="317510"/>
              <a:ext cx="505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dirty="0"/>
                <a:t>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066825" y="121920"/>
            <a:ext cx="914400" cy="914400"/>
            <a:chOff x="8083550" y="121920"/>
            <a:chExt cx="914400" cy="914400"/>
          </a:xfrm>
        </p:grpSpPr>
        <p:sp>
          <p:nvSpPr>
            <p:cNvPr id="9" name="Cloud 8"/>
            <p:cNvSpPr/>
            <p:nvPr/>
          </p:nvSpPr>
          <p:spPr>
            <a:xfrm>
              <a:off x="8083550" y="121920"/>
              <a:ext cx="914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88201" y="317510"/>
              <a:ext cx="505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dirty="0"/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083550" y="1171256"/>
            <a:ext cx="914400" cy="914400"/>
            <a:chOff x="8083550" y="121920"/>
            <a:chExt cx="914400" cy="914400"/>
          </a:xfrm>
        </p:grpSpPr>
        <p:sp>
          <p:nvSpPr>
            <p:cNvPr id="12" name="Cloud 11"/>
            <p:cNvSpPr/>
            <p:nvPr/>
          </p:nvSpPr>
          <p:spPr>
            <a:xfrm>
              <a:off x="8083550" y="121920"/>
              <a:ext cx="914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88201" y="317510"/>
              <a:ext cx="505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6122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74171" y="365125"/>
            <a:ext cx="8969829" cy="1325563"/>
          </a:xfrm>
        </p:spPr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Severe weather Watches/Warnings</a:t>
            </a:r>
            <a:endParaRPr lang="en-ZA" altLang="en-US" dirty="0">
              <a:solidFill>
                <a:srgbClr val="0070C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Gale force winds </a:t>
            </a:r>
          </a:p>
          <a:p>
            <a:r>
              <a:rPr lang="en-US" altLang="en-US"/>
              <a:t>Heavy Rainfall</a:t>
            </a:r>
          </a:p>
          <a:p>
            <a:r>
              <a:rPr lang="en-US" altLang="en-US"/>
              <a:t>Heavy rainfall leading to flash flooding </a:t>
            </a:r>
          </a:p>
          <a:p>
            <a:r>
              <a:rPr lang="en-US" altLang="en-US"/>
              <a:t>Localised Urban Flooding </a:t>
            </a:r>
          </a:p>
          <a:p>
            <a:r>
              <a:rPr lang="en-US" altLang="en-US"/>
              <a:t>Disruptive Snowfalls</a:t>
            </a:r>
          </a:p>
          <a:p>
            <a:r>
              <a:rPr lang="en-US" altLang="en-US"/>
              <a:t>Severe thunderstorms</a:t>
            </a:r>
          </a:p>
          <a:p>
            <a:r>
              <a:rPr lang="en-US" altLang="en-US"/>
              <a:t>High Seas</a:t>
            </a:r>
          </a:p>
          <a:p>
            <a:endParaRPr lang="en-ZA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36625" y="6245225"/>
            <a:ext cx="5083175" cy="476250"/>
          </a:xfrm>
        </p:spPr>
        <p:txBody>
          <a:bodyPr/>
          <a:lstStyle/>
          <a:p>
            <a:pPr>
              <a:defRPr/>
            </a:pPr>
            <a:r>
              <a:rPr lang="en-US"/>
              <a:t>RTC-PRE-116.4     Date of last revision: 17 July 2019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058150" y="1368425"/>
            <a:ext cx="914400" cy="914400"/>
            <a:chOff x="8083550" y="121920"/>
            <a:chExt cx="914400" cy="914400"/>
          </a:xfrm>
        </p:grpSpPr>
        <p:sp>
          <p:nvSpPr>
            <p:cNvPr id="6" name="Cloud 5"/>
            <p:cNvSpPr/>
            <p:nvPr/>
          </p:nvSpPr>
          <p:spPr>
            <a:xfrm>
              <a:off x="8083550" y="121920"/>
              <a:ext cx="914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88201" y="317510"/>
              <a:ext cx="505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dirty="0"/>
                <a:t>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20048" y="1368425"/>
            <a:ext cx="914400" cy="914400"/>
            <a:chOff x="8083550" y="121920"/>
            <a:chExt cx="914400" cy="914400"/>
          </a:xfrm>
        </p:grpSpPr>
        <p:sp>
          <p:nvSpPr>
            <p:cNvPr id="9" name="Cloud 8"/>
            <p:cNvSpPr/>
            <p:nvPr/>
          </p:nvSpPr>
          <p:spPr>
            <a:xfrm>
              <a:off x="8083550" y="121920"/>
              <a:ext cx="914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88201" y="317510"/>
              <a:ext cx="505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dirty="0"/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80252" y="2371725"/>
            <a:ext cx="914400" cy="914400"/>
            <a:chOff x="8083550" y="121920"/>
            <a:chExt cx="914400" cy="914400"/>
          </a:xfrm>
        </p:grpSpPr>
        <p:sp>
          <p:nvSpPr>
            <p:cNvPr id="12" name="Cloud 11"/>
            <p:cNvSpPr/>
            <p:nvPr/>
          </p:nvSpPr>
          <p:spPr>
            <a:xfrm>
              <a:off x="8083550" y="121920"/>
              <a:ext cx="914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88201" y="317510"/>
              <a:ext cx="505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6348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953" y="0"/>
            <a:ext cx="8254093" cy="1325563"/>
          </a:xfrm>
        </p:spPr>
        <p:txBody>
          <a:bodyPr>
            <a:normAutofit/>
          </a:bodyPr>
          <a:lstStyle/>
          <a:p>
            <a:pPr algn="ctr"/>
            <a:r>
              <a:rPr lang="en-ZA" dirty="0">
                <a:solidFill>
                  <a:srgbClr val="0070C0"/>
                </a:solidFill>
              </a:rPr>
              <a:t>Impact Based Forecasting(IBF)</a:t>
            </a:r>
            <a:br>
              <a:rPr lang="en-ZA" dirty="0">
                <a:solidFill>
                  <a:srgbClr val="0070C0"/>
                </a:solidFill>
              </a:rPr>
            </a:br>
            <a:r>
              <a:rPr lang="en-ZA" sz="2200" dirty="0"/>
              <a:t>Information and slides courtesy of Elizabeth Webster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897" y="1476307"/>
            <a:ext cx="7768046" cy="521363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206" y="6356351"/>
            <a:ext cx="493841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RTC-PRE-116.4     Date of last revision: 17 July 2019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959224" y="1732255"/>
            <a:ext cx="914400" cy="914400"/>
            <a:chOff x="8083550" y="121920"/>
            <a:chExt cx="914400" cy="914400"/>
          </a:xfrm>
        </p:grpSpPr>
        <p:sp>
          <p:nvSpPr>
            <p:cNvPr id="7" name="Cloud 6"/>
            <p:cNvSpPr/>
            <p:nvPr/>
          </p:nvSpPr>
          <p:spPr>
            <a:xfrm>
              <a:off x="8083550" y="121920"/>
              <a:ext cx="914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88201" y="317510"/>
              <a:ext cx="505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dirty="0"/>
                <a:t>3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120743" y="774158"/>
            <a:ext cx="914400" cy="914400"/>
            <a:chOff x="8083550" y="121920"/>
            <a:chExt cx="914400" cy="914400"/>
          </a:xfrm>
        </p:grpSpPr>
        <p:sp>
          <p:nvSpPr>
            <p:cNvPr id="10" name="Cloud 9"/>
            <p:cNvSpPr/>
            <p:nvPr/>
          </p:nvSpPr>
          <p:spPr>
            <a:xfrm>
              <a:off x="8083550" y="121920"/>
              <a:ext cx="914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88201" y="317510"/>
              <a:ext cx="505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dirty="0"/>
                <a:t>1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211772" y="2690352"/>
            <a:ext cx="914400" cy="914400"/>
            <a:chOff x="8083550" y="121920"/>
            <a:chExt cx="914400" cy="914400"/>
          </a:xfrm>
        </p:grpSpPr>
        <p:sp>
          <p:nvSpPr>
            <p:cNvPr id="13" name="Cloud 12"/>
            <p:cNvSpPr/>
            <p:nvPr/>
          </p:nvSpPr>
          <p:spPr>
            <a:xfrm>
              <a:off x="8083550" y="121920"/>
              <a:ext cx="914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88201" y="317510"/>
              <a:ext cx="505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104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RTC-PRE-116.4     Date of last revision: 17 July 2019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89" y="88627"/>
            <a:ext cx="8780489" cy="65560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4731" y="6356351"/>
            <a:ext cx="5294812" cy="288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3848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44731" y="6492875"/>
            <a:ext cx="6061165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RTC-PRE-116.4     Date of last revision: 17 July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66" y="160958"/>
            <a:ext cx="8530317" cy="637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65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846" y="6356351"/>
            <a:ext cx="4401729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RTC-PRE-116.4     Date of last revision: 17 July 2019</a:t>
            </a:r>
          </a:p>
        </p:txBody>
      </p:sp>
      <p:sp>
        <p:nvSpPr>
          <p:cNvPr id="7" name="Cloud 6"/>
          <p:cNvSpPr/>
          <p:nvPr/>
        </p:nvSpPr>
        <p:spPr>
          <a:xfrm>
            <a:off x="2470343" y="2106700"/>
            <a:ext cx="4357178" cy="243840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3162672" y="2682240"/>
            <a:ext cx="30029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WMO Competency Requirements for Public Weather Forecasters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5726" y="243840"/>
            <a:ext cx="2447108" cy="177654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ounded Rectangle 9"/>
          <p:cNvSpPr/>
          <p:nvPr/>
        </p:nvSpPr>
        <p:spPr>
          <a:xfrm>
            <a:off x="3653246" y="243840"/>
            <a:ext cx="2447108" cy="177654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ounded Rectangle 10"/>
          <p:cNvSpPr/>
          <p:nvPr/>
        </p:nvSpPr>
        <p:spPr>
          <a:xfrm>
            <a:off x="6605452" y="243840"/>
            <a:ext cx="2447108" cy="177654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ounded Rectangle 11"/>
          <p:cNvSpPr/>
          <p:nvPr/>
        </p:nvSpPr>
        <p:spPr>
          <a:xfrm>
            <a:off x="1976846" y="4545100"/>
            <a:ext cx="2447108" cy="177654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5421086" y="4545100"/>
            <a:ext cx="2447108" cy="177654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TextBox 13"/>
          <p:cNvSpPr txBox="1"/>
          <p:nvPr/>
        </p:nvSpPr>
        <p:spPr>
          <a:xfrm>
            <a:off x="844731" y="330152"/>
            <a:ext cx="20552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ZA" sz="2800" dirty="0"/>
              <a:t>Analyse</a:t>
            </a:r>
          </a:p>
          <a:p>
            <a:r>
              <a:rPr lang="en-ZA" sz="2800" dirty="0"/>
              <a:t>       and   </a:t>
            </a:r>
          </a:p>
          <a:p>
            <a:r>
              <a:rPr lang="en-ZA" sz="2800" dirty="0"/>
              <a:t>     monitor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43240" y="748163"/>
            <a:ext cx="2213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/>
              <a:t>2.  Forecast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05452" y="439616"/>
            <a:ext cx="2447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 startAt="3"/>
            </a:pPr>
            <a:r>
              <a:rPr lang="en-ZA" sz="2800" dirty="0"/>
              <a:t>Warn of</a:t>
            </a:r>
          </a:p>
          <a:p>
            <a:pPr algn="ctr"/>
            <a:r>
              <a:rPr lang="en-ZA" sz="2800" dirty="0"/>
              <a:t>     Hazardous</a:t>
            </a:r>
          </a:p>
          <a:p>
            <a:pPr algn="ctr"/>
            <a:r>
              <a:rPr lang="en-ZA" sz="2800" dirty="0"/>
              <a:t>   Phenomena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2159" y="4631412"/>
            <a:ext cx="23817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/>
              <a:t>4. Communicate Met. Info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12377" y="4631411"/>
            <a:ext cx="23817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dirty="0"/>
              <a:t>5. </a:t>
            </a:r>
            <a:r>
              <a:rPr lang="en-ZA" sz="2400" dirty="0"/>
              <a:t>Ensure quality of Met. Info and services</a:t>
            </a:r>
          </a:p>
        </p:txBody>
      </p:sp>
      <p:sp>
        <p:nvSpPr>
          <p:cNvPr id="19" name="Lightning Bolt 18"/>
          <p:cNvSpPr/>
          <p:nvPr/>
        </p:nvSpPr>
        <p:spPr>
          <a:xfrm rot="11336689">
            <a:off x="2686803" y="2058549"/>
            <a:ext cx="470263" cy="427494"/>
          </a:xfrm>
          <a:prstGeom prst="lightningBol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Lightning Bolt 19"/>
          <p:cNvSpPr/>
          <p:nvPr/>
        </p:nvSpPr>
        <p:spPr>
          <a:xfrm rot="13067165">
            <a:off x="4506844" y="1945909"/>
            <a:ext cx="470263" cy="427494"/>
          </a:xfrm>
          <a:prstGeom prst="lightningBol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Lightning Bolt 20"/>
          <p:cNvSpPr/>
          <p:nvPr/>
        </p:nvSpPr>
        <p:spPr>
          <a:xfrm rot="15358895">
            <a:off x="6368142" y="2052785"/>
            <a:ext cx="470263" cy="427494"/>
          </a:xfrm>
          <a:prstGeom prst="lightningBol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Lightning Bolt 21"/>
          <p:cNvSpPr/>
          <p:nvPr/>
        </p:nvSpPr>
        <p:spPr>
          <a:xfrm rot="274747">
            <a:off x="5613777" y="4095206"/>
            <a:ext cx="470263" cy="427494"/>
          </a:xfrm>
          <a:prstGeom prst="lightningBol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Lightning Bolt 22"/>
          <p:cNvSpPr/>
          <p:nvPr/>
        </p:nvSpPr>
        <p:spPr>
          <a:xfrm rot="5121926">
            <a:off x="2896869" y="4080643"/>
            <a:ext cx="470263" cy="427494"/>
          </a:xfrm>
          <a:prstGeom prst="lightningBol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3198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31817" y="6356351"/>
            <a:ext cx="5446758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RTC-PRE-116.4     Date of last revision: 17 July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7" y="185840"/>
            <a:ext cx="8457247" cy="60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81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673832" y="-485167"/>
            <a:ext cx="5475324" cy="82077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136" y="-235766"/>
            <a:ext cx="7886700" cy="1325563"/>
          </a:xfrm>
        </p:spPr>
        <p:txBody>
          <a:bodyPr/>
          <a:lstStyle/>
          <a:p>
            <a:r>
              <a:rPr lang="en-ZA" dirty="0">
                <a:solidFill>
                  <a:srgbClr val="0070C0"/>
                </a:solidFill>
              </a:rPr>
              <a:t>Forecasting Terminology</a:t>
            </a:r>
          </a:p>
        </p:txBody>
      </p:sp>
      <p:sp>
        <p:nvSpPr>
          <p:cNvPr id="32" name="Oval 31"/>
          <p:cNvSpPr/>
          <p:nvPr/>
        </p:nvSpPr>
        <p:spPr>
          <a:xfrm>
            <a:off x="6897189" y="975360"/>
            <a:ext cx="827314" cy="949234"/>
          </a:xfrm>
          <a:prstGeom prst="ellipse">
            <a:avLst/>
          </a:prstGeom>
          <a:noFill/>
          <a:ln w="28575">
            <a:solidFill>
              <a:srgbClr val="973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Oval 32"/>
          <p:cNvSpPr/>
          <p:nvPr/>
        </p:nvSpPr>
        <p:spPr>
          <a:xfrm>
            <a:off x="6283235" y="2831059"/>
            <a:ext cx="827314" cy="949234"/>
          </a:xfrm>
          <a:prstGeom prst="ellipse">
            <a:avLst/>
          </a:prstGeom>
          <a:noFill/>
          <a:ln w="28575">
            <a:solidFill>
              <a:srgbClr val="973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Oval 33"/>
          <p:cNvSpPr/>
          <p:nvPr/>
        </p:nvSpPr>
        <p:spPr>
          <a:xfrm>
            <a:off x="5555468" y="1731972"/>
            <a:ext cx="827314" cy="949234"/>
          </a:xfrm>
          <a:prstGeom prst="ellipse">
            <a:avLst/>
          </a:prstGeom>
          <a:noFill/>
          <a:ln w="28575">
            <a:solidFill>
              <a:srgbClr val="973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5" name="TextBox 34"/>
          <p:cNvSpPr txBox="1"/>
          <p:nvPr/>
        </p:nvSpPr>
        <p:spPr>
          <a:xfrm>
            <a:off x="2534194" y="1089797"/>
            <a:ext cx="222939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7301D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/>
              <a:t>Thunderstorms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4615543" y="1226218"/>
            <a:ext cx="2255520" cy="96311"/>
          </a:xfrm>
          <a:prstGeom prst="straightConnector1">
            <a:avLst/>
          </a:prstGeom>
          <a:ln w="28575">
            <a:solidFill>
              <a:srgbClr val="9730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4" idx="1"/>
          </p:cNvCxnSpPr>
          <p:nvPr/>
        </p:nvCxnSpPr>
        <p:spPr>
          <a:xfrm flipH="1" flipV="1">
            <a:off x="4767943" y="1378619"/>
            <a:ext cx="908682" cy="492365"/>
          </a:xfrm>
          <a:prstGeom prst="straightConnector1">
            <a:avLst/>
          </a:prstGeom>
          <a:ln w="28575">
            <a:solidFill>
              <a:srgbClr val="9730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4236720" y="1430940"/>
            <a:ext cx="2046515" cy="1769451"/>
          </a:xfrm>
          <a:prstGeom prst="straightConnector1">
            <a:avLst/>
          </a:prstGeom>
          <a:ln w="28575">
            <a:solidFill>
              <a:srgbClr val="9730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782651" y="-462685"/>
            <a:ext cx="5434191" cy="8146051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5676625" y="939518"/>
            <a:ext cx="1433924" cy="949234"/>
          </a:xfrm>
          <a:prstGeom prst="ellipse">
            <a:avLst/>
          </a:prstGeom>
          <a:noFill/>
          <a:ln w="28575">
            <a:solidFill>
              <a:srgbClr val="973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4" name="Oval 43"/>
          <p:cNvSpPr/>
          <p:nvPr/>
        </p:nvSpPr>
        <p:spPr>
          <a:xfrm>
            <a:off x="4551260" y="1666623"/>
            <a:ext cx="1205487" cy="916190"/>
          </a:xfrm>
          <a:prstGeom prst="ellipse">
            <a:avLst/>
          </a:prstGeom>
          <a:noFill/>
          <a:ln w="28575">
            <a:solidFill>
              <a:srgbClr val="973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5" name="Oval 44"/>
          <p:cNvSpPr/>
          <p:nvPr/>
        </p:nvSpPr>
        <p:spPr>
          <a:xfrm>
            <a:off x="5373188" y="2582812"/>
            <a:ext cx="1323703" cy="778655"/>
          </a:xfrm>
          <a:prstGeom prst="ellipse">
            <a:avLst/>
          </a:prstGeom>
          <a:noFill/>
          <a:ln w="28575">
            <a:solidFill>
              <a:srgbClr val="973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6" name="TextBox 45"/>
          <p:cNvSpPr txBox="1"/>
          <p:nvPr/>
        </p:nvSpPr>
        <p:spPr>
          <a:xfrm>
            <a:off x="1227909" y="1013495"/>
            <a:ext cx="2796863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dirty="0"/>
              <a:t>Isolated</a:t>
            </a:r>
          </a:p>
          <a:p>
            <a:endParaRPr lang="en-ZA" dirty="0"/>
          </a:p>
          <a:p>
            <a:r>
              <a:rPr lang="en-ZA" dirty="0"/>
              <a:t>Scattered</a:t>
            </a:r>
          </a:p>
          <a:p>
            <a:endParaRPr lang="en-ZA" dirty="0"/>
          </a:p>
          <a:p>
            <a:r>
              <a:rPr lang="en-ZA" dirty="0"/>
              <a:t>Widespread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2104152" y="1226218"/>
            <a:ext cx="3568119" cy="0"/>
          </a:xfrm>
          <a:prstGeom prst="straightConnector1">
            <a:avLst/>
          </a:prstGeom>
          <a:ln w="28575">
            <a:solidFill>
              <a:srgbClr val="9730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2308805" y="1731972"/>
            <a:ext cx="2306738" cy="139012"/>
          </a:xfrm>
          <a:prstGeom prst="straightConnector1">
            <a:avLst/>
          </a:prstGeom>
          <a:ln w="28575">
            <a:solidFill>
              <a:srgbClr val="9730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2523196" y="2353978"/>
            <a:ext cx="2954495" cy="641771"/>
          </a:xfrm>
          <a:prstGeom prst="straightConnector1">
            <a:avLst/>
          </a:prstGeom>
          <a:ln w="28575">
            <a:solidFill>
              <a:srgbClr val="9730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8172779" y="67627"/>
            <a:ext cx="914400" cy="914400"/>
            <a:chOff x="8083550" y="121920"/>
            <a:chExt cx="914400" cy="914400"/>
          </a:xfrm>
        </p:grpSpPr>
        <p:sp>
          <p:nvSpPr>
            <p:cNvPr id="21" name="Cloud 20"/>
            <p:cNvSpPr/>
            <p:nvPr/>
          </p:nvSpPr>
          <p:spPr>
            <a:xfrm>
              <a:off x="8083550" y="121920"/>
              <a:ext cx="914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288201" y="317510"/>
              <a:ext cx="505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900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RTC-PRE-116.4     Date of last revision: 17 July 2019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632135" y="-1022747"/>
            <a:ext cx="5765074" cy="878592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991497" y="2011680"/>
            <a:ext cx="513806" cy="740229"/>
          </a:xfrm>
          <a:prstGeom prst="ellipse">
            <a:avLst/>
          </a:prstGeom>
          <a:noFill/>
          <a:ln w="28575">
            <a:solidFill>
              <a:srgbClr val="973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Oval 7"/>
          <p:cNvSpPr/>
          <p:nvPr/>
        </p:nvSpPr>
        <p:spPr>
          <a:xfrm>
            <a:off x="6378575" y="4132217"/>
            <a:ext cx="513806" cy="740229"/>
          </a:xfrm>
          <a:prstGeom prst="ellipse">
            <a:avLst/>
          </a:prstGeom>
          <a:noFill/>
          <a:ln w="28575">
            <a:solidFill>
              <a:srgbClr val="973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/>
          <p:cNvSpPr txBox="1"/>
          <p:nvPr/>
        </p:nvSpPr>
        <p:spPr>
          <a:xfrm>
            <a:off x="1097280" y="1140823"/>
            <a:ext cx="21336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7301D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/>
              <a:t>Rain</a:t>
            </a:r>
          </a:p>
          <a:p>
            <a:endParaRPr lang="en-ZA" dirty="0"/>
          </a:p>
          <a:p>
            <a:r>
              <a:rPr lang="en-ZA" dirty="0"/>
              <a:t>Snow</a:t>
            </a:r>
          </a:p>
          <a:p>
            <a:endParaRPr lang="en-ZA" dirty="0"/>
          </a:p>
          <a:p>
            <a:endParaRPr lang="en-ZA" dirty="0"/>
          </a:p>
          <a:p>
            <a:r>
              <a:rPr lang="en-ZA" dirty="0"/>
              <a:t>Showers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733007" y="1367247"/>
            <a:ext cx="4258490" cy="773580"/>
          </a:xfrm>
          <a:prstGeom prst="straightConnector1">
            <a:avLst/>
          </a:prstGeom>
          <a:ln w="38100">
            <a:solidFill>
              <a:srgbClr val="9730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054940" y="2751908"/>
            <a:ext cx="4389404" cy="1672047"/>
          </a:xfrm>
          <a:prstGeom prst="straightConnector1">
            <a:avLst/>
          </a:prstGeom>
          <a:ln w="38100">
            <a:solidFill>
              <a:srgbClr val="9730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rot="3936269">
            <a:off x="5991497" y="3504415"/>
            <a:ext cx="513806" cy="740229"/>
          </a:xfrm>
          <a:prstGeom prst="ellipse">
            <a:avLst/>
          </a:prstGeom>
          <a:noFill/>
          <a:ln w="28575">
            <a:solidFill>
              <a:srgbClr val="973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810767" y="1857620"/>
            <a:ext cx="4119770" cy="1917096"/>
          </a:xfrm>
          <a:prstGeom prst="straightConnector1">
            <a:avLst/>
          </a:prstGeom>
          <a:ln w="38100">
            <a:solidFill>
              <a:srgbClr val="9730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00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3175" y="3177994"/>
            <a:ext cx="7886700" cy="1325563"/>
          </a:xfrm>
        </p:spPr>
        <p:txBody>
          <a:bodyPr/>
          <a:lstStyle/>
          <a:p>
            <a:pPr algn="ctr"/>
            <a:r>
              <a:rPr lang="en-ZA" dirty="0">
                <a:solidFill>
                  <a:srgbClr val="0070C0"/>
                </a:solidFill>
              </a:rPr>
              <a:t>Any Questions?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45920" y="6356351"/>
            <a:ext cx="4732655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RTC-PRE-116.4     Date of last revision: 17 July 2019</a:t>
            </a:r>
          </a:p>
        </p:txBody>
      </p:sp>
    </p:spTree>
    <p:extLst>
      <p:ext uri="{BB962C8B-B14F-4D97-AF65-F5344CB8AC3E}">
        <p14:creationId xmlns:p14="http://schemas.microsoft.com/office/powerpoint/2010/main" val="1661266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The Forecasting Process</a:t>
            </a:r>
            <a:endParaRPr lang="en-ZA" altLang="en-US" dirty="0">
              <a:solidFill>
                <a:srgbClr val="0070C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Need to look back before looking ahead</a:t>
            </a:r>
          </a:p>
          <a:p>
            <a:r>
              <a:rPr lang="en-US" altLang="en-US" dirty="0"/>
              <a:t>Be aware of the major weather systems at play</a:t>
            </a:r>
          </a:p>
          <a:p>
            <a:r>
              <a:rPr lang="en-US" altLang="en-US" dirty="0"/>
              <a:t>Have an idea of the weather for the coming 3 days without having a look at any information (experience &amp; knowledge)</a:t>
            </a:r>
          </a:p>
          <a:p>
            <a:endParaRPr lang="en-US" altLang="en-US" dirty="0"/>
          </a:p>
          <a:p>
            <a:endParaRPr lang="en-ZA" altLang="en-US" dirty="0"/>
          </a:p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3288" y="6245225"/>
            <a:ext cx="5116512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RTC-PRE-116.4     Date of last revision: 17 July 2019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93966" y="4528457"/>
            <a:ext cx="4450080" cy="1010194"/>
            <a:chOff x="1793966" y="4528457"/>
            <a:chExt cx="4450080" cy="1010194"/>
          </a:xfrm>
        </p:grpSpPr>
        <p:sp>
          <p:nvSpPr>
            <p:cNvPr id="2" name="Cloud 1"/>
            <p:cNvSpPr/>
            <p:nvPr/>
          </p:nvSpPr>
          <p:spPr>
            <a:xfrm>
              <a:off x="1793966" y="4528457"/>
              <a:ext cx="4450080" cy="101019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582091" y="4848888"/>
              <a:ext cx="2873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/>
                <a:t>1. Analyse and Monitor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875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89179812"/>
              </p:ext>
            </p:extLst>
          </p:nvPr>
        </p:nvGraphicFramePr>
        <p:xfrm>
          <a:off x="426027" y="207818"/>
          <a:ext cx="8281555" cy="6421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4"/>
          <p:cNvSpPr/>
          <p:nvPr/>
        </p:nvSpPr>
        <p:spPr>
          <a:xfrm>
            <a:off x="7575550" y="146050"/>
            <a:ext cx="425450" cy="195262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6" name="Right Brace 5"/>
          <p:cNvSpPr/>
          <p:nvPr/>
        </p:nvSpPr>
        <p:spPr>
          <a:xfrm>
            <a:off x="7575550" y="2271713"/>
            <a:ext cx="425450" cy="19542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7" name="Right Brace 6"/>
          <p:cNvSpPr/>
          <p:nvPr/>
        </p:nvSpPr>
        <p:spPr>
          <a:xfrm>
            <a:off x="5598705" y="4676775"/>
            <a:ext cx="425450" cy="195262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8115300" y="892175"/>
            <a:ext cx="1028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STEP 1</a:t>
            </a:r>
            <a:endParaRPr lang="en-ZA" altLang="en-US" sz="2400"/>
          </a:p>
        </p:txBody>
      </p:sp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8115300" y="3017838"/>
            <a:ext cx="102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STEP 2</a:t>
            </a:r>
            <a:endParaRPr lang="en-ZA" altLang="en-US" sz="2400"/>
          </a:p>
        </p:txBody>
      </p:sp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6260375" y="5191125"/>
            <a:ext cx="102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STEP 3</a:t>
            </a:r>
            <a:endParaRPr lang="en-ZA" alt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545263"/>
            <a:ext cx="4957763" cy="476250"/>
          </a:xfrm>
        </p:spPr>
        <p:txBody>
          <a:bodyPr/>
          <a:lstStyle/>
          <a:p>
            <a:pPr>
              <a:defRPr/>
            </a:pPr>
            <a:r>
              <a:rPr lang="en-US"/>
              <a:t>RTC-PRE-116.4     Date of last revision: 17 July 2019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959429" y="507112"/>
            <a:ext cx="4450080" cy="1010194"/>
            <a:chOff x="1793966" y="4528457"/>
            <a:chExt cx="4450080" cy="1010194"/>
          </a:xfrm>
        </p:grpSpPr>
        <p:sp>
          <p:nvSpPr>
            <p:cNvPr id="11" name="Cloud 10"/>
            <p:cNvSpPr/>
            <p:nvPr/>
          </p:nvSpPr>
          <p:spPr>
            <a:xfrm>
              <a:off x="1793966" y="4528457"/>
              <a:ext cx="4450080" cy="101019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82091" y="4848888"/>
              <a:ext cx="2873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/>
                <a:t>1. Analyse and Monitor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2514" y="2849118"/>
            <a:ext cx="4450080" cy="1010194"/>
            <a:chOff x="1793966" y="4528457"/>
            <a:chExt cx="4450080" cy="1010194"/>
          </a:xfrm>
        </p:grpSpPr>
        <p:sp>
          <p:nvSpPr>
            <p:cNvPr id="14" name="Cloud 13"/>
            <p:cNvSpPr/>
            <p:nvPr/>
          </p:nvSpPr>
          <p:spPr>
            <a:xfrm>
              <a:off x="1793966" y="4528457"/>
              <a:ext cx="4450080" cy="101019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94708" y="4815334"/>
              <a:ext cx="32874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/>
                <a:t>2. Forecast &amp; 3. Warnings/IBF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2164" y="4999088"/>
            <a:ext cx="4450080" cy="1010194"/>
            <a:chOff x="1793966" y="4528457"/>
            <a:chExt cx="4450080" cy="1010194"/>
          </a:xfrm>
        </p:grpSpPr>
        <p:sp>
          <p:nvSpPr>
            <p:cNvPr id="17" name="Cloud 16"/>
            <p:cNvSpPr/>
            <p:nvPr/>
          </p:nvSpPr>
          <p:spPr>
            <a:xfrm>
              <a:off x="1793966" y="4528457"/>
              <a:ext cx="4450080" cy="101019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42853" y="4848888"/>
              <a:ext cx="3352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/>
                <a:t>4. Communicate &amp; 5. Quality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398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39763" y="6350"/>
            <a:ext cx="7886700" cy="1325563"/>
          </a:xfrm>
        </p:spPr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STEP 1; System identification</a:t>
            </a:r>
            <a:endParaRPr lang="en-ZA" altLang="en-US" dirty="0">
              <a:solidFill>
                <a:srgbClr val="0070C0"/>
              </a:solidFill>
            </a:endParaRPr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138" y="1331913"/>
            <a:ext cx="8913812" cy="499586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58850" y="6383338"/>
            <a:ext cx="5060950" cy="476250"/>
          </a:xfrm>
        </p:spPr>
        <p:txBody>
          <a:bodyPr/>
          <a:lstStyle/>
          <a:p>
            <a:pPr>
              <a:defRPr/>
            </a:pPr>
            <a:r>
              <a:rPr lang="en-US"/>
              <a:t>RTC-PRE-116.4     Date of last revision: 17 July 2019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083550" y="121920"/>
            <a:ext cx="914400" cy="914400"/>
            <a:chOff x="8083550" y="121920"/>
            <a:chExt cx="914400" cy="914400"/>
          </a:xfrm>
        </p:grpSpPr>
        <p:sp>
          <p:nvSpPr>
            <p:cNvPr id="2" name="Cloud 1"/>
            <p:cNvSpPr/>
            <p:nvPr/>
          </p:nvSpPr>
          <p:spPr>
            <a:xfrm>
              <a:off x="8083550" y="121920"/>
              <a:ext cx="914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288201" y="317510"/>
              <a:ext cx="505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4901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altLang="en-US"/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963" y="130175"/>
            <a:ext cx="8785225" cy="652621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RTC-PRE-116.4     Date of last revision: 17 July 2019</a:t>
            </a:r>
          </a:p>
        </p:txBody>
      </p:sp>
    </p:spTree>
    <p:extLst>
      <p:ext uri="{BB962C8B-B14F-4D97-AF65-F5344CB8AC3E}">
        <p14:creationId xmlns:p14="http://schemas.microsoft.com/office/powerpoint/2010/main" val="1138003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41564" y="66675"/>
            <a:ext cx="7886700" cy="1325563"/>
          </a:xfrm>
        </p:spPr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Observational Data</a:t>
            </a:r>
            <a:endParaRPr lang="en-ZA" altLang="en-US" dirty="0">
              <a:solidFill>
                <a:srgbClr val="0070C0"/>
              </a:solidFill>
            </a:endParaRPr>
          </a:p>
        </p:txBody>
      </p:sp>
      <p:pic>
        <p:nvPicPr>
          <p:cNvPr id="1024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114" y="1078731"/>
            <a:ext cx="7046458" cy="484869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8113" y="6483350"/>
            <a:ext cx="5800725" cy="476250"/>
          </a:xfrm>
        </p:spPr>
        <p:txBody>
          <a:bodyPr/>
          <a:lstStyle/>
          <a:p>
            <a:pPr>
              <a:defRPr/>
            </a:pPr>
            <a:r>
              <a:rPr lang="en-US"/>
              <a:t>RTC-PRE-116.4     Date of last revision: 17 July 2019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412990" y="477838"/>
            <a:ext cx="914400" cy="914400"/>
            <a:chOff x="8083550" y="121920"/>
            <a:chExt cx="914400" cy="914400"/>
          </a:xfrm>
        </p:grpSpPr>
        <p:sp>
          <p:nvSpPr>
            <p:cNvPr id="6" name="Cloud 5"/>
            <p:cNvSpPr/>
            <p:nvPr/>
          </p:nvSpPr>
          <p:spPr>
            <a:xfrm>
              <a:off x="8083550" y="121920"/>
              <a:ext cx="914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88201" y="317510"/>
              <a:ext cx="505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8451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1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rgbClr val="0070C0"/>
                </a:solidFill>
              </a:rPr>
              <a:t>STEP 2 – Apply changes to Current situation and Continuously monitor</a:t>
            </a:r>
            <a:endParaRPr lang="en-ZA" sz="36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82" y="1372780"/>
            <a:ext cx="6276964" cy="4828434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88274" y="6356351"/>
            <a:ext cx="547834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RTC-PRE-116.4     Date of last revision: 17 July 2019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058150" y="458380"/>
            <a:ext cx="914400" cy="914400"/>
            <a:chOff x="8083550" y="121920"/>
            <a:chExt cx="914400" cy="914400"/>
          </a:xfrm>
        </p:grpSpPr>
        <p:sp>
          <p:nvSpPr>
            <p:cNvPr id="6" name="Cloud 5"/>
            <p:cNvSpPr/>
            <p:nvPr/>
          </p:nvSpPr>
          <p:spPr>
            <a:xfrm>
              <a:off x="8083550" y="121920"/>
              <a:ext cx="914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88201" y="317510"/>
              <a:ext cx="505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dirty="0"/>
                <a:t>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60871" y="1477964"/>
            <a:ext cx="914400" cy="914400"/>
            <a:chOff x="8083550" y="121920"/>
            <a:chExt cx="914400" cy="914400"/>
          </a:xfrm>
        </p:grpSpPr>
        <p:sp>
          <p:nvSpPr>
            <p:cNvPr id="9" name="Cloud 8"/>
            <p:cNvSpPr/>
            <p:nvPr/>
          </p:nvSpPr>
          <p:spPr>
            <a:xfrm>
              <a:off x="8083550" y="121920"/>
              <a:ext cx="914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88201" y="317510"/>
              <a:ext cx="505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541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altLang="en-US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altLang="en-US"/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3025"/>
            <a:ext cx="6281738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RTC-PRE-116.4     Date of last revision: 17 July 2019</a:t>
            </a:r>
          </a:p>
        </p:txBody>
      </p:sp>
    </p:spTree>
    <p:extLst>
      <p:ext uri="{BB962C8B-B14F-4D97-AF65-F5344CB8AC3E}">
        <p14:creationId xmlns:p14="http://schemas.microsoft.com/office/powerpoint/2010/main" val="1563767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2124</TotalTime>
  <Words>688</Words>
  <Application>Microsoft Office PowerPoint</Application>
  <PresentationFormat>On-screen Show (4:3)</PresentationFormat>
  <Paragraphs>148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Comic Sans MS</vt:lpstr>
      <vt:lpstr>Office Theme</vt:lpstr>
      <vt:lpstr>The Forecasting Process and Terminology</vt:lpstr>
      <vt:lpstr>PowerPoint Presentation</vt:lpstr>
      <vt:lpstr>The Forecasting Process</vt:lpstr>
      <vt:lpstr>PowerPoint Presentation</vt:lpstr>
      <vt:lpstr>STEP 1; System identification</vt:lpstr>
      <vt:lpstr>PowerPoint Presentation</vt:lpstr>
      <vt:lpstr>Observational Data</vt:lpstr>
      <vt:lpstr>STEP 2 – Apply changes to Current situation and Continuously monitor</vt:lpstr>
      <vt:lpstr>PowerPoint Presentation</vt:lpstr>
      <vt:lpstr>STEP 3 – Compile a Forecast</vt:lpstr>
      <vt:lpstr>3 Disciplines/Specialized Areas of Alerts (Current practice)</vt:lpstr>
      <vt:lpstr>Classifications of Hazards (current practice)</vt:lpstr>
      <vt:lpstr>Special Weather Advisories</vt:lpstr>
      <vt:lpstr>Weather Watch</vt:lpstr>
      <vt:lpstr>Weather Warning</vt:lpstr>
      <vt:lpstr>Severe weather Watches/Warnings</vt:lpstr>
      <vt:lpstr>Impact Based Forecasting(IBF) Information and slides courtesy of Elizabeth Webster</vt:lpstr>
      <vt:lpstr>PowerPoint Presentation</vt:lpstr>
      <vt:lpstr>PowerPoint Presentation</vt:lpstr>
      <vt:lpstr>PowerPoint Presentation</vt:lpstr>
      <vt:lpstr>Forecasting Terminology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Heidel</dc:creator>
  <cp:lastModifiedBy>Gugu Maphisa</cp:lastModifiedBy>
  <cp:revision>62</cp:revision>
  <dcterms:created xsi:type="dcterms:W3CDTF">2018-05-07T11:03:38Z</dcterms:created>
  <dcterms:modified xsi:type="dcterms:W3CDTF">2019-07-26T07:23:03Z</dcterms:modified>
</cp:coreProperties>
</file>