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7" r:id="rId3"/>
    <p:sldId id="299" r:id="rId4"/>
    <p:sldId id="270" r:id="rId5"/>
    <p:sldId id="316" r:id="rId6"/>
    <p:sldId id="286" r:id="rId7"/>
    <p:sldId id="287" r:id="rId8"/>
    <p:sldId id="278" r:id="rId9"/>
    <p:sldId id="279" r:id="rId10"/>
    <p:sldId id="277" r:id="rId11"/>
    <p:sldId id="291" r:id="rId12"/>
    <p:sldId id="283" r:id="rId13"/>
    <p:sldId id="301" r:id="rId14"/>
    <p:sldId id="311" r:id="rId15"/>
    <p:sldId id="312" r:id="rId16"/>
    <p:sldId id="304" r:id="rId17"/>
    <p:sldId id="314" r:id="rId18"/>
    <p:sldId id="284" r:id="rId19"/>
    <p:sldId id="297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73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541B0-1EBA-4ADC-ACE1-FF803A8F6055}" type="datetimeFigureOut">
              <a:rPr lang="en-ZA" smtClean="0"/>
              <a:t>2019/07/26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1F74C-B293-44C9-A613-20D3A04578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004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1F74C-B293-44C9-A613-20D3A04578CD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001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3241"/>
            <a:ext cx="78867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F10A-9DB6-4767-9DBB-47B8FAB6CBE6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72141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33144"/>
            <a:ext cx="2949178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FDEB-AA74-469F-AE0F-943F6E0B82C3}" type="datetime1">
              <a:rPr lang="en-ZA" smtClean="0"/>
              <a:t>2019/07/26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63596" cy="365125"/>
          </a:xfrm>
        </p:spPr>
        <p:txBody>
          <a:bodyPr/>
          <a:lstStyle/>
          <a:p>
            <a:r>
              <a:rPr lang="pt-BR" dirty="0"/>
              <a:t>Templ ref: PPT-ISO-colour.001   Doc Ref no: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1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5123137"/>
            <a:ext cx="462915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7425" y="816511"/>
            <a:ext cx="4629150" cy="42426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425" y="5540840"/>
            <a:ext cx="462915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9741-7FB9-4873-AC00-7F76D4AE26ED}" type="datetime1">
              <a:rPr lang="en-ZA" smtClean="0"/>
              <a:t>2019/07/26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63596" cy="365125"/>
          </a:xfrm>
        </p:spPr>
        <p:txBody>
          <a:bodyPr/>
          <a:lstStyle/>
          <a:p>
            <a:r>
              <a:rPr lang="pt-BR" dirty="0"/>
              <a:t>Templ ref: PPT-ISO-colour.001   Doc Ref no: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127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9375" y="1639748"/>
            <a:ext cx="9144000" cy="3462338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76596"/>
            <a:ext cx="78867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62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0292" y="6356351"/>
            <a:ext cx="3623416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0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6F04-8674-4813-9F1C-E21BDCD8BAAA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8837" y="6356351"/>
            <a:ext cx="3606326" cy="365125"/>
          </a:xfrm>
        </p:spPr>
        <p:txBody>
          <a:bodyPr/>
          <a:lstStyle/>
          <a:p>
            <a:r>
              <a:rPr lang="pt-BR" dirty="0"/>
              <a:t>Templ ref: PPT-ISO-colour.001   Doc Ref no: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021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1B0F-00DE-4508-86D0-56A2D4790B11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49" y="6356351"/>
            <a:ext cx="3743325" cy="365125"/>
          </a:xfrm>
        </p:spPr>
        <p:txBody>
          <a:bodyPr/>
          <a:lstStyle/>
          <a:p>
            <a:r>
              <a:rPr lang="pt-BR" dirty="0"/>
              <a:t>Templ ref: PPT-ISO-colour.001   Doc Ref no: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562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3908013"/>
            <a:ext cx="78867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9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2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93164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60358"/>
            <a:ext cx="78867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5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9956"/>
            <a:ext cx="3868340" cy="43144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9956"/>
            <a:ext cx="3887391" cy="4314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6F4C-108C-4F3D-8E42-E7AE5F01C0BB}" type="datetime1">
              <a:rPr lang="en-ZA" smtClean="0"/>
              <a:t>2019/07/26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pt-BR" dirty="0"/>
              <a:t>Templ ref: PPT-ISO-colour.001   Doc Ref no: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4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6F4C-108C-4F3D-8E42-E7AE5F01C0BB}" type="datetime1">
              <a:rPr lang="en-ZA" smtClean="0"/>
              <a:t>2019/07/26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pt-BR" dirty="0"/>
              <a:t>Templ ref: PPT-ISO-colour.001   Doc Ref no: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9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2019/07/26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001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2019/07/26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084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2019/07/26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904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276E-61B0-4082-B666-69E4ABB2C526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Templ ref: PPT-ISO-colour.001   Doc Ref no: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380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5" r:id="rId5"/>
    <p:sldLayoutId id="2147483674" r:id="rId6"/>
    <p:sldLayoutId id="2147483664" r:id="rId7"/>
    <p:sldLayoutId id="2147483675" r:id="rId8"/>
    <p:sldLayoutId id="2147483676" r:id="rId9"/>
    <p:sldLayoutId id="2147483668" r:id="rId10"/>
    <p:sldLayoutId id="2147483669" r:id="rId11"/>
    <p:sldLayoutId id="2147483663" r:id="rId12"/>
    <p:sldLayoutId id="2147483670" r:id="rId13"/>
    <p:sldLayoutId id="2147483671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Winifred.Jordaan@weathersa.co.za" TargetMode="External"/><Relationship Id="rId2" Type="http://schemas.openxmlformats.org/officeDocument/2006/relationships/hyperlink" Target="mailto:met.training@weathersa.co.za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ublic.wmo.int/en/resources/training/wmolearn" TargetMode="External"/><Relationship Id="rId4" Type="http://schemas.openxmlformats.org/officeDocument/2006/relationships/hyperlink" Target="http://rtc.weathersa.co.za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mo.int/pages/prog/dra/BIP-M_and_BIP-MT_ComplianceMapping.html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mo.int/pages/prog/dra/etrp/competencies.php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361758"/>
            <a:ext cx="7886700" cy="4200842"/>
          </a:xfrm>
        </p:spPr>
        <p:txBody>
          <a:bodyPr>
            <a:normAutofit fontScale="62500" lnSpcReduction="20000"/>
          </a:bodyPr>
          <a:lstStyle/>
          <a:p>
            <a:pPr algn="ctr"/>
            <a:endParaRPr lang="en-ZA" dirty="0"/>
          </a:p>
          <a:p>
            <a:pPr algn="ctr"/>
            <a:endParaRPr lang="en-ZA" dirty="0"/>
          </a:p>
          <a:p>
            <a:pPr algn="ctr">
              <a:lnSpc>
                <a:spcPct val="160000"/>
              </a:lnSpc>
            </a:pPr>
            <a:r>
              <a:rPr lang="en-US" altLang="en-US" sz="4400" b="1" dirty="0">
                <a:solidFill>
                  <a:schemeClr val="tx2"/>
                </a:solidFill>
              </a:rPr>
              <a:t>Recognized World Meteorological Organization (WMO) </a:t>
            </a:r>
            <a:br>
              <a:rPr lang="en-US" altLang="en-US" sz="4400" b="1" dirty="0">
                <a:solidFill>
                  <a:schemeClr val="tx2"/>
                </a:solidFill>
              </a:rPr>
            </a:br>
            <a:r>
              <a:rPr lang="en-US" altLang="en-US" sz="4400" b="1" dirty="0">
                <a:solidFill>
                  <a:schemeClr val="tx2"/>
                </a:solidFill>
              </a:rPr>
              <a:t>Regional Training Centre:</a:t>
            </a:r>
            <a:br>
              <a:rPr lang="en-US" altLang="en-US" sz="4400" b="1" dirty="0">
                <a:solidFill>
                  <a:schemeClr val="tx2"/>
                </a:solidFill>
              </a:rPr>
            </a:br>
            <a:r>
              <a:rPr lang="en-US" altLang="en-US" sz="4400" b="1" dirty="0">
                <a:solidFill>
                  <a:schemeClr val="tx2"/>
                </a:solidFill>
              </a:rPr>
              <a:t>RTC: Pretoria</a:t>
            </a:r>
            <a:br>
              <a:rPr lang="en-US" altLang="en-US" sz="4400" b="1" dirty="0">
                <a:solidFill>
                  <a:schemeClr val="tx2"/>
                </a:solidFill>
              </a:rPr>
            </a:br>
            <a:br>
              <a:rPr lang="en-US" altLang="en-US" b="1" dirty="0">
                <a:solidFill>
                  <a:schemeClr val="tx2"/>
                </a:solidFill>
              </a:rPr>
            </a:br>
            <a:endParaRPr lang="en-ZA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2397A-87D2-4321-A38F-4BF03C96F70F}" type="datetime1">
              <a:rPr lang="en-ZA" smtClean="0"/>
              <a:t>2019/07/26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9943" y="6139543"/>
            <a:ext cx="6894286" cy="581933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no:RTC-PRES-Board-2019-001.1</a:t>
            </a:r>
            <a:endParaRPr lang="en-US" dirty="0"/>
          </a:p>
          <a:p>
            <a:pPr>
              <a:defRPr/>
            </a:pPr>
            <a:r>
              <a:rPr lang="pt-BR" dirty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1003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708" y="1778946"/>
            <a:ext cx="8413432" cy="398177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85750" indent="-28575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en-ZA" sz="1800" dirty="0"/>
              <a:t>Each of the subjects can be given as short courses for continuous professional development.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en-ZA" sz="1800" dirty="0"/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en-ZA" sz="1800" dirty="0"/>
              <a:t>Pre-requisite requirement is a BIP-M (forecasting) with English.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30555" algn="l"/>
              </a:tabLst>
            </a:pPr>
            <a:r>
              <a:rPr lang="en-ZA" sz="1800" dirty="0"/>
              <a:t>Pre-requisite requirement mathematics and physical science on secondary school level (Meteorological Technician).</a:t>
            </a:r>
          </a:p>
          <a:p>
            <a:pPr marL="285750" indent="-28575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en-Z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/>
              <a:t>Will only be presented if the minimum number of learners is reached.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1800" dirty="0"/>
              <a:t>Each subject has specific entry requirements and the duration is subject to the specific credits.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7855" y="6356351"/>
            <a:ext cx="5627716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no:no:RTC-PRES-Board-2019-001.1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10</a:t>
            </a:fld>
            <a:endParaRPr lang="en-ZA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04829"/>
            <a:ext cx="9044940" cy="8283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7301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u="sng" dirty="0"/>
              <a:t>Short Courses for Weather Forecasting and Meteorological Technician</a:t>
            </a:r>
            <a:endParaRPr lang="en-ZA" sz="3600" b="1" dirty="0"/>
          </a:p>
        </p:txBody>
      </p:sp>
    </p:spTree>
    <p:extLst>
      <p:ext uri="{BB962C8B-B14F-4D97-AF65-F5344CB8AC3E}">
        <p14:creationId xmlns:p14="http://schemas.microsoft.com/office/powerpoint/2010/main" val="341628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0341"/>
            <a:ext cx="7886700" cy="828362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u="sng" dirty="0"/>
              <a:t>Workshops for SADC and Beyond</a:t>
            </a:r>
            <a:endParaRPr lang="en-ZA" sz="3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7855" y="6356351"/>
            <a:ext cx="5403272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no:RTC-PRES-Board-2019-001.1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11</a:t>
            </a:fld>
            <a:endParaRPr lang="en-ZA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175207"/>
              </p:ext>
            </p:extLst>
          </p:nvPr>
        </p:nvGraphicFramePr>
        <p:xfrm>
          <a:off x="418148" y="1355811"/>
          <a:ext cx="8298180" cy="4849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1653">
                  <a:extLst>
                    <a:ext uri="{9D8B030D-6E8A-4147-A177-3AD203B41FA5}">
                      <a16:colId xmlns:a16="http://schemas.microsoft.com/office/drawing/2014/main" val="3376021177"/>
                    </a:ext>
                  </a:extLst>
                </a:gridCol>
                <a:gridCol w="2696527">
                  <a:extLst>
                    <a:ext uri="{9D8B030D-6E8A-4147-A177-3AD203B41FA5}">
                      <a16:colId xmlns:a16="http://schemas.microsoft.com/office/drawing/2014/main" val="249638346"/>
                    </a:ext>
                  </a:extLst>
                </a:gridCol>
              </a:tblGrid>
              <a:tr h="638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b="0" dirty="0">
                          <a:solidFill>
                            <a:schemeClr val="tx1"/>
                          </a:solidFill>
                        </a:rPr>
                        <a:t>Aviation competencies (in negotiations with UKMO)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b="0" dirty="0">
                          <a:solidFill>
                            <a:schemeClr val="tx1"/>
                          </a:solidFill>
                        </a:rPr>
                        <a:t>Ad Hoc basis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897389"/>
                  </a:ext>
                </a:extLst>
              </a:tr>
              <a:tr h="834395">
                <a:tc>
                  <a:txBody>
                    <a:bodyPr/>
                    <a:lstStyle/>
                    <a:p>
                      <a:r>
                        <a:rPr lang="en-US" altLang="en-US" dirty="0" err="1"/>
                        <a:t>Meteosat</a:t>
                      </a:r>
                      <a:r>
                        <a:rPr lang="en-US" altLang="en-US" dirty="0"/>
                        <a:t> Second Generation (MSG) Satellite interpretation – third generation</a:t>
                      </a:r>
                      <a:r>
                        <a:rPr lang="en-US" altLang="en-US" baseline="0" dirty="0"/>
                        <a:t> information is coming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dirty="0"/>
                        <a:t>Every year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420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dirty="0"/>
                        <a:t>Marine MSG interpretation (ad hoc)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dirty="0"/>
                        <a:t>Every second year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106740"/>
                  </a:ext>
                </a:extLst>
              </a:tr>
              <a:tr h="683623">
                <a:tc>
                  <a:txBody>
                    <a:bodyPr/>
                    <a:lstStyle/>
                    <a:p>
                      <a:r>
                        <a:rPr lang="en-US" altLang="en-US" dirty="0"/>
                        <a:t>Climate satellite application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dirty="0"/>
                        <a:t>Every second year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616046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r>
                        <a:rPr lang="en-US" altLang="en-US" dirty="0"/>
                        <a:t>Severe Weather Forecasting Demonstration Project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dirty="0"/>
                        <a:t>(if funds are available)</a:t>
                      </a:r>
                    </a:p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24695"/>
                  </a:ext>
                </a:extLst>
              </a:tr>
              <a:tr h="770708">
                <a:tc>
                  <a:txBody>
                    <a:bodyPr/>
                    <a:lstStyle/>
                    <a:p>
                      <a:r>
                        <a:rPr lang="en-US" dirty="0"/>
                        <a:t>Sponsored Satellite workshops (Forecasters, Marine and Climate)</a:t>
                      </a:r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07487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On request - Radar and other specialist subjects</a:t>
                      </a:r>
                    </a:p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99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739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altLang="en-US" sz="4000" b="1" dirty="0"/>
              <a:t>Additional Training in Planning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4355" y="6356351"/>
            <a:ext cx="5428211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no:RTC-PRES-Board-2019-001.1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12</a:t>
            </a:fld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894" y="1433633"/>
            <a:ext cx="8308386" cy="480922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The training of Climatologists needs to comply with the Competencies for Climatologists. We are in discussions with universities to adjust their training.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The training of Instrument Technicians to maintain Instrumentation.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The Managerial training of Meteorological Managers (extension in scope for the RTC) Looking for an online partner 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TQM – either as assistance or as compliance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Any other request can be sent to the email on the last slide.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87026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26" y="300396"/>
            <a:ext cx="7886700" cy="828362"/>
          </a:xfrm>
        </p:spPr>
        <p:txBody>
          <a:bodyPr>
            <a:noAutofit/>
          </a:bodyPr>
          <a:lstStyle/>
          <a:p>
            <a:pPr algn="ctr"/>
            <a:br>
              <a:rPr lang="en-US" altLang="en-US" sz="3600" b="1" dirty="0"/>
            </a:br>
            <a:r>
              <a:rPr lang="en-US" altLang="en-US" sz="3600" b="1" dirty="0"/>
              <a:t>RTC STRATEGY:</a:t>
            </a:r>
            <a:br>
              <a:rPr lang="en-US" altLang="en-US" sz="3600" b="1" dirty="0"/>
            </a:br>
            <a:r>
              <a:rPr lang="en-US" altLang="en-US" sz="3600" b="1" dirty="0"/>
              <a:t>RTC Strategy Background</a:t>
            </a:r>
            <a:endParaRPr lang="en-Z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717" y="1622019"/>
            <a:ext cx="8271317" cy="425849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/>
              <a:t>The First strategy was for a 5-year period 2014/15 – 2018/19.</a:t>
            </a:r>
          </a:p>
          <a:p>
            <a:pPr>
              <a:lnSpc>
                <a:spcPct val="120000"/>
              </a:lnSpc>
              <a:defRPr/>
            </a:pPr>
            <a:r>
              <a:rPr lang="en-US" dirty="0"/>
              <a:t>Addressed:</a:t>
            </a:r>
          </a:p>
          <a:p>
            <a:pPr>
              <a:lnSpc>
                <a:spcPct val="120000"/>
              </a:lnSpc>
              <a:defRPr/>
            </a:pPr>
            <a:r>
              <a:rPr lang="en-US" dirty="0"/>
              <a:t>Alignment to WMO qualifications</a:t>
            </a:r>
          </a:p>
          <a:p>
            <a:pPr>
              <a:lnSpc>
                <a:spcPct val="120000"/>
              </a:lnSpc>
              <a:defRPr/>
            </a:pPr>
            <a:r>
              <a:rPr lang="en-US" dirty="0"/>
              <a:t>Alignment to WMO competency requirements</a:t>
            </a:r>
          </a:p>
          <a:p>
            <a:pPr>
              <a:lnSpc>
                <a:spcPct val="120000"/>
              </a:lnSpc>
              <a:defRPr/>
            </a:pPr>
            <a:r>
              <a:rPr lang="en-US" dirty="0"/>
              <a:t>Inclusion of Training material for SADC</a:t>
            </a:r>
          </a:p>
          <a:p>
            <a:pPr>
              <a:lnSpc>
                <a:spcPct val="120000"/>
              </a:lnSpc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>
              <a:lnSpc>
                <a:spcPct val="120000"/>
              </a:lnSpc>
              <a:defRPr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4479" y="6356351"/>
            <a:ext cx="5469775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no:RTC-PRES-Board-2019-001.1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4138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21" y="186096"/>
            <a:ext cx="7886700" cy="74562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/>
              <a:t>New 5-year Strategy:</a:t>
            </a:r>
            <a:br>
              <a:rPr lang="en-US" altLang="en-US" sz="3600" b="1" dirty="0"/>
            </a:br>
            <a:r>
              <a:rPr lang="en-US" altLang="en-US" sz="3600" b="1" dirty="0"/>
              <a:t>Strategic Goals and Objectives</a:t>
            </a:r>
            <a:endParaRPr lang="en-Z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86" y="1149909"/>
            <a:ext cx="8500820" cy="520644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en-ZA" b="1" dirty="0"/>
              <a:t>1: To ensure a portfolio of relevant meteorological  related competence development programmes:</a:t>
            </a:r>
          </a:p>
          <a:p>
            <a:pPr lvl="0"/>
            <a:r>
              <a:rPr lang="en-ZA" b="1" dirty="0"/>
              <a:t>	a) Programme Development: </a:t>
            </a:r>
          </a:p>
          <a:p>
            <a:pPr lvl="0"/>
            <a:r>
              <a:rPr lang="en-ZA" b="1" dirty="0"/>
              <a:t>	- </a:t>
            </a:r>
            <a:r>
              <a:rPr lang="en-ZA" b="1" dirty="0">
                <a:solidFill>
                  <a:srgbClr val="0000FF"/>
                </a:solidFill>
              </a:rPr>
              <a:t>Ensure that it is aligned to WMO requirements 	- Enhancement to include electronic 		            	  instrumentation maintenance and verification</a:t>
            </a:r>
          </a:p>
          <a:p>
            <a:pPr lvl="0"/>
            <a:r>
              <a:rPr lang="en-ZA" b="1" dirty="0">
                <a:solidFill>
                  <a:srgbClr val="0000FF"/>
                </a:solidFill>
              </a:rPr>
              <a:t>	- Inclusion of Air Quality training</a:t>
            </a:r>
          </a:p>
          <a:p>
            <a:pPr lvl="0"/>
            <a:r>
              <a:rPr lang="en-ZA" b="1" dirty="0">
                <a:solidFill>
                  <a:srgbClr val="0000FF"/>
                </a:solidFill>
              </a:rPr>
              <a:t>	- Inclusion of basic ICT training</a:t>
            </a:r>
          </a:p>
          <a:p>
            <a:pPr lvl="0"/>
            <a:endParaRPr lang="en-ZA" b="1" dirty="0">
              <a:solidFill>
                <a:srgbClr val="0000FF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ZA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9978" y="6426093"/>
            <a:ext cx="5503025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no:RTC-PRES-Board-2019-001.1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3892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21" y="186096"/>
            <a:ext cx="7886700" cy="745622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/>
              <a:t>Strategic Goals and Objectives</a:t>
            </a:r>
            <a:endParaRPr lang="en-Z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86" y="1149909"/>
            <a:ext cx="8500820" cy="520644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en-ZA" b="1" dirty="0"/>
              <a:t>1: To ensure a portfolio of relevant meteorological                                                   related competence development programmes:</a:t>
            </a:r>
          </a:p>
          <a:p>
            <a:pPr lvl="0"/>
            <a:r>
              <a:rPr lang="en-ZA" b="1" dirty="0"/>
              <a:t>	b) Programme Enhancement: </a:t>
            </a:r>
          </a:p>
          <a:p>
            <a:pPr lvl="0"/>
            <a:r>
              <a:rPr lang="en-ZA" b="1" dirty="0"/>
              <a:t>	- </a:t>
            </a:r>
            <a:r>
              <a:rPr lang="en-ZA" b="1" dirty="0">
                <a:solidFill>
                  <a:srgbClr val="0000FF"/>
                </a:solidFill>
              </a:rPr>
              <a:t>Enhancement of the SAWS training Moodle site 	(SADC has access to it)</a:t>
            </a:r>
          </a:p>
          <a:p>
            <a:pPr lvl="0"/>
            <a:r>
              <a:rPr lang="en-ZA" b="1" dirty="0">
                <a:solidFill>
                  <a:srgbClr val="0000FF"/>
                </a:solidFill>
              </a:rPr>
              <a:t>	- Enhancement of the Science</a:t>
            </a:r>
          </a:p>
          <a:p>
            <a:pPr lvl="0"/>
            <a:r>
              <a:rPr lang="en-ZA" b="1" dirty="0">
                <a:solidFill>
                  <a:srgbClr val="0000FF"/>
                </a:solidFill>
              </a:rPr>
              <a:t>	- Inclusion of the WMO Global Campus</a:t>
            </a:r>
            <a:endParaRPr lang="en-ZA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9978" y="6426093"/>
            <a:ext cx="5503025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no:RTC-PRES-Board-2019-001.1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73035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21" y="186096"/>
            <a:ext cx="7886700" cy="745622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/>
              <a:t>Strategic Goals and Objectives</a:t>
            </a:r>
            <a:endParaRPr lang="en-Z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86" y="1149909"/>
            <a:ext cx="8500820" cy="520644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lvl="0"/>
            <a:r>
              <a:rPr lang="en-ZA" sz="2000" dirty="0"/>
              <a:t>2:  </a:t>
            </a:r>
            <a:r>
              <a:rPr lang="en-ZA" b="1" dirty="0"/>
              <a:t>To ensure a network of conducive partnerships for enhancement of meteorological related competence development capacity</a:t>
            </a:r>
          </a:p>
          <a:p>
            <a:pPr marL="457200" lvl="0" indent="-457200">
              <a:buAutoNum type="alphaLcParenR"/>
            </a:pPr>
            <a:r>
              <a:rPr lang="en-ZA" b="1" dirty="0"/>
              <a:t>Partnership Development</a:t>
            </a:r>
          </a:p>
          <a:p>
            <a:pPr lvl="0"/>
            <a:r>
              <a:rPr lang="en-ZA" b="1" dirty="0"/>
              <a:t>	- </a:t>
            </a:r>
            <a:r>
              <a:rPr lang="en-ZA" b="1" dirty="0">
                <a:solidFill>
                  <a:srgbClr val="0000FF"/>
                </a:solidFill>
              </a:rPr>
              <a:t>Identification of Educational partners</a:t>
            </a:r>
          </a:p>
          <a:p>
            <a:pPr lvl="0"/>
            <a:r>
              <a:rPr lang="en-ZA" b="1" dirty="0">
                <a:solidFill>
                  <a:srgbClr val="0000FF"/>
                </a:solidFill>
              </a:rPr>
              <a:t>	- Identification of funders</a:t>
            </a:r>
          </a:p>
          <a:p>
            <a:pPr lvl="0"/>
            <a:r>
              <a:rPr lang="en-ZA" b="1" dirty="0">
                <a:solidFill>
                  <a:srgbClr val="0000FF"/>
                </a:solidFill>
              </a:rPr>
              <a:t>	- International collaboration</a:t>
            </a:r>
          </a:p>
          <a:p>
            <a:pPr marL="457200" lvl="0" indent="-457200">
              <a:buAutoNum type="alphaLcParenR"/>
            </a:pPr>
            <a:endParaRPr lang="en-ZA" b="1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dirty="0"/>
              <a:t>b)   </a:t>
            </a:r>
            <a:r>
              <a:rPr lang="en-US" altLang="en-US" b="1" dirty="0"/>
              <a:t>Partnership Relations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9978" y="6426093"/>
            <a:ext cx="5503025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no:RTC-PRES-Board-2019-001.1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1926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21" y="186096"/>
            <a:ext cx="7886700" cy="745622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/>
              <a:t>Strategic Goals and Objectives</a:t>
            </a:r>
            <a:endParaRPr lang="en-Z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86" y="1149909"/>
            <a:ext cx="8500820" cy="520644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ZA" sz="2000" dirty="0"/>
              <a:t>3:  </a:t>
            </a:r>
            <a:r>
              <a:rPr lang="en-ZA" b="1" dirty="0"/>
              <a:t>To ensure sound meteorological related competence development delivery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AutoNum type="alphaLcParenR"/>
              <a:defRPr/>
            </a:pPr>
            <a:r>
              <a:rPr lang="en-ZA" b="1" dirty="0"/>
              <a:t>Training Programme Implementation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AutoNum type="alphaLcParenR"/>
              <a:defRPr/>
            </a:pPr>
            <a:r>
              <a:rPr lang="en-ZA" b="1" dirty="0"/>
              <a:t>Training Programme Evaluation and Monitoring</a:t>
            </a: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buAutoNum type="alphaLcParenR"/>
              <a:defRPr/>
            </a:pPr>
            <a:endParaRPr lang="en-ZA" b="1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ZA" b="1" dirty="0"/>
              <a:t>4: To ensure internal business excellence within the RTC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alt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9978" y="6426093"/>
            <a:ext cx="5503025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no:RTC-PRES-Board-2019-001.1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7452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59179"/>
            <a:ext cx="7886700" cy="828362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en-US" sz="3600" b="1" dirty="0"/>
              <a:t>Enhancement and Resource Mobilization</a:t>
            </a:r>
            <a:endParaRPr lang="en-Z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375" y="1662941"/>
            <a:ext cx="8255726" cy="428962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To be able to enhance the training of Meteorological personnel, especially SADC, </a:t>
            </a:r>
            <a:r>
              <a:rPr lang="en-US" altLang="en-US" sz="1800" u="sng" dirty="0"/>
              <a:t>additional funds will have to be sought</a:t>
            </a:r>
            <a:r>
              <a:rPr lang="en-US" altLang="en-US" sz="1800" dirty="0"/>
              <a:t>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The Forecasters and Meteorological Technicians of SADC need to comply with the competencies (Continuous Professional Development).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dirty="0"/>
              <a:t>     </a:t>
            </a:r>
            <a:r>
              <a:rPr lang="en-US" altLang="en-US" sz="1800" u="sng" dirty="0"/>
              <a:t>There are courses through the RTC: Pretoria that are dedicated for that.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altLang="en-US" sz="1800" u="sng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A </a:t>
            </a:r>
            <a:r>
              <a:rPr lang="en-US" altLang="en-US" sz="1800" u="sng" dirty="0"/>
              <a:t>proposal</a:t>
            </a:r>
            <a:r>
              <a:rPr lang="en-US" altLang="en-US" sz="1800" dirty="0"/>
              <a:t> for funding was submitted to NEPAD for the competency training (Good practices and skills development for Africa).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8" y="6356351"/>
            <a:ext cx="2057400" cy="365125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4109" y="6356351"/>
            <a:ext cx="5320146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no:RTC-PRES-Board-2019-001.1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512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59179"/>
            <a:ext cx="7886700" cy="828362"/>
          </a:xfrm>
          <a:noFill/>
        </p:spPr>
        <p:txBody>
          <a:bodyPr>
            <a:noAutofit/>
          </a:bodyPr>
          <a:lstStyle/>
          <a:p>
            <a:pPr algn="ctr"/>
            <a:r>
              <a:rPr lang="en-US" altLang="en-US" sz="3600" b="1" dirty="0"/>
              <a:t>Enhancement and Resource Mobilization</a:t>
            </a:r>
            <a:endParaRPr lang="en-ZA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3888" y="6356351"/>
            <a:ext cx="2057400" cy="365125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4109" y="6356351"/>
            <a:ext cx="5320146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no:RTC-PRES-Board-2019-001.1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19</a:t>
            </a:fld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600" y="1224455"/>
            <a:ext cx="8147276" cy="495222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b="1" u="sng" dirty="0"/>
              <a:t>Further Funding is also required for</a:t>
            </a:r>
            <a:r>
              <a:rPr lang="en-US" altLang="en-US" sz="1800" dirty="0"/>
              <a:t>: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Funding for the development and registration of additional qualifications.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 Funding for the enhancement and professional development of the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dirty="0"/>
              <a:t>      MOODLE site and administration there-off.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 Funding for the managerial training development and running of that.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altLang="en-US" sz="18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b="1" u="sng" dirty="0"/>
              <a:t>Suggest that MASA look at: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Funding for the SWFDP workshop and other specialized workshops.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Creation of an Education and Training Fund for the Meteorological Personnel within SADC.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0347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3600" b="1" dirty="0"/>
              <a:t>Background for RTC and </a:t>
            </a:r>
            <a:r>
              <a:rPr lang="en-US" altLang="en-US" sz="3600" b="1" dirty="0" err="1"/>
              <a:t>CoE</a:t>
            </a:r>
            <a:r>
              <a:rPr lang="en-US" altLang="en-US" sz="3600" b="1" dirty="0"/>
              <a:t> in satellite training</a:t>
            </a:r>
            <a:endParaRPr lang="en-ZA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9171" y="6356351"/>
            <a:ext cx="5943600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 RTC-PRES-Board-2019-001.1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2</a:t>
            </a:fld>
            <a:endParaRPr lang="en-ZA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406522"/>
              </p:ext>
            </p:extLst>
          </p:nvPr>
        </p:nvGraphicFramePr>
        <p:xfrm>
          <a:off x="408429" y="1367441"/>
          <a:ext cx="8278371" cy="2668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7191">
                  <a:extLst>
                    <a:ext uri="{9D8B030D-6E8A-4147-A177-3AD203B41FA5}">
                      <a16:colId xmlns:a16="http://schemas.microsoft.com/office/drawing/2014/main" val="1039313555"/>
                    </a:ext>
                  </a:extLst>
                </a:gridCol>
                <a:gridCol w="1821180">
                  <a:extLst>
                    <a:ext uri="{9D8B030D-6E8A-4147-A177-3AD203B41FA5}">
                      <a16:colId xmlns:a16="http://schemas.microsoft.com/office/drawing/2014/main" val="2387546870"/>
                    </a:ext>
                  </a:extLst>
                </a:gridCol>
              </a:tblGrid>
              <a:tr h="714565">
                <a:tc>
                  <a:txBody>
                    <a:bodyPr/>
                    <a:lstStyle/>
                    <a:p>
                      <a:r>
                        <a:rPr lang="en-GB" altLang="en-US" sz="1800" b="0" dirty="0">
                          <a:solidFill>
                            <a:schemeClr val="tx1"/>
                          </a:solidFill>
                        </a:rPr>
                        <a:t>Accredited Nationally with the Sector Education and Training Authority for Transport (TETA SETA)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altLang="en-US" sz="1800" b="0" dirty="0">
                          <a:solidFill>
                            <a:schemeClr val="tx1"/>
                          </a:solidFill>
                        </a:rPr>
                        <a:t>since 2007</a:t>
                      </a:r>
                      <a:endParaRPr lang="en-Z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702035"/>
                  </a:ext>
                </a:extLst>
              </a:tr>
              <a:tr h="764896">
                <a:tc>
                  <a:txBody>
                    <a:bodyPr/>
                    <a:lstStyle/>
                    <a:p>
                      <a:r>
                        <a:rPr lang="en-GB" altLang="en-US" sz="1800" dirty="0"/>
                        <a:t>Recognized WMO Centre of Excellence (CoE) in satellite training - for </a:t>
                      </a:r>
                      <a:r>
                        <a:rPr lang="en-GB" altLang="en-US" sz="1800" u="none" dirty="0"/>
                        <a:t>SADC..</a:t>
                      </a:r>
                      <a:endParaRPr lang="en-ZA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/>
                        <a:t>since 2010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230324"/>
                  </a:ext>
                </a:extLst>
              </a:tr>
              <a:tr h="1150327">
                <a:tc>
                  <a:txBody>
                    <a:bodyPr/>
                    <a:lstStyle/>
                    <a:p>
                      <a:r>
                        <a:rPr lang="en-GB" altLang="en-US" sz="1800" dirty="0"/>
                        <a:t>Recognized as a World Meteorological Organization (WMO) Regional Training Centre (RTC)</a:t>
                      </a:r>
                      <a:r>
                        <a:rPr lang="en-GB" altLang="en-US" sz="1800" baseline="0" dirty="0"/>
                        <a:t> -</a:t>
                      </a:r>
                      <a:r>
                        <a:rPr lang="en-GB" altLang="en-US" sz="1800" dirty="0"/>
                        <a:t> for SADC and beyond.</a:t>
                      </a:r>
                    </a:p>
                    <a:p>
                      <a:r>
                        <a:rPr lang="en-GB" altLang="en-US" sz="1800" u="none" dirty="0"/>
                        <a:t>Had a review in September 2018</a:t>
                      </a:r>
                      <a:endParaRPr lang="en-GB" altLang="en-US" sz="1800" dirty="0"/>
                    </a:p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800" dirty="0"/>
                        <a:t>since May 2011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13408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4772784" y="4744346"/>
            <a:ext cx="30870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0000FF"/>
                </a:solidFill>
              </a:rPr>
              <a:t>WMO’s recognized </a:t>
            </a:r>
            <a:r>
              <a:rPr lang="en-US" altLang="en-US" sz="2000" dirty="0" err="1">
                <a:solidFill>
                  <a:srgbClr val="0000FF"/>
                </a:solidFill>
              </a:rPr>
              <a:t>CoE’s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pic>
        <p:nvPicPr>
          <p:cNvPr id="1026" name="fancybox-img" descr="VLab links between Centres of Excellence (represented by their national flag) and their supporting satellite operators (highlighted in yellow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44" y="3997228"/>
            <a:ext cx="4026411" cy="263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40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690" y="1292225"/>
            <a:ext cx="8069234" cy="381970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b="1" dirty="0"/>
              <a:t>The End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en-US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hlinkClick r:id="rId2"/>
              </a:rPr>
              <a:t>met.training@weathersa.co.za</a:t>
            </a:r>
            <a:endParaRPr lang="en-US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hlinkClick r:id="rId3"/>
              </a:rPr>
              <a:t>Winifred.Jordaan@weathersa.co.za</a:t>
            </a:r>
            <a:endParaRPr lang="en-US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US" dirty="0">
                <a:hlinkClick r:id="rId4"/>
              </a:rPr>
              <a:t>http://rtc.weathersa.co.za/</a:t>
            </a:r>
            <a:endParaRPr lang="en-US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en-ZA" dirty="0">
                <a:hlinkClick r:id="rId5"/>
              </a:rPr>
              <a:t>https://public.wmo.int/en/resources/training/wmolearn</a:t>
            </a:r>
            <a:endParaRPr lang="en-ZA" dirty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4356" y="6356351"/>
            <a:ext cx="5311833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</a:t>
            </a:r>
            <a:r>
              <a:rPr lang="pt-BR"/>
              <a:t>: RTC-PRES-Board-2019-001.1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3517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26" y="300396"/>
            <a:ext cx="7886700" cy="828362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/>
              <a:t>Purpose of the Presentation”</a:t>
            </a:r>
            <a:endParaRPr lang="en-ZA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4479" y="6356351"/>
            <a:ext cx="5469775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no:RTC-PRES-Board-2019-001.1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3</a:t>
            </a:fld>
            <a:endParaRPr lang="en-ZA" dirty="0"/>
          </a:p>
        </p:txBody>
      </p:sp>
      <p:sp>
        <p:nvSpPr>
          <p:cNvPr id="10" name="Rectangle 9"/>
          <p:cNvSpPr/>
          <p:nvPr/>
        </p:nvSpPr>
        <p:spPr>
          <a:xfrm>
            <a:off x="375091" y="1626649"/>
            <a:ext cx="8370570" cy="2086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  <a:defRPr/>
            </a:pPr>
            <a:r>
              <a:rPr lang="en-US" b="1" dirty="0"/>
              <a:t>To give the SAWs board members an overview on the courses that are required for the weather and climate scientists.</a:t>
            </a:r>
          </a:p>
          <a:p>
            <a:pPr marL="342900" indent="-342900">
              <a:lnSpc>
                <a:spcPct val="120000"/>
              </a:lnSpc>
              <a:buFontTx/>
              <a:buChar char="-"/>
              <a:defRPr/>
            </a:pPr>
            <a:endParaRPr lang="en-US" b="1" dirty="0"/>
          </a:p>
          <a:p>
            <a:pPr marL="342900" indent="-342900">
              <a:lnSpc>
                <a:spcPct val="120000"/>
              </a:lnSpc>
              <a:buFontTx/>
              <a:buChar char="-"/>
              <a:defRPr/>
            </a:pPr>
            <a:r>
              <a:rPr lang="en-US" b="1" dirty="0"/>
              <a:t>University courses</a:t>
            </a:r>
          </a:p>
          <a:p>
            <a:pPr marL="342900" indent="-342900">
              <a:lnSpc>
                <a:spcPct val="120000"/>
              </a:lnSpc>
              <a:buFontTx/>
              <a:buChar char="-"/>
              <a:defRPr/>
            </a:pPr>
            <a:endParaRPr lang="en-US" b="1" dirty="0"/>
          </a:p>
          <a:p>
            <a:pPr marL="342900" indent="-342900">
              <a:lnSpc>
                <a:spcPct val="120000"/>
              </a:lnSpc>
              <a:buFontTx/>
              <a:buChar char="-"/>
              <a:defRPr/>
            </a:pPr>
            <a:r>
              <a:rPr lang="en-ZA" b="1" dirty="0"/>
              <a:t>Long term courses and Competencies</a:t>
            </a:r>
          </a:p>
        </p:txBody>
      </p:sp>
    </p:spTree>
    <p:extLst>
      <p:ext uri="{BB962C8B-B14F-4D97-AF65-F5344CB8AC3E}">
        <p14:creationId xmlns:p14="http://schemas.microsoft.com/office/powerpoint/2010/main" val="110210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26" y="300396"/>
            <a:ext cx="7886700" cy="828362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/>
              <a:t>Training of Meteorologists and Climatologists: University courses</a:t>
            </a:r>
            <a:endParaRPr lang="en-Z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717" y="1622019"/>
            <a:ext cx="8271317" cy="425849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800" b="1" u="sng" dirty="0"/>
              <a:t>This Training is prescribed mostly by WMO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Meteorologists - Basic Instruction Package for Meteorologists (BIP-M) (WMO-1083)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Meteorological Technician – Basic Instruction Package for a Meteorological Technician (BIP-MT) (WMO-1083)</a:t>
            </a:r>
          </a:p>
          <a:p>
            <a:pPr>
              <a:lnSpc>
                <a:spcPct val="120000"/>
              </a:lnSpc>
              <a:defRPr/>
            </a:pPr>
            <a:r>
              <a:rPr lang="en-US" altLang="en-US" sz="1800" dirty="0">
                <a:solidFill>
                  <a:srgbClr val="0000FF"/>
                </a:solidFill>
              </a:rPr>
              <a:t>See: </a:t>
            </a:r>
            <a:r>
              <a:rPr lang="en-US" altLang="en-US" sz="1800" dirty="0">
                <a:solidFill>
                  <a:srgbClr val="0000FF"/>
                </a:solidFill>
                <a:hlinkClick r:id="rId2"/>
              </a:rPr>
              <a:t>https://www.wmo.int/pages/prog/dra/BIP-M_and_BIP-MT_ComplianceMapping.html</a:t>
            </a:r>
            <a:endParaRPr lang="en-US" altLang="en-US" sz="1800" dirty="0">
              <a:solidFill>
                <a:srgbClr val="0000FF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>
              <a:lnSpc>
                <a:spcPct val="120000"/>
              </a:lnSpc>
              <a:defRPr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4479" y="6356351"/>
            <a:ext cx="5469775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no:RTC-PRES-Board-2019-001.1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9198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026" y="300396"/>
            <a:ext cx="7886700" cy="828362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/>
              <a:t>Training of Meteorologists and Climatologists: University courses</a:t>
            </a:r>
            <a:endParaRPr lang="en-Z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717" y="1622019"/>
            <a:ext cx="8271317" cy="425849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800" b="1" u="sng" dirty="0"/>
              <a:t>This Training is prescribed mostly by WMO: Competencies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Forecaster – Different Competencies (as published) (Public weather, marine and aviation)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Climatologists – Competencies (as published)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>
              <a:lnSpc>
                <a:spcPct val="120000"/>
              </a:lnSpc>
              <a:defRPr/>
            </a:pPr>
            <a:r>
              <a:rPr lang="en-US" altLang="en-US" sz="1800" dirty="0">
                <a:solidFill>
                  <a:srgbClr val="0000FF"/>
                </a:solidFill>
              </a:rPr>
              <a:t>See </a:t>
            </a:r>
            <a:r>
              <a:rPr lang="en-US" altLang="en-US" sz="1800" dirty="0">
                <a:solidFill>
                  <a:srgbClr val="0000FF"/>
                </a:solidFill>
                <a:hlinkClick r:id="rId2"/>
              </a:rPr>
              <a:t>https://www.wmo.int/pages/prog/dra/etrp/competencies.php</a:t>
            </a:r>
            <a:endParaRPr lang="en-US" altLang="en-US" sz="18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defRPr/>
            </a:pPr>
            <a:endParaRPr lang="en-US" altLang="en-US" sz="1800" dirty="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en-US" sz="1800" dirty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>
              <a:lnSpc>
                <a:spcPct val="120000"/>
              </a:lnSpc>
              <a:defRPr/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4479" y="6356351"/>
            <a:ext cx="5469775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no:RTC-PRES-Board-2019-001.1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57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21" y="186096"/>
            <a:ext cx="7886700" cy="745622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/>
              <a:t>Long Term Courses</a:t>
            </a:r>
            <a:endParaRPr lang="en-Z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86" y="1149909"/>
            <a:ext cx="8500820" cy="520644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b="1" u="sng" dirty="0">
                <a:solidFill>
                  <a:srgbClr val="0000FF"/>
                </a:solidFill>
              </a:rPr>
              <a:t>METEOROLOGICAL TECHNICIANS as per qualification and competencies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Training takes place at the RTC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The training is accredited by SETA TETA which is linked to the South African Qualification Authority and thus valid in SADC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Is compliant to the Basic Meteorological Package for Meteorological Technicians (BIP-MT) but which also includes electronic instrumentation.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dirty="0"/>
              <a:t>(The RTC does not handle the entry level requirements).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alt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9978" y="6426093"/>
            <a:ext cx="5503025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no:RTC-PRES-MASA-2019-001.1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946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096"/>
            <a:ext cx="7886700" cy="745622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/>
              <a:t>Long Term Courses</a:t>
            </a:r>
            <a:endParaRPr lang="en-ZA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636" y="1854493"/>
            <a:ext cx="8500820" cy="443211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2000" b="1" u="sng" dirty="0"/>
              <a:t>Training takes place at the RTC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 Run in association with Enterprise at the University of Pretoria. Busy with a qualification.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Entry requirements – nearly compliant to the Basic Meteorological Package for Meteorologists.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b="1" u="sng" dirty="0"/>
              <a:t>Alignment to the approved WMO competencies</a:t>
            </a:r>
            <a:r>
              <a:rPr lang="en-US" altLang="en-US" sz="1800" dirty="0"/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dirty="0"/>
              <a:t>    &gt;  Aviation 100%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dirty="0"/>
              <a:t>    &gt; Marine 90% complete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dirty="0"/>
              <a:t>    &gt; Public Weather – 95% on the agreed competencies  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sz="1800" dirty="0"/>
              <a:t>       – but have started with the impact based forecasting.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20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alt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9978" y="6426093"/>
            <a:ext cx="5503025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no:RTC-PRES-Board-2019-001.1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7</a:t>
            </a:fld>
            <a:endParaRPr lang="en-ZA"/>
          </a:p>
        </p:txBody>
      </p:sp>
      <p:sp>
        <p:nvSpPr>
          <p:cNvPr id="7" name="Text Placeholder 9"/>
          <p:cNvSpPr txBox="1">
            <a:spLocks/>
          </p:cNvSpPr>
          <p:nvPr/>
        </p:nvSpPr>
        <p:spPr>
          <a:xfrm>
            <a:off x="365544" y="1001460"/>
            <a:ext cx="8412912" cy="601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en-US" b="1" u="sng" dirty="0">
                <a:solidFill>
                  <a:srgbClr val="FF0000"/>
                </a:solidFill>
              </a:rPr>
              <a:t>POST GRADUATE CERTIFICATE IN FORECASTING</a:t>
            </a:r>
          </a:p>
        </p:txBody>
      </p:sp>
    </p:spTree>
    <p:extLst>
      <p:ext uri="{BB962C8B-B14F-4D97-AF65-F5344CB8AC3E}">
        <p14:creationId xmlns:p14="http://schemas.microsoft.com/office/powerpoint/2010/main" val="3447315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9542" y="6356351"/>
            <a:ext cx="5561214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no:RTC-PRES-Board-2019-001.1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8</a:t>
            </a:fld>
            <a:endParaRPr lang="en-ZA"/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92499"/>
              </p:ext>
            </p:extLst>
          </p:nvPr>
        </p:nvGraphicFramePr>
        <p:xfrm>
          <a:off x="381401" y="2338558"/>
          <a:ext cx="8297459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7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8977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</a:rPr>
                        <a:t>  </a:t>
                      </a:r>
                      <a:r>
                        <a:rPr lang="en-ZA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Option</a:t>
                      </a:r>
                      <a:r>
                        <a:rPr lang="en-ZA" sz="1800" b="1" u="sng" dirty="0">
                          <a:solidFill>
                            <a:schemeClr val="tx1"/>
                          </a:solidFill>
                          <a:effectLst/>
                        </a:rPr>
                        <a:t> 1</a:t>
                      </a:r>
                      <a:r>
                        <a:rPr lang="en-ZA" sz="1800" b="0" u="none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ZA" sz="1800" b="0" baseline="0" dirty="0">
                          <a:solidFill>
                            <a:schemeClr val="tx1"/>
                          </a:solidFill>
                          <a:effectLst/>
                        </a:rPr>
                        <a:t>– Intake </a:t>
                      </a:r>
                      <a:r>
                        <a:rPr lang="en-ZA" sz="1800" b="0" i="1" baseline="0" dirty="0">
                          <a:solidFill>
                            <a:schemeClr val="tx1"/>
                          </a:solidFill>
                          <a:effectLst/>
                        </a:rPr>
                        <a:t>without any </a:t>
                      </a:r>
                      <a:r>
                        <a:rPr lang="en-ZA" sz="1800" b="0" baseline="0" dirty="0">
                          <a:solidFill>
                            <a:schemeClr val="tx1"/>
                          </a:solidFill>
                          <a:effectLst/>
                        </a:rPr>
                        <a:t>experience: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en-ZA" sz="1800" b="0" baseline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1313" marR="0" indent="-34131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Nine weeks full time.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341313" marR="0" indent="-341313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630555" algn="l"/>
                        </a:tabLst>
                      </a:pPr>
                      <a:r>
                        <a:rPr lang="en-US" sz="1800" b="0" baseline="0" dirty="0">
                          <a:solidFill>
                            <a:schemeClr val="tx1"/>
                          </a:solidFill>
                          <a:effectLst/>
                        </a:rPr>
                        <a:t>Includes the development of a PoE aligned to the AMO competency standards.</a:t>
                      </a:r>
                    </a:p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630555" algn="l"/>
                        </a:tabLst>
                      </a:pPr>
                      <a:endParaRPr lang="en-US" sz="1800" b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6960" marR="56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81402" y="4432523"/>
            <a:ext cx="8297459" cy="2003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ZA" b="1" u="sng" dirty="0"/>
              <a:t>Option 2</a:t>
            </a:r>
            <a:r>
              <a:rPr lang="en-ZA" dirty="0"/>
              <a:t> – Intake </a:t>
            </a:r>
            <a:r>
              <a:rPr lang="en-ZA" i="1" dirty="0"/>
              <a:t>with some previous </a:t>
            </a:r>
            <a:r>
              <a:rPr lang="en-ZA" i="1" u="sng" dirty="0"/>
              <a:t>observation</a:t>
            </a:r>
            <a:r>
              <a:rPr lang="en-ZA" i="1" dirty="0"/>
              <a:t> </a:t>
            </a:r>
            <a:r>
              <a:rPr lang="en-ZA" dirty="0"/>
              <a:t>experience</a:t>
            </a:r>
          </a:p>
          <a:p>
            <a:pPr>
              <a:lnSpc>
                <a:spcPct val="115000"/>
              </a:lnSpc>
            </a:pPr>
            <a:endParaRPr lang="en-ZA" dirty="0"/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  <a:tabLst>
                <a:tab pos="1080135" algn="l"/>
              </a:tabLst>
            </a:pPr>
            <a:r>
              <a:rPr lang="en-ZA" dirty="0"/>
              <a:t>Seven week Distance Learning activities on Moodle</a:t>
            </a:r>
          </a:p>
          <a:p>
            <a:pPr marL="342900" lvl="0" indent="-342900">
              <a:lnSpc>
                <a:spcPct val="115000"/>
              </a:lnSpc>
              <a:buFont typeface="Wingdings" panose="05000000000000000000" pitchFamily="2" charset="2"/>
              <a:buChar char=""/>
              <a:tabLst>
                <a:tab pos="1080135" algn="l"/>
              </a:tabLst>
            </a:pPr>
            <a:r>
              <a:rPr lang="en-ZA" dirty="0"/>
              <a:t>Two week full-time course blended with MOODLE activities including compilation of </a:t>
            </a:r>
            <a:r>
              <a:rPr lang="en-ZA" dirty="0" err="1"/>
              <a:t>PoE</a:t>
            </a:r>
            <a:r>
              <a:rPr lang="en-ZA" dirty="0"/>
              <a:t> aligned to AMO competency standards</a:t>
            </a:r>
          </a:p>
          <a:p>
            <a:pPr>
              <a:lnSpc>
                <a:spcPct val="115000"/>
              </a:lnSpc>
              <a:tabLst>
                <a:tab pos="160020" algn="l"/>
              </a:tabLst>
            </a:pPr>
            <a:r>
              <a:rPr lang="en-ZA" dirty="0"/>
              <a:t>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5613" y="6858000"/>
            <a:ext cx="8223250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ZA" dirty="0"/>
              <a:t>Pre-requisite Basic Mathematics, Physical Science and English</a:t>
            </a:r>
            <a:r>
              <a:rPr lang="en-ZA" sz="1400" dirty="0"/>
              <a:t> </a:t>
            </a:r>
          </a:p>
          <a:p>
            <a:pPr marL="457200">
              <a:lnSpc>
                <a:spcPct val="115000"/>
              </a:lnSpc>
              <a:tabLst>
                <a:tab pos="1080135" algn="l"/>
              </a:tabLst>
            </a:pPr>
            <a:r>
              <a:rPr lang="en-ZA" sz="1400" dirty="0"/>
              <a:t> </a:t>
            </a:r>
          </a:p>
          <a:p>
            <a:pPr marL="457200">
              <a:lnSpc>
                <a:spcPct val="115000"/>
              </a:lnSpc>
              <a:tabLst>
                <a:tab pos="1080135" algn="l"/>
              </a:tabLst>
            </a:pPr>
            <a:r>
              <a:rPr lang="en-ZA" sz="1400" dirty="0"/>
              <a:t> 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3888" y="110341"/>
            <a:ext cx="7886700" cy="82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7301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dirty="0"/>
              <a:t>ICAO Aviation Meteorological Observation (AMO) Competency</a:t>
            </a:r>
            <a:endParaRPr lang="en-ZA" sz="3600" b="1" dirty="0"/>
          </a:p>
        </p:txBody>
      </p:sp>
      <p:sp>
        <p:nvSpPr>
          <p:cNvPr id="13" name="Rectangle 12"/>
          <p:cNvSpPr/>
          <p:nvPr/>
        </p:nvSpPr>
        <p:spPr>
          <a:xfrm>
            <a:off x="455613" y="1114641"/>
            <a:ext cx="826035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630555" algn="l"/>
              </a:tabLst>
            </a:pPr>
            <a:r>
              <a:rPr lang="en-ZA" dirty="0"/>
              <a:t>Based on the ICAO AMO competency criteria standards</a:t>
            </a:r>
          </a:p>
          <a:p>
            <a:pPr>
              <a:lnSpc>
                <a:spcPct val="115000"/>
              </a:lnSpc>
              <a:tabLst>
                <a:tab pos="630555" algn="l"/>
              </a:tabLst>
            </a:pPr>
            <a:endParaRPr lang="en-ZA" u="sng" dirty="0"/>
          </a:p>
          <a:p>
            <a:pPr>
              <a:lnSpc>
                <a:spcPct val="115000"/>
              </a:lnSpc>
              <a:tabLst>
                <a:tab pos="630555" algn="l"/>
              </a:tabLst>
            </a:pPr>
            <a:r>
              <a:rPr lang="en-ZA" u="sng" dirty="0"/>
              <a:t>RTC competency certificate issued upon successful completion</a:t>
            </a:r>
            <a:r>
              <a:rPr lang="en-Z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978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62545" y="6356351"/>
            <a:ext cx="5594466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no:no:RTC-PRES-Board-2019-001.1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9</a:t>
            </a:fld>
            <a:endParaRPr lang="en-ZA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3888" y="110341"/>
            <a:ext cx="7886700" cy="828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7301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dirty="0"/>
              <a:t>ICAO Aviation Meteorological Forecasting (AMF) Competency</a:t>
            </a:r>
            <a:endParaRPr lang="en-ZA" sz="3600" b="1" dirty="0"/>
          </a:p>
        </p:txBody>
      </p: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1193362"/>
              </p:ext>
            </p:extLst>
          </p:nvPr>
        </p:nvGraphicFramePr>
        <p:xfrm>
          <a:off x="518160" y="2367803"/>
          <a:ext cx="8199120" cy="3988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9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885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0555" algn="l"/>
                        </a:tabLst>
                        <a:defRPr/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Pre-requisite requirement is a BIP-M with previous forecasting experience and English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ZA" sz="18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month Blended learning course with RTC competency certificate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–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080135" algn="l"/>
                        </a:tabLs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Twelve week Distance Learning activities on Moodle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080135" algn="l"/>
                        </a:tabLs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Week contact (forecasting desk on aviation hazards)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080135" algn="l"/>
                        </a:tabLst>
                      </a:pP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Week compilation of </a:t>
                      </a:r>
                      <a:r>
                        <a:rPr lang="en-ZA" sz="18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PoE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aligned to AMF competency standards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020" algn="l"/>
                        </a:tabLst>
                      </a:pPr>
                      <a:r>
                        <a:rPr lang="en-ZA" sz="18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</a:rPr>
                        <a:t>February</a:t>
                      </a:r>
                      <a:r>
                        <a:rPr lang="en-ZA" sz="1800" baseline="0" dirty="0">
                          <a:solidFill>
                            <a:schemeClr val="tx1"/>
                          </a:solidFill>
                          <a:effectLst/>
                        </a:rPr>
                        <a:t> to May</a:t>
                      </a:r>
                      <a:endParaRPr lang="en-ZA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800" dirty="0">
                          <a:solidFill>
                            <a:schemeClr val="tx1"/>
                          </a:solidFill>
                          <a:effectLst/>
                        </a:rPr>
                        <a:t>July to October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en-ZA" sz="1800" b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>
                          <a:tab pos="630555" algn="l"/>
                        </a:tabLst>
                        <a:defRPr/>
                      </a:pPr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Other options exist but it must be for experienced Weather forecasters</a:t>
                      </a:r>
                      <a:endParaRPr lang="en-US" sz="1800" b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6960" marR="569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17916" y="1032106"/>
            <a:ext cx="842069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630555" algn="l"/>
              </a:tabLst>
            </a:pPr>
            <a:r>
              <a:rPr lang="en-ZA" dirty="0"/>
              <a:t>Based on the ICAO AMF competency criteria standards </a:t>
            </a:r>
          </a:p>
          <a:p>
            <a:pPr>
              <a:lnSpc>
                <a:spcPct val="115000"/>
              </a:lnSpc>
              <a:tabLst>
                <a:tab pos="630555" algn="l"/>
              </a:tabLst>
            </a:pPr>
            <a:endParaRPr lang="en-ZA" dirty="0"/>
          </a:p>
          <a:p>
            <a:pPr>
              <a:lnSpc>
                <a:spcPct val="115000"/>
              </a:lnSpc>
              <a:tabLst>
                <a:tab pos="630555" algn="l"/>
              </a:tabLst>
            </a:pPr>
            <a:r>
              <a:rPr lang="en-ZA" u="sng" dirty="0"/>
              <a:t>RTC competency certificate issued upon successful completion</a:t>
            </a:r>
            <a:r>
              <a:rPr lang="en-ZA" dirty="0"/>
              <a:t> </a:t>
            </a:r>
          </a:p>
          <a:p>
            <a:pPr>
              <a:lnSpc>
                <a:spcPct val="115000"/>
              </a:lnSpc>
              <a:tabLst>
                <a:tab pos="630555" algn="l"/>
              </a:tabLst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21260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</TotalTime>
  <Words>1354</Words>
  <Application>Microsoft Office PowerPoint</Application>
  <PresentationFormat>On-screen Show (4:3)</PresentationFormat>
  <Paragraphs>233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Wingdings</vt:lpstr>
      <vt:lpstr>Office Theme</vt:lpstr>
      <vt:lpstr>PowerPoint Presentation</vt:lpstr>
      <vt:lpstr>Background for RTC and CoE in satellite training</vt:lpstr>
      <vt:lpstr>Purpose of the Presentation”</vt:lpstr>
      <vt:lpstr>Training of Meteorologists and Climatologists: University courses</vt:lpstr>
      <vt:lpstr>Training of Meteorologists and Climatologists: University courses</vt:lpstr>
      <vt:lpstr>Long Term Courses</vt:lpstr>
      <vt:lpstr>Long Term Courses</vt:lpstr>
      <vt:lpstr>PowerPoint Presentation</vt:lpstr>
      <vt:lpstr>PowerPoint Presentation</vt:lpstr>
      <vt:lpstr>PowerPoint Presentation</vt:lpstr>
      <vt:lpstr>Workshops for SADC and Beyond</vt:lpstr>
      <vt:lpstr>Additional Training in Planning</vt:lpstr>
      <vt:lpstr> RTC STRATEGY: RTC Strategy Background</vt:lpstr>
      <vt:lpstr>New 5-year Strategy: Strategic Goals and Objectives</vt:lpstr>
      <vt:lpstr>Strategic Goals and Objectives</vt:lpstr>
      <vt:lpstr>Strategic Goals and Objectives</vt:lpstr>
      <vt:lpstr>Strategic Goals and Objectives</vt:lpstr>
      <vt:lpstr>Enhancement and Resource Mobilization</vt:lpstr>
      <vt:lpstr>Enhancement and Resource Mobilization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Heidel</dc:creator>
  <cp:lastModifiedBy>Gugu Maphisa</cp:lastModifiedBy>
  <cp:revision>189</cp:revision>
  <dcterms:created xsi:type="dcterms:W3CDTF">2018-05-07T11:03:38Z</dcterms:created>
  <dcterms:modified xsi:type="dcterms:W3CDTF">2019-07-26T06:26:13Z</dcterms:modified>
</cp:coreProperties>
</file>