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58" r:id="rId3"/>
    <p:sldId id="262" r:id="rId4"/>
    <p:sldId id="260" r:id="rId5"/>
    <p:sldId id="259" r:id="rId6"/>
    <p:sldId id="261" r:id="rId7"/>
    <p:sldId id="263" r:id="rId8"/>
    <p:sldId id="264" r:id="rId9"/>
    <p:sldId id="265" r:id="rId10"/>
    <p:sldId id="266" r:id="rId11"/>
    <p:sldId id="267" r:id="rId12"/>
    <p:sldId id="268" r:id="rId13"/>
    <p:sldId id="270" r:id="rId14"/>
    <p:sldId id="272" r:id="rId15"/>
    <p:sldId id="273" r:id="rId16"/>
    <p:sldId id="271" r:id="rId17"/>
    <p:sldId id="269"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5309" autoAdjust="0"/>
  </p:normalViewPr>
  <p:slideViewPr>
    <p:cSldViewPr snapToGrid="0">
      <p:cViewPr varScale="1">
        <p:scale>
          <a:sx n="110" d="100"/>
          <a:sy n="110" d="100"/>
        </p:scale>
        <p:origin x="1680"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7BA040-FAF9-4FA8-BB79-EBDFEB5F9494}" type="datetimeFigureOut">
              <a:rPr lang="en-ZA" smtClean="0"/>
              <a:t>2019/07/26</a:t>
            </a:fld>
            <a:endParaRPr lang="en-Z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1120E6-EA93-424F-802F-0ACDD3D03C0C}" type="slidenum">
              <a:rPr lang="en-ZA" smtClean="0"/>
              <a:t>‹#›</a:t>
            </a:fld>
            <a:endParaRPr lang="en-ZA" dirty="0"/>
          </a:p>
        </p:txBody>
      </p:sp>
    </p:spTree>
    <p:extLst>
      <p:ext uri="{BB962C8B-B14F-4D97-AF65-F5344CB8AC3E}">
        <p14:creationId xmlns:p14="http://schemas.microsoft.com/office/powerpoint/2010/main" val="212510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91120E6-EA93-424F-802F-0ACDD3D03C0C}" type="slidenum">
              <a:rPr lang="en-ZA" smtClean="0"/>
              <a:t>3</a:t>
            </a:fld>
            <a:endParaRPr lang="en-ZA" dirty="0"/>
          </a:p>
        </p:txBody>
      </p:sp>
    </p:spTree>
    <p:extLst>
      <p:ext uri="{BB962C8B-B14F-4D97-AF65-F5344CB8AC3E}">
        <p14:creationId xmlns:p14="http://schemas.microsoft.com/office/powerpoint/2010/main" val="1363152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You could get someone to point out where</a:t>
            </a:r>
            <a:r>
              <a:rPr lang="en-ZA" baseline="0" dirty="0" smtClean="0"/>
              <a:t> they see winds exceeding 35 kts (orange colour)</a:t>
            </a:r>
            <a:endParaRPr lang="en-ZA" dirty="0"/>
          </a:p>
        </p:txBody>
      </p:sp>
      <p:sp>
        <p:nvSpPr>
          <p:cNvPr id="4" name="Slide Number Placeholder 3"/>
          <p:cNvSpPr>
            <a:spLocks noGrp="1"/>
          </p:cNvSpPr>
          <p:nvPr>
            <p:ph type="sldNum" sz="quarter" idx="10"/>
          </p:nvPr>
        </p:nvSpPr>
        <p:spPr/>
        <p:txBody>
          <a:bodyPr/>
          <a:lstStyle/>
          <a:p>
            <a:fld id="{991120E6-EA93-424F-802F-0ACDD3D03C0C}" type="slidenum">
              <a:rPr lang="en-ZA" smtClean="0"/>
              <a:t>13</a:t>
            </a:fld>
            <a:endParaRPr lang="en-ZA" dirty="0"/>
          </a:p>
        </p:txBody>
      </p:sp>
    </p:spTree>
    <p:extLst>
      <p:ext uri="{BB962C8B-B14F-4D97-AF65-F5344CB8AC3E}">
        <p14:creationId xmlns:p14="http://schemas.microsoft.com/office/powerpoint/2010/main" val="2729152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You could get someone to point out where</a:t>
            </a:r>
            <a:r>
              <a:rPr lang="en-ZA" baseline="0" dirty="0" smtClean="0"/>
              <a:t> they see waves of 4m or more ( colour)</a:t>
            </a:r>
            <a:endParaRPr lang="en-ZA" dirty="0"/>
          </a:p>
        </p:txBody>
      </p:sp>
      <p:sp>
        <p:nvSpPr>
          <p:cNvPr id="4" name="Slide Number Placeholder 3"/>
          <p:cNvSpPr>
            <a:spLocks noGrp="1"/>
          </p:cNvSpPr>
          <p:nvPr>
            <p:ph type="sldNum" sz="quarter" idx="10"/>
          </p:nvPr>
        </p:nvSpPr>
        <p:spPr/>
        <p:txBody>
          <a:bodyPr/>
          <a:lstStyle/>
          <a:p>
            <a:fld id="{991120E6-EA93-424F-802F-0ACDD3D03C0C}" type="slidenum">
              <a:rPr lang="en-ZA" smtClean="0"/>
              <a:t>14</a:t>
            </a:fld>
            <a:endParaRPr lang="en-ZA" dirty="0"/>
          </a:p>
        </p:txBody>
      </p:sp>
    </p:spTree>
    <p:extLst>
      <p:ext uri="{BB962C8B-B14F-4D97-AF65-F5344CB8AC3E}">
        <p14:creationId xmlns:p14="http://schemas.microsoft.com/office/powerpoint/2010/main" val="3871800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91120E6-EA93-424F-802F-0ACDD3D03C0C}" type="slidenum">
              <a:rPr lang="en-ZA" smtClean="0"/>
              <a:t>15</a:t>
            </a:fld>
            <a:endParaRPr lang="en-ZA" dirty="0"/>
          </a:p>
        </p:txBody>
      </p:sp>
    </p:spTree>
    <p:extLst>
      <p:ext uri="{BB962C8B-B14F-4D97-AF65-F5344CB8AC3E}">
        <p14:creationId xmlns:p14="http://schemas.microsoft.com/office/powerpoint/2010/main" val="2420518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91120E6-EA93-424F-802F-0ACDD3D03C0C}" type="slidenum">
              <a:rPr lang="en-ZA" smtClean="0"/>
              <a:t>16</a:t>
            </a:fld>
            <a:endParaRPr lang="en-ZA" dirty="0"/>
          </a:p>
        </p:txBody>
      </p:sp>
    </p:spTree>
    <p:extLst>
      <p:ext uri="{BB962C8B-B14F-4D97-AF65-F5344CB8AC3E}">
        <p14:creationId xmlns:p14="http://schemas.microsoft.com/office/powerpoint/2010/main" val="1565901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91120E6-EA93-424F-802F-0ACDD3D03C0C}" type="slidenum">
              <a:rPr lang="en-ZA" smtClean="0"/>
              <a:t>17</a:t>
            </a:fld>
            <a:endParaRPr lang="en-ZA" dirty="0"/>
          </a:p>
        </p:txBody>
      </p:sp>
    </p:spTree>
    <p:extLst>
      <p:ext uri="{BB962C8B-B14F-4D97-AF65-F5344CB8AC3E}">
        <p14:creationId xmlns:p14="http://schemas.microsoft.com/office/powerpoint/2010/main" val="1059004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91120E6-EA93-424F-802F-0ACDD3D03C0C}" type="slidenum">
              <a:rPr lang="en-ZA" smtClean="0"/>
              <a:t>18</a:t>
            </a:fld>
            <a:endParaRPr lang="en-ZA" dirty="0"/>
          </a:p>
        </p:txBody>
      </p:sp>
    </p:spTree>
    <p:extLst>
      <p:ext uri="{BB962C8B-B14F-4D97-AF65-F5344CB8AC3E}">
        <p14:creationId xmlns:p14="http://schemas.microsoft.com/office/powerpoint/2010/main" val="1746871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300" dirty="0" smtClean="0"/>
              <a:t>Ocean areas surrounding the world have been sub-divided into areas that are known as METAREA VII. SAWS</a:t>
            </a:r>
            <a:r>
              <a:rPr lang="en-ZA" sz="300" baseline="0" dirty="0" smtClean="0"/>
              <a:t> has been tasked with preparing and issuing maritime safety information for METAREA VII. METAREA VII is the second largest METAREA in the world and extends from the ocean areas surrounding southern Africa all the way to Antarctica. The METAREA is divided into various sub regions with areas applicable to high seas and some areas applicable to coastal forecasts (point out these areas) </a:t>
            </a:r>
            <a:endParaRPr lang="en-ZA" sz="300" dirty="0"/>
          </a:p>
        </p:txBody>
      </p:sp>
      <p:sp>
        <p:nvSpPr>
          <p:cNvPr id="4" name="Slide Number Placeholder 3"/>
          <p:cNvSpPr>
            <a:spLocks noGrp="1"/>
          </p:cNvSpPr>
          <p:nvPr>
            <p:ph type="sldNum" sz="quarter" idx="10"/>
          </p:nvPr>
        </p:nvSpPr>
        <p:spPr/>
        <p:txBody>
          <a:bodyPr/>
          <a:lstStyle/>
          <a:p>
            <a:fld id="{991120E6-EA93-424F-802F-0ACDD3D03C0C}" type="slidenum">
              <a:rPr lang="en-ZA" smtClean="0"/>
              <a:t>4</a:t>
            </a:fld>
            <a:endParaRPr lang="en-ZA" dirty="0"/>
          </a:p>
        </p:txBody>
      </p:sp>
    </p:spTree>
    <p:extLst>
      <p:ext uri="{BB962C8B-B14F-4D97-AF65-F5344CB8AC3E}">
        <p14:creationId xmlns:p14="http://schemas.microsoft.com/office/powerpoint/2010/main" val="3797736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Cycle from Analysing</a:t>
            </a:r>
            <a:r>
              <a:rPr lang="en-ZA" baseline="0" dirty="0" smtClean="0"/>
              <a:t> and monitoring through to Communication by cycle does not end and constantly is repeated with the forecaster having to constantly monitor the weather and adjust the forecasts/warnings etc. </a:t>
            </a:r>
            <a:endParaRPr lang="en-ZA" dirty="0"/>
          </a:p>
        </p:txBody>
      </p:sp>
      <p:sp>
        <p:nvSpPr>
          <p:cNvPr id="4" name="Slide Number Placeholder 3"/>
          <p:cNvSpPr>
            <a:spLocks noGrp="1"/>
          </p:cNvSpPr>
          <p:nvPr>
            <p:ph type="sldNum" sz="quarter" idx="10"/>
          </p:nvPr>
        </p:nvSpPr>
        <p:spPr/>
        <p:txBody>
          <a:bodyPr/>
          <a:lstStyle/>
          <a:p>
            <a:fld id="{991120E6-EA93-424F-802F-0ACDD3D03C0C}" type="slidenum">
              <a:rPr lang="en-ZA" smtClean="0"/>
              <a:t>5</a:t>
            </a:fld>
            <a:endParaRPr lang="en-ZA" dirty="0"/>
          </a:p>
        </p:txBody>
      </p:sp>
    </p:spTree>
    <p:extLst>
      <p:ext uri="{BB962C8B-B14F-4D97-AF65-F5344CB8AC3E}">
        <p14:creationId xmlns:p14="http://schemas.microsoft.com/office/powerpoint/2010/main" val="1189782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smtClean="0"/>
              <a:t>Forecasters will use the data to determine the weather systems in the area of interest and to evaluate the weather and wave models.</a:t>
            </a:r>
            <a:r>
              <a:rPr lang="en-ZA" sz="1200" baseline="0" dirty="0" smtClean="0"/>
              <a:t> </a:t>
            </a:r>
            <a:endParaRPr lang="en-ZA" sz="1200" dirty="0" smtClean="0"/>
          </a:p>
          <a:p>
            <a:endParaRPr lang="en-ZA" dirty="0"/>
          </a:p>
        </p:txBody>
      </p:sp>
      <p:sp>
        <p:nvSpPr>
          <p:cNvPr id="4" name="Slide Number Placeholder 3"/>
          <p:cNvSpPr>
            <a:spLocks noGrp="1"/>
          </p:cNvSpPr>
          <p:nvPr>
            <p:ph type="sldNum" sz="quarter" idx="10"/>
          </p:nvPr>
        </p:nvSpPr>
        <p:spPr/>
        <p:txBody>
          <a:bodyPr/>
          <a:lstStyle/>
          <a:p>
            <a:fld id="{991120E6-EA93-424F-802F-0ACDD3D03C0C}" type="slidenum">
              <a:rPr lang="en-ZA" smtClean="0"/>
              <a:t>7</a:t>
            </a:fld>
            <a:endParaRPr lang="en-ZA" dirty="0"/>
          </a:p>
        </p:txBody>
      </p:sp>
    </p:spTree>
    <p:extLst>
      <p:ext uri="{BB962C8B-B14F-4D97-AF65-F5344CB8AC3E}">
        <p14:creationId xmlns:p14="http://schemas.microsoft.com/office/powerpoint/2010/main" val="64255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You</a:t>
            </a:r>
            <a:r>
              <a:rPr lang="en-ZA" baseline="0" dirty="0" smtClean="0"/>
              <a:t> can point out some of the weather system on this chart. </a:t>
            </a:r>
            <a:endParaRPr lang="en-ZA" dirty="0"/>
          </a:p>
        </p:txBody>
      </p:sp>
      <p:sp>
        <p:nvSpPr>
          <p:cNvPr id="4" name="Slide Number Placeholder 3"/>
          <p:cNvSpPr>
            <a:spLocks noGrp="1"/>
          </p:cNvSpPr>
          <p:nvPr>
            <p:ph type="sldNum" sz="quarter" idx="10"/>
          </p:nvPr>
        </p:nvSpPr>
        <p:spPr/>
        <p:txBody>
          <a:bodyPr/>
          <a:lstStyle/>
          <a:p>
            <a:fld id="{991120E6-EA93-424F-802F-0ACDD3D03C0C}" type="slidenum">
              <a:rPr lang="en-ZA" smtClean="0"/>
              <a:t>8</a:t>
            </a:fld>
            <a:endParaRPr lang="en-ZA" dirty="0"/>
          </a:p>
        </p:txBody>
      </p:sp>
    </p:spTree>
    <p:extLst>
      <p:ext uri="{BB962C8B-B14F-4D97-AF65-F5344CB8AC3E}">
        <p14:creationId xmlns:p14="http://schemas.microsoft.com/office/powerpoint/2010/main" val="159399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91120E6-EA93-424F-802F-0ACDD3D03C0C}" type="slidenum">
              <a:rPr lang="en-ZA" smtClean="0"/>
              <a:t>9</a:t>
            </a:fld>
            <a:endParaRPr lang="en-ZA" dirty="0"/>
          </a:p>
        </p:txBody>
      </p:sp>
    </p:spTree>
    <p:extLst>
      <p:ext uri="{BB962C8B-B14F-4D97-AF65-F5344CB8AC3E}">
        <p14:creationId xmlns:p14="http://schemas.microsoft.com/office/powerpoint/2010/main" val="3234964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91120E6-EA93-424F-802F-0ACDD3D03C0C}" type="slidenum">
              <a:rPr lang="en-ZA" smtClean="0"/>
              <a:t>10</a:t>
            </a:fld>
            <a:endParaRPr lang="en-ZA" dirty="0"/>
          </a:p>
        </p:txBody>
      </p:sp>
    </p:spTree>
    <p:extLst>
      <p:ext uri="{BB962C8B-B14F-4D97-AF65-F5344CB8AC3E}">
        <p14:creationId xmlns:p14="http://schemas.microsoft.com/office/powerpoint/2010/main" val="4079505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91120E6-EA93-424F-802F-0ACDD3D03C0C}" type="slidenum">
              <a:rPr lang="en-ZA" smtClean="0"/>
              <a:t>11</a:t>
            </a:fld>
            <a:endParaRPr lang="en-ZA" dirty="0"/>
          </a:p>
        </p:txBody>
      </p:sp>
    </p:spTree>
    <p:extLst>
      <p:ext uri="{BB962C8B-B14F-4D97-AF65-F5344CB8AC3E}">
        <p14:creationId xmlns:p14="http://schemas.microsoft.com/office/powerpoint/2010/main" val="2050181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91120E6-EA93-424F-802F-0ACDD3D03C0C}" type="slidenum">
              <a:rPr lang="en-ZA" smtClean="0"/>
              <a:t>12</a:t>
            </a:fld>
            <a:endParaRPr lang="en-ZA" dirty="0"/>
          </a:p>
        </p:txBody>
      </p:sp>
    </p:spTree>
    <p:extLst>
      <p:ext uri="{BB962C8B-B14F-4D97-AF65-F5344CB8AC3E}">
        <p14:creationId xmlns:p14="http://schemas.microsoft.com/office/powerpoint/2010/main" val="3806242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28650" y="353241"/>
            <a:ext cx="7886700" cy="1039723"/>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628650" y="1773238"/>
            <a:ext cx="7886700" cy="3362784"/>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3659A2-B838-4034-8667-FD5333DC088A}" type="datetime1">
              <a:rPr lang="en-ZA" smtClean="0"/>
              <a:t>2019/07/26</a:t>
            </a:fld>
            <a:endParaRPr lang="en-ZA" dirty="0"/>
          </a:p>
        </p:txBody>
      </p:sp>
      <p:sp>
        <p:nvSpPr>
          <p:cNvPr id="5" name="Footer Placeholder 4"/>
          <p:cNvSpPr>
            <a:spLocks noGrp="1"/>
          </p:cNvSpPr>
          <p:nvPr>
            <p:ph type="ftr" sz="quarter" idx="11"/>
          </p:nvPr>
        </p:nvSpPr>
        <p:spPr>
          <a:xfrm>
            <a:off x="2777383" y="6356351"/>
            <a:ext cx="3572141" cy="365125"/>
          </a:xfrm>
        </p:spPr>
        <p:txBody>
          <a:bodyPr/>
          <a:lstStyle>
            <a:lvl1pPr>
              <a:defRPr sz="1200"/>
            </a:lvl1pPr>
          </a:lstStyle>
          <a:p>
            <a:r>
              <a:rPr lang="en-US" dirty="0" smtClean="0"/>
              <a:t>doc. ref.: RTC-PRE-046.2 Basic radar image interpretation      Last updated: September 2018</a:t>
            </a:r>
            <a:endParaRPr lang="en-ZA" dirty="0"/>
          </a:p>
        </p:txBody>
      </p:sp>
      <p:sp>
        <p:nvSpPr>
          <p:cNvPr id="6" name="Slide Number Placeholder 5"/>
          <p:cNvSpPr>
            <a:spLocks noGrp="1"/>
          </p:cNvSpPr>
          <p:nvPr>
            <p:ph type="sldNum" sz="quarter" idx="12"/>
          </p:nvPr>
        </p:nvSpPr>
        <p:spPr/>
        <p:txBody>
          <a:bodyPr/>
          <a:lstStyle/>
          <a:p>
            <a:fld id="{08B4DBC8-2F39-4072-A744-94427D3A868D}" type="slidenum">
              <a:rPr lang="en-ZA" smtClean="0"/>
              <a:t>‹#›</a:t>
            </a:fld>
            <a:endParaRPr lang="en-ZA"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9127" y="5279903"/>
            <a:ext cx="1353315" cy="999746"/>
          </a:xfrm>
          <a:prstGeom prst="rect">
            <a:avLst/>
          </a:prstGeom>
        </p:spPr>
      </p:pic>
    </p:spTree>
    <p:extLst>
      <p:ext uri="{BB962C8B-B14F-4D97-AF65-F5344CB8AC3E}">
        <p14:creationId xmlns:p14="http://schemas.microsoft.com/office/powerpoint/2010/main" val="926454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9841" y="457200"/>
            <a:ext cx="2949178" cy="747757"/>
          </a:xfrm>
        </p:spPr>
        <p:txBody>
          <a:bodyPr anchor="b">
            <a:normAutofit/>
          </a:bodyPr>
          <a:lstStyle>
            <a:lvl1pPr>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33144"/>
            <a:ext cx="2949178" cy="45358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14AB39-6E93-49E3-9115-EAAF4423F3DC}" type="datetime1">
              <a:rPr lang="en-ZA" smtClean="0"/>
              <a:t>2019/07/26</a:t>
            </a:fld>
            <a:endParaRPr lang="en-ZA" dirty="0"/>
          </a:p>
        </p:txBody>
      </p:sp>
      <p:sp>
        <p:nvSpPr>
          <p:cNvPr id="6" name="Footer Placeholder 5"/>
          <p:cNvSpPr>
            <a:spLocks noGrp="1"/>
          </p:cNvSpPr>
          <p:nvPr>
            <p:ph type="ftr" sz="quarter" idx="11"/>
          </p:nvPr>
        </p:nvSpPr>
        <p:spPr>
          <a:xfrm>
            <a:off x="2777383" y="6356351"/>
            <a:ext cx="3563596" cy="365125"/>
          </a:xfrm>
        </p:spPr>
        <p:txBody>
          <a:bodyPr/>
          <a:lstStyle/>
          <a:p>
            <a:r>
              <a:rPr lang="en-US" dirty="0" smtClean="0"/>
              <a:t>doc. ref.: RTC-PRE-046.2 Basic radar image interpretation      Last updated: September 2018</a:t>
            </a:r>
            <a:endParaRPr lang="en-ZA" dirty="0"/>
          </a:p>
        </p:txBody>
      </p:sp>
      <p:sp>
        <p:nvSpPr>
          <p:cNvPr id="7" name="Slide Number Placeholder 6"/>
          <p:cNvSpPr>
            <a:spLocks noGrp="1"/>
          </p:cNvSpPr>
          <p:nvPr>
            <p:ph type="sldNum" sz="quarter" idx="12"/>
          </p:nvPr>
        </p:nvSpPr>
        <p:spPr/>
        <p:txBody>
          <a:bodyPr/>
          <a:lstStyle/>
          <a:p>
            <a:fld id="{08B4DBC8-2F39-4072-A744-94427D3A868D}" type="slidenum">
              <a:rPr lang="en-ZA" smtClean="0"/>
              <a:t>‹#›</a:t>
            </a:fld>
            <a:endParaRPr lang="en-ZA"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9127" y="5279903"/>
            <a:ext cx="1353315" cy="999746"/>
          </a:xfrm>
          <a:prstGeom prst="rect">
            <a:avLst/>
          </a:prstGeom>
        </p:spPr>
      </p:pic>
    </p:spTree>
    <p:extLst>
      <p:ext uri="{BB962C8B-B14F-4D97-AF65-F5344CB8AC3E}">
        <p14:creationId xmlns:p14="http://schemas.microsoft.com/office/powerpoint/2010/main" val="952681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9127" y="5279903"/>
            <a:ext cx="1353315" cy="999746"/>
          </a:xfrm>
          <a:prstGeom prst="rect">
            <a:avLst/>
          </a:prstGeom>
        </p:spPr>
      </p:pic>
      <p:sp>
        <p:nvSpPr>
          <p:cNvPr id="2" name="Title 1"/>
          <p:cNvSpPr>
            <a:spLocks noGrp="1"/>
          </p:cNvSpPr>
          <p:nvPr>
            <p:ph type="title"/>
          </p:nvPr>
        </p:nvSpPr>
        <p:spPr>
          <a:xfrm>
            <a:off x="2257425" y="5123137"/>
            <a:ext cx="4629150" cy="359310"/>
          </a:xfrm>
        </p:spPr>
        <p:txBody>
          <a:bodyPr anchor="b">
            <a:normAutofit/>
          </a:bodyPr>
          <a:lstStyle>
            <a:lvl1pPr>
              <a:defRPr sz="20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57425" y="816511"/>
            <a:ext cx="4629150" cy="42426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257425" y="5540840"/>
            <a:ext cx="4629150" cy="334782"/>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55F7EA-4B60-497F-8D92-0D6D77D3CF8A}" type="datetime1">
              <a:rPr lang="en-ZA" smtClean="0"/>
              <a:t>2019/07/26</a:t>
            </a:fld>
            <a:endParaRPr lang="en-ZA" dirty="0"/>
          </a:p>
        </p:txBody>
      </p:sp>
      <p:sp>
        <p:nvSpPr>
          <p:cNvPr id="6" name="Footer Placeholder 5"/>
          <p:cNvSpPr>
            <a:spLocks noGrp="1"/>
          </p:cNvSpPr>
          <p:nvPr>
            <p:ph type="ftr" sz="quarter" idx="11"/>
          </p:nvPr>
        </p:nvSpPr>
        <p:spPr>
          <a:xfrm>
            <a:off x="2794475" y="6356351"/>
            <a:ext cx="3563596" cy="365125"/>
          </a:xfrm>
        </p:spPr>
        <p:txBody>
          <a:bodyPr/>
          <a:lstStyle/>
          <a:p>
            <a:r>
              <a:rPr lang="en-US" dirty="0" smtClean="0"/>
              <a:t>doc. ref.: RTC-PRE-046.2 Basic radar image interpretation      Last updated: September 2018</a:t>
            </a:r>
            <a:endParaRPr lang="en-ZA" dirty="0"/>
          </a:p>
        </p:txBody>
      </p:sp>
      <p:sp>
        <p:nvSpPr>
          <p:cNvPr id="7" name="Slide Number Placeholder 6"/>
          <p:cNvSpPr>
            <a:spLocks noGrp="1"/>
          </p:cNvSpPr>
          <p:nvPr>
            <p:ph type="sldNum" sz="quarter" idx="12"/>
          </p:nvPr>
        </p:nvSpPr>
        <p:spPr/>
        <p:txBody>
          <a:bodyPr/>
          <a:lstStyle/>
          <a:p>
            <a:fld id="{08B4DBC8-2F39-4072-A744-94427D3A868D}" type="slidenum">
              <a:rPr lang="en-ZA" smtClean="0"/>
              <a:t>‹#›</a:t>
            </a:fld>
            <a:endParaRPr lang="en-ZA" dirty="0"/>
          </a:p>
        </p:txBody>
      </p:sp>
    </p:spTree>
    <p:extLst>
      <p:ext uri="{BB962C8B-B14F-4D97-AF65-F5344CB8AC3E}">
        <p14:creationId xmlns:p14="http://schemas.microsoft.com/office/powerpoint/2010/main" val="2577792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a:spLocks noChangeArrowheads="1"/>
          </p:cNvSpPr>
          <p:nvPr/>
        </p:nvSpPr>
        <p:spPr bwMode="auto">
          <a:xfrm>
            <a:off x="79375" y="1639748"/>
            <a:ext cx="9144000" cy="3462338"/>
          </a:xfrm>
          <a:prstGeom prst="rect">
            <a:avLst/>
          </a:prstGeom>
          <a:solidFill>
            <a:srgbClr val="FFFFFF">
              <a:alpha val="38039"/>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2" name="Title 1"/>
          <p:cNvSpPr>
            <a:spLocks noGrp="1"/>
          </p:cNvSpPr>
          <p:nvPr>
            <p:ph type="title" hasCustomPrompt="1"/>
          </p:nvPr>
        </p:nvSpPr>
        <p:spPr>
          <a:xfrm>
            <a:off x="623888" y="376596"/>
            <a:ext cx="7886700" cy="828362"/>
          </a:xfrm>
        </p:spPr>
        <p:txBody>
          <a:bodyPr anchor="b">
            <a:normAutofit/>
          </a:bodyPr>
          <a:lstStyle>
            <a:lvl1pPr>
              <a:defRPr sz="4400">
                <a:solidFill>
                  <a:srgbClr val="97301D"/>
                </a:solidFill>
              </a:defRPr>
            </a:lvl1pPr>
          </a:lstStyle>
          <a:p>
            <a:r>
              <a:rPr lang="en-US" dirty="0" smtClean="0"/>
              <a:t>Click to add title</a:t>
            </a:r>
            <a:endParaRPr lang="en-US" dirty="0"/>
          </a:p>
        </p:txBody>
      </p:sp>
      <p:sp>
        <p:nvSpPr>
          <p:cNvPr id="3" name="Text Placeholder 2"/>
          <p:cNvSpPr>
            <a:spLocks noGrp="1"/>
          </p:cNvSpPr>
          <p:nvPr>
            <p:ph type="body" idx="1"/>
          </p:nvPr>
        </p:nvSpPr>
        <p:spPr>
          <a:xfrm>
            <a:off x="623888" y="18627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7D9AD8-6535-4D56-ADE6-933149B0FF99}" type="datetime1">
              <a:rPr lang="en-ZA" smtClean="0"/>
              <a:t>2019/07/26</a:t>
            </a:fld>
            <a:endParaRPr lang="en-ZA" dirty="0"/>
          </a:p>
        </p:txBody>
      </p:sp>
      <p:sp>
        <p:nvSpPr>
          <p:cNvPr id="5" name="Footer Placeholder 4"/>
          <p:cNvSpPr>
            <a:spLocks noGrp="1"/>
          </p:cNvSpPr>
          <p:nvPr>
            <p:ph type="ftr" sz="quarter" idx="11"/>
          </p:nvPr>
        </p:nvSpPr>
        <p:spPr>
          <a:xfrm>
            <a:off x="2760292" y="6356351"/>
            <a:ext cx="3623416" cy="365125"/>
          </a:xfrm>
        </p:spPr>
        <p:txBody>
          <a:bodyPr/>
          <a:lstStyle/>
          <a:p>
            <a:r>
              <a:rPr lang="en-US" dirty="0" smtClean="0"/>
              <a:t>doc. ref.: RTC-PRE-046.2 Basic radar image interpretation      Last updated: September 2018</a:t>
            </a:r>
            <a:endParaRPr lang="en-ZA" dirty="0"/>
          </a:p>
        </p:txBody>
      </p:sp>
      <p:sp>
        <p:nvSpPr>
          <p:cNvPr id="6" name="Slide Number Placeholder 5"/>
          <p:cNvSpPr>
            <a:spLocks noGrp="1"/>
          </p:cNvSpPr>
          <p:nvPr>
            <p:ph type="sldNum" sz="quarter" idx="12"/>
          </p:nvPr>
        </p:nvSpPr>
        <p:spPr/>
        <p:txBody>
          <a:bodyPr/>
          <a:lstStyle/>
          <a:p>
            <a:fld id="{08B4DBC8-2F39-4072-A744-94427D3A868D}" type="slidenum">
              <a:rPr lang="en-ZA" smtClean="0"/>
              <a:t>‹#›</a:t>
            </a:fld>
            <a:endParaRPr lang="en-ZA"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9127" y="5279903"/>
            <a:ext cx="1353315" cy="999746"/>
          </a:xfrm>
          <a:prstGeom prst="rect">
            <a:avLst/>
          </a:prstGeom>
        </p:spPr>
      </p:pic>
    </p:spTree>
    <p:extLst>
      <p:ext uri="{BB962C8B-B14F-4D97-AF65-F5344CB8AC3E}">
        <p14:creationId xmlns:p14="http://schemas.microsoft.com/office/powerpoint/2010/main" val="466139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9127" y="5279903"/>
            <a:ext cx="1353315" cy="99974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hasCustomPrompt="1"/>
          </p:nvPr>
        </p:nvSpPr>
        <p:spPr/>
        <p:txBody>
          <a:bodyPr vert="eaVert"/>
          <a:lstStyle/>
          <a:p>
            <a:pPr lvl="0"/>
            <a:r>
              <a:rPr lang="en-US" dirty="0" smtClean="0"/>
              <a:t>Click to edit Master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61CB441-DCDE-4A39-BDD6-53CD5BEC1DBE}" type="datetime1">
              <a:rPr lang="en-ZA" smtClean="0"/>
              <a:t>2019/07/26</a:t>
            </a:fld>
            <a:endParaRPr lang="en-ZA" dirty="0"/>
          </a:p>
        </p:txBody>
      </p:sp>
      <p:sp>
        <p:nvSpPr>
          <p:cNvPr id="5" name="Footer Placeholder 4"/>
          <p:cNvSpPr>
            <a:spLocks noGrp="1"/>
          </p:cNvSpPr>
          <p:nvPr>
            <p:ph type="ftr" sz="quarter" idx="11"/>
          </p:nvPr>
        </p:nvSpPr>
        <p:spPr>
          <a:xfrm>
            <a:off x="2768837" y="6356351"/>
            <a:ext cx="3606326" cy="365125"/>
          </a:xfrm>
        </p:spPr>
        <p:txBody>
          <a:bodyPr/>
          <a:lstStyle/>
          <a:p>
            <a:r>
              <a:rPr lang="en-US" dirty="0" smtClean="0"/>
              <a:t>doc. ref.: RTC-PRE-046.2 Basic radar image interpretation      Last updated: September 2018</a:t>
            </a:r>
            <a:endParaRPr lang="en-ZA" dirty="0"/>
          </a:p>
        </p:txBody>
      </p:sp>
      <p:sp>
        <p:nvSpPr>
          <p:cNvPr id="6" name="Slide Number Placeholder 5"/>
          <p:cNvSpPr>
            <a:spLocks noGrp="1"/>
          </p:cNvSpPr>
          <p:nvPr>
            <p:ph type="sldNum" sz="quarter" idx="12"/>
          </p:nvPr>
        </p:nvSpPr>
        <p:spPr/>
        <p:txBody>
          <a:bodyPr/>
          <a:lstStyle/>
          <a:p>
            <a:fld id="{08B4DBC8-2F39-4072-A744-94427D3A868D}" type="slidenum">
              <a:rPr lang="en-ZA" smtClean="0"/>
              <a:t>‹#›</a:t>
            </a:fld>
            <a:endParaRPr lang="en-ZA" dirty="0"/>
          </a:p>
        </p:txBody>
      </p:sp>
    </p:spTree>
    <p:extLst>
      <p:ext uri="{BB962C8B-B14F-4D97-AF65-F5344CB8AC3E}">
        <p14:creationId xmlns:p14="http://schemas.microsoft.com/office/powerpoint/2010/main" val="1343204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9127" y="5279903"/>
            <a:ext cx="1353315" cy="999746"/>
          </a:xfrm>
          <a:prstGeom prst="rect">
            <a:avLst/>
          </a:prstGeom>
        </p:spPr>
      </p:pic>
      <p:sp>
        <p:nvSpPr>
          <p:cNvPr id="2" name="Vertical Title 1"/>
          <p:cNvSpPr>
            <a:spLocks noGrp="1"/>
          </p:cNvSpPr>
          <p:nvPr>
            <p:ph type="title" orient="vert"/>
          </p:nvPr>
        </p:nvSpPr>
        <p:spPr>
          <a:xfrm>
            <a:off x="6543675" y="365125"/>
            <a:ext cx="1971675" cy="4625619"/>
          </a:xfrm>
        </p:spPr>
        <p:txBody>
          <a:bodyPr vert="eaVert">
            <a:normAutofit/>
          </a:bodyPr>
          <a:lstStyle>
            <a:lvl1pPr>
              <a:defRPr sz="40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75D783-0B88-40E3-A053-6DEFD8F757AF}" type="datetime1">
              <a:rPr lang="en-ZA" smtClean="0"/>
              <a:t>2019/07/26</a:t>
            </a:fld>
            <a:endParaRPr lang="en-ZA" dirty="0"/>
          </a:p>
        </p:txBody>
      </p:sp>
      <p:sp>
        <p:nvSpPr>
          <p:cNvPr id="5" name="Footer Placeholder 4"/>
          <p:cNvSpPr>
            <a:spLocks noGrp="1"/>
          </p:cNvSpPr>
          <p:nvPr>
            <p:ph type="ftr" sz="quarter" idx="11"/>
          </p:nvPr>
        </p:nvSpPr>
        <p:spPr>
          <a:xfrm>
            <a:off x="2686049" y="6356351"/>
            <a:ext cx="3743325" cy="365125"/>
          </a:xfrm>
        </p:spPr>
        <p:txBody>
          <a:bodyPr/>
          <a:lstStyle/>
          <a:p>
            <a:r>
              <a:rPr lang="en-US" dirty="0" smtClean="0"/>
              <a:t>doc. ref.: RTC-PRE-046.2 Basic radar image interpretation      Last updated: September 2018</a:t>
            </a:r>
            <a:endParaRPr lang="en-ZA" dirty="0"/>
          </a:p>
        </p:txBody>
      </p:sp>
      <p:sp>
        <p:nvSpPr>
          <p:cNvPr id="6" name="Slide Number Placeholder 5"/>
          <p:cNvSpPr>
            <a:spLocks noGrp="1"/>
          </p:cNvSpPr>
          <p:nvPr>
            <p:ph type="sldNum" sz="quarter" idx="12"/>
          </p:nvPr>
        </p:nvSpPr>
        <p:spPr/>
        <p:txBody>
          <a:bodyPr/>
          <a:lstStyle/>
          <a:p>
            <a:fld id="{08B4DBC8-2F39-4072-A744-94427D3A868D}" type="slidenum">
              <a:rPr lang="en-ZA" smtClean="0"/>
              <a:t>‹#›</a:t>
            </a:fld>
            <a:endParaRPr lang="en-ZA" dirty="0"/>
          </a:p>
        </p:txBody>
      </p:sp>
    </p:spTree>
    <p:extLst>
      <p:ext uri="{BB962C8B-B14F-4D97-AF65-F5344CB8AC3E}">
        <p14:creationId xmlns:p14="http://schemas.microsoft.com/office/powerpoint/2010/main" val="2412545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2">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2447514"/>
            <a:ext cx="7886700" cy="1325563"/>
          </a:xfrm>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628650" y="3908013"/>
            <a:ext cx="7886700" cy="1139766"/>
          </a:xfrm>
        </p:spPr>
        <p:txBody>
          <a:bodyPr/>
          <a:lstStyle>
            <a:lvl1pPr marL="0" indent="0" algn="ctr">
              <a:buFontTx/>
              <a:buNone/>
              <a:defRPr/>
            </a:lvl1pPr>
            <a:lvl3pPr marL="914400" indent="0">
              <a:buFontTx/>
              <a:buNone/>
              <a:defRPr/>
            </a:lvl3pPr>
          </a:lstStyle>
          <a:p>
            <a:pPr lvl="0"/>
            <a:r>
              <a:rPr lang="en-US" dirty="0" smtClean="0"/>
              <a:t>Click to edit Master subtitle style</a:t>
            </a:r>
          </a:p>
        </p:txBody>
      </p:sp>
      <p:sp>
        <p:nvSpPr>
          <p:cNvPr id="4" name="Date Placeholder 3"/>
          <p:cNvSpPr>
            <a:spLocks noGrp="1"/>
          </p:cNvSpPr>
          <p:nvPr>
            <p:ph type="dt" sz="half" idx="10"/>
          </p:nvPr>
        </p:nvSpPr>
        <p:spPr/>
        <p:txBody>
          <a:bodyPr/>
          <a:lstStyle/>
          <a:p>
            <a:fld id="{A81226C0-C5B1-450D-9556-77332CBE6AFA}" type="datetime1">
              <a:rPr lang="en-ZA" smtClean="0"/>
              <a:t>2019/07/26</a:t>
            </a:fld>
            <a:endParaRPr lang="en-ZA" dirty="0"/>
          </a:p>
        </p:txBody>
      </p:sp>
      <p:sp>
        <p:nvSpPr>
          <p:cNvPr id="5" name="Footer Placeholder 4"/>
          <p:cNvSpPr>
            <a:spLocks noGrp="1"/>
          </p:cNvSpPr>
          <p:nvPr>
            <p:ph type="ftr" sz="quarter" idx="11"/>
          </p:nvPr>
        </p:nvSpPr>
        <p:spPr>
          <a:xfrm>
            <a:off x="2777383" y="6356351"/>
            <a:ext cx="3589234" cy="365125"/>
          </a:xfrm>
        </p:spPr>
        <p:txBody>
          <a:bodyPr/>
          <a:lstStyle/>
          <a:p>
            <a:r>
              <a:rPr lang="en-US" dirty="0" smtClean="0"/>
              <a:t>doc. ref.: RTC-PRE-046.2 Basic radar image interpretation      Last updated: September 2018</a:t>
            </a:r>
            <a:endParaRPr lang="en-ZA" dirty="0"/>
          </a:p>
        </p:txBody>
      </p:sp>
      <p:sp>
        <p:nvSpPr>
          <p:cNvPr id="6" name="Slide Number Placeholder 5"/>
          <p:cNvSpPr>
            <a:spLocks noGrp="1"/>
          </p:cNvSpPr>
          <p:nvPr>
            <p:ph type="sldNum" sz="quarter" idx="12"/>
          </p:nvPr>
        </p:nvSpPr>
        <p:spPr/>
        <p:txBody>
          <a:bodyPr/>
          <a:lstStyle/>
          <a:p>
            <a:fld id="{08B4DBC8-2F39-4072-A744-94427D3A868D}" type="slidenum">
              <a:rPr lang="en-ZA" smtClean="0"/>
              <a:t>‹#›</a:t>
            </a:fld>
            <a:endParaRPr lang="en-ZA"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9127" y="5279903"/>
            <a:ext cx="1353315" cy="999746"/>
          </a:xfrm>
          <a:prstGeom prst="rect">
            <a:avLst/>
          </a:prstGeom>
        </p:spPr>
      </p:pic>
    </p:spTree>
    <p:extLst>
      <p:ext uri="{BB962C8B-B14F-4D97-AF65-F5344CB8AC3E}">
        <p14:creationId xmlns:p14="http://schemas.microsoft.com/office/powerpoint/2010/main" val="3203980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AC2B76-A3A3-482A-B1C0-4F48B4118D07}" type="datetime1">
              <a:rPr lang="en-ZA" smtClean="0"/>
              <a:t>2019/07/26</a:t>
            </a:fld>
            <a:endParaRPr lang="en-ZA" dirty="0"/>
          </a:p>
        </p:txBody>
      </p:sp>
      <p:sp>
        <p:nvSpPr>
          <p:cNvPr id="5" name="Footer Placeholder 4"/>
          <p:cNvSpPr>
            <a:spLocks noGrp="1"/>
          </p:cNvSpPr>
          <p:nvPr>
            <p:ph type="ftr" sz="quarter" idx="11"/>
          </p:nvPr>
        </p:nvSpPr>
        <p:spPr>
          <a:xfrm>
            <a:off x="2777383" y="6356351"/>
            <a:ext cx="3589234" cy="365125"/>
          </a:xfrm>
        </p:spPr>
        <p:txBody>
          <a:bodyPr/>
          <a:lstStyle/>
          <a:p>
            <a:r>
              <a:rPr lang="en-US" dirty="0" smtClean="0"/>
              <a:t>doc. ref.: RTC-PRE-046.2 Basic radar image interpretation      Last updated: September 2018</a:t>
            </a:r>
            <a:endParaRPr lang="en-ZA" dirty="0"/>
          </a:p>
        </p:txBody>
      </p:sp>
      <p:sp>
        <p:nvSpPr>
          <p:cNvPr id="6" name="Slide Number Placeholder 5"/>
          <p:cNvSpPr>
            <a:spLocks noGrp="1"/>
          </p:cNvSpPr>
          <p:nvPr>
            <p:ph type="sldNum" sz="quarter" idx="12"/>
          </p:nvPr>
        </p:nvSpPr>
        <p:spPr/>
        <p:txBody>
          <a:bodyPr/>
          <a:lstStyle/>
          <a:p>
            <a:fld id="{08B4DBC8-2F39-4072-A744-94427D3A868D}" type="slidenum">
              <a:rPr lang="en-ZA" smtClean="0"/>
              <a:t>‹#›</a:t>
            </a:fld>
            <a:endParaRPr lang="en-ZA"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9127" y="5279903"/>
            <a:ext cx="1353315" cy="999746"/>
          </a:xfrm>
          <a:prstGeom prst="rect">
            <a:avLst/>
          </a:prstGeom>
        </p:spPr>
      </p:pic>
    </p:spTree>
    <p:extLst>
      <p:ext uri="{BB962C8B-B14F-4D97-AF65-F5344CB8AC3E}">
        <p14:creationId xmlns:p14="http://schemas.microsoft.com/office/powerpoint/2010/main" val="3154042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ection Header 1">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28650" y="4093164"/>
            <a:ext cx="7886700" cy="1325563"/>
          </a:xfrm>
        </p:spPr>
        <p:txBody>
          <a:bodyPr>
            <a:normAutofit/>
          </a:bodyPr>
          <a:lstStyle>
            <a:lvl1pPr>
              <a:defRPr sz="4000" b="1"/>
            </a:lvl1pPr>
          </a:lstStyle>
          <a:p>
            <a:r>
              <a:rPr lang="en-US" dirty="0" smtClean="0"/>
              <a:t>CLICK TO EDIT MASTER TITLE STYLE</a:t>
            </a:r>
            <a:endParaRPr lang="en-US" dirty="0"/>
          </a:p>
        </p:txBody>
      </p:sp>
      <p:sp>
        <p:nvSpPr>
          <p:cNvPr id="3" name="Content Placeholder 2"/>
          <p:cNvSpPr>
            <a:spLocks noGrp="1"/>
          </p:cNvSpPr>
          <p:nvPr>
            <p:ph idx="1"/>
          </p:nvPr>
        </p:nvSpPr>
        <p:spPr>
          <a:xfrm>
            <a:off x="628650" y="3560358"/>
            <a:ext cx="7886700" cy="396282"/>
          </a:xfrm>
        </p:spPr>
        <p:txBody>
          <a:bodyPr>
            <a:normAutofit/>
          </a:bodyPr>
          <a:lstStyle>
            <a:lvl1pPr marL="0" indent="0">
              <a:buFontTx/>
              <a:buNone/>
              <a:defRPr sz="2000"/>
            </a:lvl1pPr>
          </a:lstStyle>
          <a:p>
            <a:pPr lvl="0"/>
            <a:r>
              <a:rPr lang="en-US" smtClean="0"/>
              <a:t>Edit Master text styles</a:t>
            </a:r>
          </a:p>
        </p:txBody>
      </p:sp>
      <p:sp>
        <p:nvSpPr>
          <p:cNvPr id="4" name="Date Placeholder 3"/>
          <p:cNvSpPr>
            <a:spLocks noGrp="1"/>
          </p:cNvSpPr>
          <p:nvPr>
            <p:ph type="dt" sz="half" idx="10"/>
          </p:nvPr>
        </p:nvSpPr>
        <p:spPr/>
        <p:txBody>
          <a:bodyPr/>
          <a:lstStyle/>
          <a:p>
            <a:fld id="{290BEDCA-3E06-4388-83A2-ABD40E7C639C}" type="datetime1">
              <a:rPr lang="en-ZA" smtClean="0"/>
              <a:t>2019/07/26</a:t>
            </a:fld>
            <a:endParaRPr lang="en-ZA" dirty="0"/>
          </a:p>
        </p:txBody>
      </p:sp>
      <p:sp>
        <p:nvSpPr>
          <p:cNvPr id="5" name="Footer Placeholder 4"/>
          <p:cNvSpPr>
            <a:spLocks noGrp="1"/>
          </p:cNvSpPr>
          <p:nvPr>
            <p:ph type="ftr" sz="quarter" idx="11"/>
          </p:nvPr>
        </p:nvSpPr>
        <p:spPr>
          <a:xfrm>
            <a:off x="2777383" y="6356351"/>
            <a:ext cx="3589234" cy="365125"/>
          </a:xfrm>
        </p:spPr>
        <p:txBody>
          <a:bodyPr/>
          <a:lstStyle/>
          <a:p>
            <a:r>
              <a:rPr lang="en-US" dirty="0" smtClean="0"/>
              <a:t>doc. ref.: RTC-PRE-046.2 Basic radar image interpretation      Last updated: September 2018</a:t>
            </a:r>
            <a:endParaRPr lang="en-ZA" dirty="0"/>
          </a:p>
        </p:txBody>
      </p:sp>
      <p:sp>
        <p:nvSpPr>
          <p:cNvPr id="6" name="Slide Number Placeholder 5"/>
          <p:cNvSpPr>
            <a:spLocks noGrp="1"/>
          </p:cNvSpPr>
          <p:nvPr>
            <p:ph type="sldNum" sz="quarter" idx="12"/>
          </p:nvPr>
        </p:nvSpPr>
        <p:spPr/>
        <p:txBody>
          <a:bodyPr/>
          <a:lstStyle/>
          <a:p>
            <a:fld id="{08B4DBC8-2F39-4072-A744-94427D3A868D}" type="slidenum">
              <a:rPr lang="en-ZA" smtClean="0"/>
              <a:t>‹#›</a:t>
            </a:fld>
            <a:endParaRPr lang="en-ZA"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9127" y="5279903"/>
            <a:ext cx="1353315" cy="999746"/>
          </a:xfrm>
          <a:prstGeom prst="rect">
            <a:avLst/>
          </a:prstGeom>
        </p:spPr>
      </p:pic>
    </p:spTree>
    <p:extLst>
      <p:ext uri="{BB962C8B-B14F-4D97-AF65-F5344CB8AC3E}">
        <p14:creationId xmlns:p14="http://schemas.microsoft.com/office/powerpoint/2010/main" val="2828418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629842" y="1829956"/>
            <a:ext cx="3868340" cy="431446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29150" y="1829956"/>
            <a:ext cx="3887391" cy="431446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D037E7-D90C-4F0B-820E-D36D3B1C9839}" type="datetime1">
              <a:rPr lang="en-ZA" smtClean="0"/>
              <a:t>2019/07/26</a:t>
            </a:fld>
            <a:endParaRPr lang="en-ZA" dirty="0"/>
          </a:p>
        </p:txBody>
      </p:sp>
      <p:sp>
        <p:nvSpPr>
          <p:cNvPr id="8" name="Footer Placeholder 7"/>
          <p:cNvSpPr>
            <a:spLocks noGrp="1"/>
          </p:cNvSpPr>
          <p:nvPr>
            <p:ph type="ftr" sz="quarter" idx="11"/>
          </p:nvPr>
        </p:nvSpPr>
        <p:spPr>
          <a:xfrm>
            <a:off x="2803021" y="6356351"/>
            <a:ext cx="3572142" cy="365125"/>
          </a:xfrm>
        </p:spPr>
        <p:txBody>
          <a:bodyPr/>
          <a:lstStyle/>
          <a:p>
            <a:r>
              <a:rPr lang="en-US" dirty="0" smtClean="0"/>
              <a:t>doc. ref.: RTC-PRE-046.2 Basic radar image interpretation      Last updated: September 2018</a:t>
            </a:r>
            <a:endParaRPr lang="en-ZA" dirty="0"/>
          </a:p>
        </p:txBody>
      </p:sp>
      <p:sp>
        <p:nvSpPr>
          <p:cNvPr id="9" name="Slide Number Placeholder 8"/>
          <p:cNvSpPr>
            <a:spLocks noGrp="1"/>
          </p:cNvSpPr>
          <p:nvPr>
            <p:ph type="sldNum" sz="quarter" idx="12"/>
          </p:nvPr>
        </p:nvSpPr>
        <p:spPr/>
        <p:txBody>
          <a:bodyPr/>
          <a:lstStyle/>
          <a:p>
            <a:fld id="{08B4DBC8-2F39-4072-A744-94427D3A868D}" type="slidenum">
              <a:rPr lang="en-ZA" smtClean="0"/>
              <a:t>‹#›</a:t>
            </a:fld>
            <a:endParaRPr lang="en-ZA"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9127" y="5279903"/>
            <a:ext cx="1353315" cy="999746"/>
          </a:xfrm>
          <a:prstGeom prst="rect">
            <a:avLst/>
          </a:prstGeom>
        </p:spPr>
      </p:pic>
    </p:spTree>
    <p:extLst>
      <p:ext uri="{BB962C8B-B14F-4D97-AF65-F5344CB8AC3E}">
        <p14:creationId xmlns:p14="http://schemas.microsoft.com/office/powerpoint/2010/main" val="150167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174EA0-A279-4E11-8ECC-A912639F972E}" type="datetime1">
              <a:rPr lang="en-ZA" smtClean="0"/>
              <a:t>2019/07/26</a:t>
            </a:fld>
            <a:endParaRPr lang="en-ZA" dirty="0"/>
          </a:p>
        </p:txBody>
      </p:sp>
      <p:sp>
        <p:nvSpPr>
          <p:cNvPr id="8" name="Footer Placeholder 7"/>
          <p:cNvSpPr>
            <a:spLocks noGrp="1"/>
          </p:cNvSpPr>
          <p:nvPr>
            <p:ph type="ftr" sz="quarter" idx="11"/>
          </p:nvPr>
        </p:nvSpPr>
        <p:spPr>
          <a:xfrm>
            <a:off x="2803021" y="6356351"/>
            <a:ext cx="3572142" cy="365125"/>
          </a:xfrm>
        </p:spPr>
        <p:txBody>
          <a:bodyPr/>
          <a:lstStyle/>
          <a:p>
            <a:r>
              <a:rPr lang="en-US" dirty="0" smtClean="0"/>
              <a:t>doc. ref.: RTC-PRE-046.2 Basic radar image interpretation      Last updated: September 2018</a:t>
            </a:r>
            <a:endParaRPr lang="en-ZA" dirty="0"/>
          </a:p>
        </p:txBody>
      </p:sp>
      <p:sp>
        <p:nvSpPr>
          <p:cNvPr id="9" name="Slide Number Placeholder 8"/>
          <p:cNvSpPr>
            <a:spLocks noGrp="1"/>
          </p:cNvSpPr>
          <p:nvPr>
            <p:ph type="sldNum" sz="quarter" idx="12"/>
          </p:nvPr>
        </p:nvSpPr>
        <p:spPr/>
        <p:txBody>
          <a:bodyPr/>
          <a:lstStyle/>
          <a:p>
            <a:fld id="{08B4DBC8-2F39-4072-A744-94427D3A868D}" type="slidenum">
              <a:rPr lang="en-ZA" smtClean="0"/>
              <a:t>‹#›</a:t>
            </a:fld>
            <a:endParaRPr lang="en-ZA"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9127" y="5279903"/>
            <a:ext cx="1353315" cy="999746"/>
          </a:xfrm>
          <a:prstGeom prst="rect">
            <a:avLst/>
          </a:prstGeom>
        </p:spPr>
      </p:pic>
    </p:spTree>
    <p:extLst>
      <p:ext uri="{BB962C8B-B14F-4D97-AF65-F5344CB8AC3E}">
        <p14:creationId xmlns:p14="http://schemas.microsoft.com/office/powerpoint/2010/main" val="1789056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1">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9127" y="5279903"/>
            <a:ext cx="1353315" cy="999746"/>
          </a:xfrm>
          <a:prstGeom prst="rect">
            <a:avLst/>
          </a:prstGeom>
        </p:spPr>
      </p:pic>
      <p:sp>
        <p:nvSpPr>
          <p:cNvPr id="2" name="Title 1"/>
          <p:cNvSpPr>
            <a:spLocks noGrp="1"/>
          </p:cNvSpPr>
          <p:nvPr>
            <p:ph type="title"/>
          </p:nvPr>
        </p:nvSpPr>
        <p:spPr/>
        <p:txBody>
          <a:bodyPr>
            <a:normAutofit/>
          </a:bodyPr>
          <a:lstStyle>
            <a:lvl1pPr>
              <a:defRPr sz="440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51214331-F190-41FA-9A84-916AFC238521}" type="datetime1">
              <a:rPr lang="en-ZA" smtClean="0"/>
              <a:t>2019/07/26</a:t>
            </a:fld>
            <a:endParaRPr lang="en-ZA" dirty="0"/>
          </a:p>
        </p:txBody>
      </p:sp>
      <p:sp>
        <p:nvSpPr>
          <p:cNvPr id="6" name="Footer Placeholder 5"/>
          <p:cNvSpPr>
            <a:spLocks noGrp="1"/>
          </p:cNvSpPr>
          <p:nvPr>
            <p:ph type="ftr" sz="quarter" idx="11"/>
          </p:nvPr>
        </p:nvSpPr>
        <p:spPr>
          <a:xfrm>
            <a:off x="2794475" y="6356351"/>
            <a:ext cx="3584100" cy="365125"/>
          </a:xfrm>
        </p:spPr>
        <p:txBody>
          <a:bodyPr/>
          <a:lstStyle/>
          <a:p>
            <a:r>
              <a:rPr lang="en-US" dirty="0" smtClean="0"/>
              <a:t>doc. ref.: RTC-PRE-046.2 Basic radar image interpretation      Last updated: September 2018</a:t>
            </a:r>
            <a:endParaRPr lang="en-ZA" dirty="0"/>
          </a:p>
        </p:txBody>
      </p:sp>
      <p:sp>
        <p:nvSpPr>
          <p:cNvPr id="7" name="Slide Number Placeholder 6"/>
          <p:cNvSpPr>
            <a:spLocks noGrp="1"/>
          </p:cNvSpPr>
          <p:nvPr>
            <p:ph type="sldNum" sz="quarter" idx="12"/>
          </p:nvPr>
        </p:nvSpPr>
        <p:spPr/>
        <p:txBody>
          <a:bodyPr/>
          <a:lstStyle/>
          <a:p>
            <a:fld id="{08B4DBC8-2F39-4072-A744-94427D3A868D}" type="slidenum">
              <a:rPr lang="en-ZA" smtClean="0"/>
              <a:t>‹#›</a:t>
            </a:fld>
            <a:endParaRPr lang="en-ZA" dirty="0"/>
          </a:p>
        </p:txBody>
      </p:sp>
    </p:spTree>
    <p:extLst>
      <p:ext uri="{BB962C8B-B14F-4D97-AF65-F5344CB8AC3E}">
        <p14:creationId xmlns:p14="http://schemas.microsoft.com/office/powerpoint/2010/main" val="2080268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9127" y="5279903"/>
            <a:ext cx="1353315" cy="999746"/>
          </a:xfrm>
          <a:prstGeom prst="rect">
            <a:avLst/>
          </a:prstGeom>
        </p:spPr>
      </p:pic>
      <p:sp>
        <p:nvSpPr>
          <p:cNvPr id="5" name="Date Placeholder 4"/>
          <p:cNvSpPr>
            <a:spLocks noGrp="1"/>
          </p:cNvSpPr>
          <p:nvPr>
            <p:ph type="dt" sz="half" idx="10"/>
          </p:nvPr>
        </p:nvSpPr>
        <p:spPr/>
        <p:txBody>
          <a:bodyPr/>
          <a:lstStyle/>
          <a:p>
            <a:fld id="{19CE4F6E-CCB7-4B15-BBA2-97C807DF7ECC}" type="datetime1">
              <a:rPr lang="en-ZA" smtClean="0"/>
              <a:t>2019/07/26</a:t>
            </a:fld>
            <a:endParaRPr lang="en-ZA" dirty="0"/>
          </a:p>
        </p:txBody>
      </p:sp>
      <p:sp>
        <p:nvSpPr>
          <p:cNvPr id="6" name="Footer Placeholder 5"/>
          <p:cNvSpPr>
            <a:spLocks noGrp="1"/>
          </p:cNvSpPr>
          <p:nvPr>
            <p:ph type="ftr" sz="quarter" idx="11"/>
          </p:nvPr>
        </p:nvSpPr>
        <p:spPr>
          <a:xfrm>
            <a:off x="2794475" y="6356351"/>
            <a:ext cx="3584100" cy="365125"/>
          </a:xfrm>
        </p:spPr>
        <p:txBody>
          <a:bodyPr/>
          <a:lstStyle/>
          <a:p>
            <a:r>
              <a:rPr lang="en-US" dirty="0" smtClean="0"/>
              <a:t>doc. ref.: RTC-PRE-046.2 Basic radar image interpretation      Last updated: September 2018</a:t>
            </a:r>
            <a:endParaRPr lang="en-ZA" dirty="0"/>
          </a:p>
        </p:txBody>
      </p:sp>
      <p:sp>
        <p:nvSpPr>
          <p:cNvPr id="7" name="Slide Number Placeholder 6"/>
          <p:cNvSpPr>
            <a:spLocks noGrp="1"/>
          </p:cNvSpPr>
          <p:nvPr>
            <p:ph type="sldNum" sz="quarter" idx="12"/>
          </p:nvPr>
        </p:nvSpPr>
        <p:spPr/>
        <p:txBody>
          <a:bodyPr/>
          <a:lstStyle/>
          <a:p>
            <a:fld id="{08B4DBC8-2F39-4072-A744-94427D3A868D}" type="slidenum">
              <a:rPr lang="en-ZA" smtClean="0"/>
              <a:t>‹#›</a:t>
            </a:fld>
            <a:endParaRPr lang="en-ZA" dirty="0"/>
          </a:p>
        </p:txBody>
      </p:sp>
    </p:spTree>
    <p:extLst>
      <p:ext uri="{BB962C8B-B14F-4D97-AF65-F5344CB8AC3E}">
        <p14:creationId xmlns:p14="http://schemas.microsoft.com/office/powerpoint/2010/main" val="3932248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9127" y="5279903"/>
            <a:ext cx="1353315" cy="999746"/>
          </a:xfrm>
          <a:prstGeom prst="rect">
            <a:avLst/>
          </a:prstGeom>
        </p:spPr>
      </p:pic>
      <p:sp>
        <p:nvSpPr>
          <p:cNvPr id="2" name="Title 1"/>
          <p:cNvSpPr>
            <a:spLocks noGrp="1"/>
          </p:cNvSpPr>
          <p:nvPr>
            <p:ph type="title" hasCustomPrompt="1"/>
          </p:nvPr>
        </p:nvSpPr>
        <p:spPr/>
        <p:txBody>
          <a:bodyPr>
            <a:normAutofit/>
          </a:bodyPr>
          <a:lstStyle>
            <a:lvl1pPr>
              <a:defRPr sz="3200"/>
            </a:lvl1pPr>
          </a:lstStyle>
          <a:p>
            <a:r>
              <a:rPr lang="en-US" dirty="0" smtClean="0"/>
              <a:t>Click to add subtitle</a:t>
            </a:r>
            <a:endParaRPr lang="en-US" dirty="0"/>
          </a:p>
        </p:txBody>
      </p:sp>
      <p:sp>
        <p:nvSpPr>
          <p:cNvPr id="5" name="Date Placeholder 4"/>
          <p:cNvSpPr>
            <a:spLocks noGrp="1"/>
          </p:cNvSpPr>
          <p:nvPr>
            <p:ph type="dt" sz="half" idx="10"/>
          </p:nvPr>
        </p:nvSpPr>
        <p:spPr/>
        <p:txBody>
          <a:bodyPr/>
          <a:lstStyle/>
          <a:p>
            <a:fld id="{04E73261-DD75-4515-8396-7BBBB5C4790E}" type="datetime1">
              <a:rPr lang="en-ZA" smtClean="0"/>
              <a:t>2019/07/26</a:t>
            </a:fld>
            <a:endParaRPr lang="en-ZA" dirty="0"/>
          </a:p>
        </p:txBody>
      </p:sp>
      <p:sp>
        <p:nvSpPr>
          <p:cNvPr id="6" name="Footer Placeholder 5"/>
          <p:cNvSpPr>
            <a:spLocks noGrp="1"/>
          </p:cNvSpPr>
          <p:nvPr>
            <p:ph type="ftr" sz="quarter" idx="11"/>
          </p:nvPr>
        </p:nvSpPr>
        <p:spPr>
          <a:xfrm>
            <a:off x="2794475" y="6356351"/>
            <a:ext cx="3584100" cy="365125"/>
          </a:xfrm>
        </p:spPr>
        <p:txBody>
          <a:bodyPr/>
          <a:lstStyle/>
          <a:p>
            <a:r>
              <a:rPr lang="en-US" dirty="0" smtClean="0"/>
              <a:t>doc. ref.: RTC-PRE-046.2 Basic radar image interpretation      Last updated: September 2018</a:t>
            </a:r>
            <a:endParaRPr lang="en-ZA" dirty="0"/>
          </a:p>
        </p:txBody>
      </p:sp>
      <p:sp>
        <p:nvSpPr>
          <p:cNvPr id="7" name="Slide Number Placeholder 6"/>
          <p:cNvSpPr>
            <a:spLocks noGrp="1"/>
          </p:cNvSpPr>
          <p:nvPr>
            <p:ph type="sldNum" sz="quarter" idx="12"/>
          </p:nvPr>
        </p:nvSpPr>
        <p:spPr/>
        <p:txBody>
          <a:bodyPr/>
          <a:lstStyle/>
          <a:p>
            <a:fld id="{08B4DBC8-2F39-4072-A744-94427D3A868D}" type="slidenum">
              <a:rPr lang="en-ZA" smtClean="0"/>
              <a:t>‹#›</a:t>
            </a:fld>
            <a:endParaRPr lang="en-ZA" dirty="0"/>
          </a:p>
        </p:txBody>
      </p:sp>
    </p:spTree>
    <p:extLst>
      <p:ext uri="{BB962C8B-B14F-4D97-AF65-F5344CB8AC3E}">
        <p14:creationId xmlns:p14="http://schemas.microsoft.com/office/powerpoint/2010/main" val="3577737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769B8-046A-4629-9EDC-E79FDCE82FA5}" type="datetime1">
              <a:rPr lang="en-ZA" smtClean="0"/>
              <a:t>2019/07/26</a:t>
            </a:fld>
            <a:endParaRPr lang="en-Z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doc. ref.: RTC-PRE-046.2 Basic radar image interpretation      Last updated: September 2018</a:t>
            </a:r>
            <a:endParaRPr lang="en-Z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4DBC8-2F39-4072-A744-94427D3A868D}" type="slidenum">
              <a:rPr lang="en-ZA" smtClean="0"/>
              <a:t>‹#›</a:t>
            </a:fld>
            <a:endParaRPr lang="en-ZA" dirty="0"/>
          </a:p>
        </p:txBody>
      </p:sp>
    </p:spTree>
    <p:extLst>
      <p:ext uri="{BB962C8B-B14F-4D97-AF65-F5344CB8AC3E}">
        <p14:creationId xmlns:p14="http://schemas.microsoft.com/office/powerpoint/2010/main" val="29449606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jpeg"/><Relationship Id="rId18" Type="http://schemas.openxmlformats.org/officeDocument/2006/relationships/image" Target="../media/image31.jpeg"/><Relationship Id="rId3" Type="http://schemas.openxmlformats.org/officeDocument/2006/relationships/image" Target="../media/image16.png"/><Relationship Id="rId21" Type="http://schemas.openxmlformats.org/officeDocument/2006/relationships/image" Target="../media/image34.jpg"/><Relationship Id="rId7" Type="http://schemas.openxmlformats.org/officeDocument/2006/relationships/image" Target="../media/image20.jpg"/><Relationship Id="rId12" Type="http://schemas.openxmlformats.org/officeDocument/2006/relationships/image" Target="../media/image25.jpeg"/><Relationship Id="rId17" Type="http://schemas.openxmlformats.org/officeDocument/2006/relationships/image" Target="../media/image30.png"/><Relationship Id="rId2" Type="http://schemas.openxmlformats.org/officeDocument/2006/relationships/notesSlide" Target="../notesSlides/notesSlide3.xml"/><Relationship Id="rId16" Type="http://schemas.openxmlformats.org/officeDocument/2006/relationships/image" Target="../media/image29.jpeg"/><Relationship Id="rId20" Type="http://schemas.openxmlformats.org/officeDocument/2006/relationships/image" Target="../media/image33.jpeg"/><Relationship Id="rId1" Type="http://schemas.openxmlformats.org/officeDocument/2006/relationships/slideLayout" Target="../slideLayouts/slideLayout3.xml"/><Relationship Id="rId6" Type="http://schemas.openxmlformats.org/officeDocument/2006/relationships/image" Target="../media/image19.gif"/><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jpeg"/><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27.png"/><Relationship Id="rId22" Type="http://schemas.openxmlformats.org/officeDocument/2006/relationships/image" Target="../media/image3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657903"/>
            <a:ext cx="7772400" cy="1855053"/>
          </a:xfrm>
        </p:spPr>
        <p:txBody>
          <a:bodyPr>
            <a:noAutofit/>
          </a:bodyPr>
          <a:lstStyle/>
          <a:p>
            <a:pPr algn="ctr"/>
            <a:r>
              <a:rPr lang="en-ZA" sz="6000" b="1" dirty="0" smtClean="0">
                <a:solidFill>
                  <a:srgbClr val="0070C0"/>
                </a:solidFill>
              </a:rPr>
              <a:t>Marine Weather Forecasting</a:t>
            </a:r>
            <a:endParaRPr lang="en-ZA" sz="6000" b="1" dirty="0">
              <a:solidFill>
                <a:srgbClr val="0070C0"/>
              </a:solidFill>
            </a:endParaRPr>
          </a:p>
        </p:txBody>
      </p:sp>
      <p:sp>
        <p:nvSpPr>
          <p:cNvPr id="7" name="Footer Placeholder 6"/>
          <p:cNvSpPr>
            <a:spLocks noGrp="1"/>
          </p:cNvSpPr>
          <p:nvPr>
            <p:ph type="ftr" sz="quarter" idx="11"/>
          </p:nvPr>
        </p:nvSpPr>
        <p:spPr>
          <a:xfrm>
            <a:off x="0" y="6519926"/>
            <a:ext cx="9144000" cy="329819"/>
          </a:xfrm>
        </p:spPr>
        <p:txBody>
          <a:bodyPr/>
          <a:lstStyle/>
          <a:p>
            <a:r>
              <a:rPr lang="en-US" sz="1400" dirty="0" smtClean="0">
                <a:solidFill>
                  <a:schemeClr val="bg1">
                    <a:lumMod val="65000"/>
                  </a:schemeClr>
                </a:solidFill>
              </a:rPr>
              <a:t>doc. ref.: RTC-PRE-039 Marine Forecasting                            Last updated: July 2019</a:t>
            </a:r>
            <a:endParaRPr lang="en-ZA" sz="1400" dirty="0">
              <a:solidFill>
                <a:schemeClr val="bg1">
                  <a:lumMod val="65000"/>
                </a:schemeClr>
              </a:solidFill>
            </a:endParaRPr>
          </a:p>
        </p:txBody>
      </p:sp>
      <p:sp>
        <p:nvSpPr>
          <p:cNvPr id="5" name="Slide Number Placeholder 4"/>
          <p:cNvSpPr>
            <a:spLocks noGrp="1"/>
          </p:cNvSpPr>
          <p:nvPr>
            <p:ph type="sldNum" sz="quarter" idx="12"/>
          </p:nvPr>
        </p:nvSpPr>
        <p:spPr/>
        <p:txBody>
          <a:bodyPr/>
          <a:lstStyle/>
          <a:p>
            <a:fld id="{08B4DBC8-2F39-4072-A744-94427D3A868D}" type="slidenum">
              <a:rPr lang="en-ZA" smtClean="0"/>
              <a:t>1</a:t>
            </a:fld>
            <a:endParaRPr lang="en-ZA" dirty="0"/>
          </a:p>
        </p:txBody>
      </p:sp>
    </p:spTree>
    <p:extLst>
      <p:ext uri="{BB962C8B-B14F-4D97-AF65-F5344CB8AC3E}">
        <p14:creationId xmlns:p14="http://schemas.microsoft.com/office/powerpoint/2010/main" val="3156496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 y="91230"/>
            <a:ext cx="9144000" cy="967188"/>
          </a:xfrm>
        </p:spPr>
        <p:txBody>
          <a:bodyPr>
            <a:normAutofit fontScale="90000"/>
          </a:bodyPr>
          <a:lstStyle/>
          <a:p>
            <a:pPr algn="ctr"/>
            <a:r>
              <a:rPr lang="en-GB" dirty="0">
                <a:solidFill>
                  <a:srgbClr val="0070C0"/>
                </a:solidFill>
              </a:rPr>
              <a:t>Forecast marine weather phenomena, variables and parameters</a:t>
            </a:r>
            <a:endParaRPr lang="en-ZA" dirty="0">
              <a:solidFill>
                <a:srgbClr val="0070C0"/>
              </a:solidFill>
            </a:endParaRPr>
          </a:p>
        </p:txBody>
      </p:sp>
      <p:sp>
        <p:nvSpPr>
          <p:cNvPr id="4" name="Slide Number Placeholder 3"/>
          <p:cNvSpPr>
            <a:spLocks noGrp="1"/>
          </p:cNvSpPr>
          <p:nvPr>
            <p:ph type="sldNum" sz="quarter" idx="12"/>
          </p:nvPr>
        </p:nvSpPr>
        <p:spPr/>
        <p:txBody>
          <a:bodyPr/>
          <a:lstStyle/>
          <a:p>
            <a:fld id="{08B4DBC8-2F39-4072-A744-94427D3A868D}" type="slidenum">
              <a:rPr lang="en-ZA" smtClean="0"/>
              <a:t>10</a:t>
            </a:fld>
            <a:endParaRPr lang="en-ZA" dirty="0"/>
          </a:p>
        </p:txBody>
      </p:sp>
      <p:sp>
        <p:nvSpPr>
          <p:cNvPr id="7" name="Footer Placeholder 6"/>
          <p:cNvSpPr>
            <a:spLocks noGrp="1"/>
          </p:cNvSpPr>
          <p:nvPr>
            <p:ph type="ftr" sz="quarter" idx="11"/>
          </p:nvPr>
        </p:nvSpPr>
        <p:spPr>
          <a:xfrm>
            <a:off x="0" y="6519926"/>
            <a:ext cx="9144000" cy="329819"/>
          </a:xfrm>
        </p:spPr>
        <p:txBody>
          <a:bodyPr/>
          <a:lstStyle/>
          <a:p>
            <a:r>
              <a:rPr lang="en-US" sz="1400" dirty="0" smtClean="0">
                <a:solidFill>
                  <a:schemeClr val="bg1">
                    <a:lumMod val="65000"/>
                  </a:schemeClr>
                </a:solidFill>
              </a:rPr>
              <a:t>doc. ref.: RTC-PRE-039 Marine Forecasting                            Last updated: July 2019</a:t>
            </a:r>
            <a:endParaRPr lang="en-ZA" sz="1400" dirty="0">
              <a:solidFill>
                <a:schemeClr val="bg1">
                  <a:lumMod val="65000"/>
                </a:schemeClr>
              </a:solidFil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598" t="4329" b="-390"/>
          <a:stretch/>
        </p:blipFill>
        <p:spPr>
          <a:xfrm>
            <a:off x="3457575" y="1867274"/>
            <a:ext cx="5598467" cy="4027412"/>
          </a:xfrm>
          <a:prstGeom prst="rect">
            <a:avLst/>
          </a:prstGeom>
        </p:spPr>
      </p:pic>
      <p:sp>
        <p:nvSpPr>
          <p:cNvPr id="10" name="TextBox 9"/>
          <p:cNvSpPr txBox="1"/>
          <p:nvPr/>
        </p:nvSpPr>
        <p:spPr>
          <a:xfrm>
            <a:off x="485550" y="1758570"/>
            <a:ext cx="3168739" cy="2677656"/>
          </a:xfrm>
          <a:prstGeom prst="rect">
            <a:avLst/>
          </a:prstGeom>
          <a:noFill/>
        </p:spPr>
        <p:txBody>
          <a:bodyPr wrap="square" rtlCol="0">
            <a:spAutoFit/>
          </a:bodyPr>
          <a:lstStyle/>
          <a:p>
            <a:r>
              <a:rPr lang="en-ZA" sz="2400" b="1" dirty="0" smtClean="0">
                <a:solidFill>
                  <a:srgbClr val="0070C0"/>
                </a:solidFill>
              </a:rPr>
              <a:t>Wind </a:t>
            </a:r>
          </a:p>
          <a:p>
            <a:pPr marL="342900" indent="-342900">
              <a:buFont typeface="Wingdings" panose="05000000000000000000" pitchFamily="2" charset="2"/>
              <a:buChar char="Ø"/>
            </a:pPr>
            <a:r>
              <a:rPr lang="en-ZA" sz="2400" dirty="0" smtClean="0"/>
              <a:t>Wind Direction</a:t>
            </a:r>
          </a:p>
          <a:p>
            <a:pPr marL="342900" indent="-342900">
              <a:buFont typeface="Wingdings" panose="05000000000000000000" pitchFamily="2" charset="2"/>
              <a:buChar char="Ø"/>
            </a:pPr>
            <a:r>
              <a:rPr lang="en-ZA" sz="2400" dirty="0" smtClean="0"/>
              <a:t>Wind Speed (in knots)</a:t>
            </a:r>
            <a:endParaRPr lang="en-ZA" sz="2400" dirty="0"/>
          </a:p>
          <a:p>
            <a:pPr marL="342900" indent="-342900">
              <a:buFont typeface="Wingdings" panose="05000000000000000000" pitchFamily="2" charset="2"/>
              <a:buChar char="Ø"/>
            </a:pPr>
            <a:r>
              <a:rPr lang="en-ZA" sz="2400" dirty="0" smtClean="0"/>
              <a:t>Make use of wind fields from NWP models</a:t>
            </a:r>
            <a:endParaRPr lang="en-ZA" sz="2400" dirty="0"/>
          </a:p>
        </p:txBody>
      </p:sp>
      <p:sp>
        <p:nvSpPr>
          <p:cNvPr id="5" name="Rectangle 4"/>
          <p:cNvSpPr/>
          <p:nvPr/>
        </p:nvSpPr>
        <p:spPr>
          <a:xfrm>
            <a:off x="410146" y="1221993"/>
            <a:ext cx="8296275" cy="461665"/>
          </a:xfrm>
          <a:prstGeom prst="rect">
            <a:avLst/>
          </a:prstGeom>
        </p:spPr>
        <p:txBody>
          <a:bodyPr wrap="square">
            <a:spAutoFit/>
          </a:bodyPr>
          <a:lstStyle/>
          <a:p>
            <a:pPr marL="342900" indent="-342900">
              <a:buFont typeface="Arial" panose="020B0604020202020204" pitchFamily="34" charset="0"/>
              <a:buChar char="•"/>
            </a:pPr>
            <a:r>
              <a:rPr lang="en-ZA" sz="2400" dirty="0"/>
              <a:t>Forecasts contain the following information; </a:t>
            </a:r>
          </a:p>
        </p:txBody>
      </p:sp>
    </p:spTree>
    <p:extLst>
      <p:ext uri="{BB962C8B-B14F-4D97-AF65-F5344CB8AC3E}">
        <p14:creationId xmlns:p14="http://schemas.microsoft.com/office/powerpoint/2010/main" val="98732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 y="91230"/>
            <a:ext cx="9144000" cy="967188"/>
          </a:xfrm>
        </p:spPr>
        <p:txBody>
          <a:bodyPr>
            <a:normAutofit fontScale="90000"/>
          </a:bodyPr>
          <a:lstStyle/>
          <a:p>
            <a:pPr algn="ctr"/>
            <a:r>
              <a:rPr lang="en-GB" dirty="0">
                <a:solidFill>
                  <a:srgbClr val="0070C0"/>
                </a:solidFill>
              </a:rPr>
              <a:t>Forecast marine weather phenomena, variables and parameters</a:t>
            </a:r>
            <a:endParaRPr lang="en-ZA" dirty="0">
              <a:solidFill>
                <a:srgbClr val="0070C0"/>
              </a:solidFill>
            </a:endParaRPr>
          </a:p>
        </p:txBody>
      </p:sp>
      <p:sp>
        <p:nvSpPr>
          <p:cNvPr id="4" name="Slide Number Placeholder 3"/>
          <p:cNvSpPr>
            <a:spLocks noGrp="1"/>
          </p:cNvSpPr>
          <p:nvPr>
            <p:ph type="sldNum" sz="quarter" idx="12"/>
          </p:nvPr>
        </p:nvSpPr>
        <p:spPr/>
        <p:txBody>
          <a:bodyPr/>
          <a:lstStyle/>
          <a:p>
            <a:fld id="{08B4DBC8-2F39-4072-A744-94427D3A868D}" type="slidenum">
              <a:rPr lang="en-ZA" smtClean="0"/>
              <a:t>11</a:t>
            </a:fld>
            <a:endParaRPr lang="en-ZA" dirty="0"/>
          </a:p>
        </p:txBody>
      </p:sp>
      <p:sp>
        <p:nvSpPr>
          <p:cNvPr id="7" name="Footer Placeholder 6"/>
          <p:cNvSpPr>
            <a:spLocks noGrp="1"/>
          </p:cNvSpPr>
          <p:nvPr>
            <p:ph type="ftr" sz="quarter" idx="11"/>
          </p:nvPr>
        </p:nvSpPr>
        <p:spPr>
          <a:xfrm>
            <a:off x="0" y="6519926"/>
            <a:ext cx="9144000" cy="329819"/>
          </a:xfrm>
        </p:spPr>
        <p:txBody>
          <a:bodyPr/>
          <a:lstStyle/>
          <a:p>
            <a:r>
              <a:rPr lang="en-US" sz="1400" dirty="0" smtClean="0">
                <a:solidFill>
                  <a:schemeClr val="bg1">
                    <a:lumMod val="65000"/>
                  </a:schemeClr>
                </a:solidFill>
              </a:rPr>
              <a:t>doc. ref.: RTC-PRE-039 Marine Forecasting                            Last updated: July 2019</a:t>
            </a:r>
            <a:endParaRPr lang="en-ZA" sz="1400" dirty="0">
              <a:solidFill>
                <a:schemeClr val="bg1">
                  <a:lumMod val="65000"/>
                </a:schemeClr>
              </a:solidFill>
            </a:endParaRPr>
          </a:p>
        </p:txBody>
      </p:sp>
      <p:sp>
        <p:nvSpPr>
          <p:cNvPr id="10" name="TextBox 9"/>
          <p:cNvSpPr txBox="1"/>
          <p:nvPr/>
        </p:nvSpPr>
        <p:spPr>
          <a:xfrm>
            <a:off x="410145" y="1655083"/>
            <a:ext cx="8296276" cy="4893647"/>
          </a:xfrm>
          <a:prstGeom prst="rect">
            <a:avLst/>
          </a:prstGeom>
          <a:noFill/>
        </p:spPr>
        <p:txBody>
          <a:bodyPr wrap="square" rtlCol="0">
            <a:spAutoFit/>
          </a:bodyPr>
          <a:lstStyle/>
          <a:p>
            <a:r>
              <a:rPr lang="en-ZA" sz="2400" b="1" dirty="0" smtClean="0">
                <a:solidFill>
                  <a:srgbClr val="0070C0"/>
                </a:solidFill>
              </a:rPr>
              <a:t>Visibility</a:t>
            </a:r>
            <a:r>
              <a:rPr lang="en-ZA" sz="2400" dirty="0" smtClean="0">
                <a:solidFill>
                  <a:srgbClr val="0070C0"/>
                </a:solidFill>
              </a:rPr>
              <a:t> </a:t>
            </a:r>
            <a:r>
              <a:rPr lang="en-ZA" sz="2400" dirty="0" smtClean="0"/>
              <a:t> </a:t>
            </a:r>
          </a:p>
          <a:p>
            <a:pPr marL="342900" indent="-342900">
              <a:buFont typeface="Wingdings" panose="05000000000000000000" pitchFamily="2" charset="2"/>
              <a:buChar char="Ø"/>
            </a:pPr>
            <a:r>
              <a:rPr lang="en-ZA" sz="2400" dirty="0" smtClean="0"/>
              <a:t>Use various fields in the NWP models to assist with this</a:t>
            </a:r>
          </a:p>
          <a:p>
            <a:pPr marL="342900" indent="-342900">
              <a:buFont typeface="Wingdings" panose="05000000000000000000" pitchFamily="2" charset="2"/>
              <a:buChar char="Ø"/>
            </a:pPr>
            <a:r>
              <a:rPr lang="en-ZA" sz="2400" dirty="0" smtClean="0"/>
              <a:t>Categorised based on distance that a person would be able to see; </a:t>
            </a:r>
          </a:p>
          <a:p>
            <a:pPr marL="800100" lvl="1" indent="-342900">
              <a:buFont typeface="Arial" panose="020B0604020202020204" pitchFamily="34" charset="0"/>
              <a:buChar char="•"/>
            </a:pPr>
            <a:r>
              <a:rPr lang="en-ZA" sz="2400" dirty="0" smtClean="0">
                <a:solidFill>
                  <a:srgbClr val="0070C0"/>
                </a:solidFill>
              </a:rPr>
              <a:t>Good: </a:t>
            </a:r>
            <a:r>
              <a:rPr lang="en-ZA" sz="2400" dirty="0" smtClean="0"/>
              <a:t>More than 10 km</a:t>
            </a:r>
            <a:endParaRPr lang="en-ZA" sz="2400" dirty="0" smtClean="0">
              <a:solidFill>
                <a:srgbClr val="0070C0"/>
              </a:solidFill>
            </a:endParaRPr>
          </a:p>
          <a:p>
            <a:pPr marL="800100" lvl="1" indent="-342900">
              <a:buFont typeface="Arial" panose="020B0604020202020204" pitchFamily="34" charset="0"/>
              <a:buChar char="•"/>
            </a:pPr>
            <a:r>
              <a:rPr lang="en-ZA" sz="2400" dirty="0" smtClean="0">
                <a:solidFill>
                  <a:srgbClr val="0070C0"/>
                </a:solidFill>
              </a:rPr>
              <a:t>Moderate:</a:t>
            </a:r>
            <a:r>
              <a:rPr lang="en-ZA" sz="2400" dirty="0" smtClean="0"/>
              <a:t> 4 to 10 km</a:t>
            </a:r>
          </a:p>
          <a:p>
            <a:pPr marL="800100" lvl="1" indent="-342900">
              <a:buFont typeface="Arial" panose="020B0604020202020204" pitchFamily="34" charset="0"/>
              <a:buChar char="•"/>
            </a:pPr>
            <a:r>
              <a:rPr lang="en-ZA" sz="2400" dirty="0" smtClean="0">
                <a:solidFill>
                  <a:srgbClr val="0070C0"/>
                </a:solidFill>
              </a:rPr>
              <a:t>Poor: </a:t>
            </a:r>
            <a:r>
              <a:rPr lang="en-ZA" sz="2400" dirty="0" smtClean="0"/>
              <a:t>1 to 4 km</a:t>
            </a:r>
            <a:endParaRPr lang="en-ZA" sz="2400" dirty="0" smtClean="0">
              <a:solidFill>
                <a:srgbClr val="0070C0"/>
              </a:solidFill>
            </a:endParaRPr>
          </a:p>
          <a:p>
            <a:pPr marL="800100" lvl="1" indent="-342900">
              <a:buFont typeface="Arial" panose="020B0604020202020204" pitchFamily="34" charset="0"/>
              <a:buChar char="•"/>
            </a:pPr>
            <a:r>
              <a:rPr lang="en-ZA" sz="2400" dirty="0" smtClean="0">
                <a:solidFill>
                  <a:srgbClr val="0070C0"/>
                </a:solidFill>
              </a:rPr>
              <a:t>Very Poor: </a:t>
            </a:r>
            <a:r>
              <a:rPr lang="en-ZA" sz="2400" dirty="0" smtClean="0"/>
              <a:t>less than 1 km</a:t>
            </a:r>
            <a:r>
              <a:rPr lang="en-ZA" sz="2400" dirty="0" smtClean="0">
                <a:solidFill>
                  <a:srgbClr val="0070C0"/>
                </a:solidFill>
              </a:rPr>
              <a:t>  </a:t>
            </a:r>
            <a:endParaRPr lang="en-ZA" sz="2400" dirty="0">
              <a:solidFill>
                <a:srgbClr val="0070C0"/>
              </a:solidFill>
            </a:endParaRPr>
          </a:p>
          <a:p>
            <a:pPr marL="342900" indent="-342900">
              <a:buFont typeface="Wingdings" panose="05000000000000000000" pitchFamily="2" charset="2"/>
              <a:buChar char="Ø"/>
            </a:pPr>
            <a:r>
              <a:rPr lang="en-ZA" sz="2400" dirty="0" smtClean="0"/>
              <a:t>Visibility forecasts include the type of conditions resulting in the obscuration;</a:t>
            </a:r>
          </a:p>
          <a:p>
            <a:pPr marL="800100" lvl="1" indent="-342900">
              <a:buFont typeface="Arial" panose="020B0604020202020204" pitchFamily="34" charset="0"/>
              <a:buChar char="•"/>
            </a:pPr>
            <a:r>
              <a:rPr lang="en-ZA" sz="2400" dirty="0" smtClean="0"/>
              <a:t>Fog</a:t>
            </a:r>
          </a:p>
          <a:p>
            <a:pPr marL="800100" lvl="1" indent="-342900">
              <a:buFont typeface="Arial" panose="020B0604020202020204" pitchFamily="34" charset="0"/>
              <a:buChar char="•"/>
            </a:pPr>
            <a:r>
              <a:rPr lang="en-ZA" sz="2400" dirty="0" smtClean="0"/>
              <a:t>Precipitation (rain, snow etc.)</a:t>
            </a:r>
          </a:p>
          <a:p>
            <a:pPr marL="800100" lvl="1" indent="-342900">
              <a:buFont typeface="Arial" panose="020B0604020202020204" pitchFamily="34" charset="0"/>
              <a:buChar char="•"/>
            </a:pPr>
            <a:r>
              <a:rPr lang="en-ZA" sz="2400" dirty="0" smtClean="0"/>
              <a:t>Dust and Sand storms  </a:t>
            </a:r>
            <a:endParaRPr lang="en-ZA" sz="2400" dirty="0"/>
          </a:p>
        </p:txBody>
      </p:sp>
      <p:sp>
        <p:nvSpPr>
          <p:cNvPr id="5" name="Rectangle 4"/>
          <p:cNvSpPr/>
          <p:nvPr/>
        </p:nvSpPr>
        <p:spPr>
          <a:xfrm>
            <a:off x="410146" y="1221993"/>
            <a:ext cx="8296275" cy="461665"/>
          </a:xfrm>
          <a:prstGeom prst="rect">
            <a:avLst/>
          </a:prstGeom>
        </p:spPr>
        <p:txBody>
          <a:bodyPr wrap="square">
            <a:spAutoFit/>
          </a:bodyPr>
          <a:lstStyle/>
          <a:p>
            <a:pPr marL="342900" indent="-342900">
              <a:buFont typeface="Arial" panose="020B0604020202020204" pitchFamily="34" charset="0"/>
              <a:buChar char="•"/>
            </a:pPr>
            <a:r>
              <a:rPr lang="en-ZA" sz="2400" dirty="0"/>
              <a:t>Forecasts contain the following information; </a:t>
            </a:r>
          </a:p>
        </p:txBody>
      </p:sp>
    </p:spTree>
    <p:extLst>
      <p:ext uri="{BB962C8B-B14F-4D97-AF65-F5344CB8AC3E}">
        <p14:creationId xmlns:p14="http://schemas.microsoft.com/office/powerpoint/2010/main" val="333772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500"/>
                                        <p:tgtEl>
                                          <p:spTgt spid="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animEffect transition="in" filter="fade">
                                      <p:cBhvr>
                                        <p:cTn id="47" dur="500"/>
                                        <p:tgtEl>
                                          <p:spTgt spid="1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9" end="9"/>
                                            </p:txEl>
                                          </p:spTgt>
                                        </p:tgtEl>
                                        <p:attrNameLst>
                                          <p:attrName>style.visibility</p:attrName>
                                        </p:attrNameLst>
                                      </p:cBhvr>
                                      <p:to>
                                        <p:strVal val="visible"/>
                                      </p:to>
                                    </p:set>
                                    <p:animEffect transition="in" filter="fade">
                                      <p:cBhvr>
                                        <p:cTn id="52" dur="500"/>
                                        <p:tgtEl>
                                          <p:spTgt spid="1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xEl>
                                              <p:pRg st="10" end="10"/>
                                            </p:txEl>
                                          </p:spTgt>
                                        </p:tgtEl>
                                        <p:attrNameLst>
                                          <p:attrName>style.visibility</p:attrName>
                                        </p:attrNameLst>
                                      </p:cBhvr>
                                      <p:to>
                                        <p:strVal val="visible"/>
                                      </p:to>
                                    </p:set>
                                    <p:animEffect transition="in" filter="fade">
                                      <p:cBhvr>
                                        <p:cTn id="57" dur="5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 y="91230"/>
            <a:ext cx="9144000" cy="967188"/>
          </a:xfrm>
        </p:spPr>
        <p:txBody>
          <a:bodyPr>
            <a:normAutofit fontScale="90000"/>
          </a:bodyPr>
          <a:lstStyle/>
          <a:p>
            <a:pPr algn="ctr"/>
            <a:r>
              <a:rPr lang="en-GB" dirty="0">
                <a:solidFill>
                  <a:srgbClr val="0070C0"/>
                </a:solidFill>
              </a:rPr>
              <a:t>Forecast marine weather phenomena, variables and parameters</a:t>
            </a:r>
            <a:endParaRPr lang="en-ZA" dirty="0">
              <a:solidFill>
                <a:srgbClr val="0070C0"/>
              </a:solidFill>
            </a:endParaRPr>
          </a:p>
        </p:txBody>
      </p:sp>
      <p:sp>
        <p:nvSpPr>
          <p:cNvPr id="4" name="Slide Number Placeholder 3"/>
          <p:cNvSpPr>
            <a:spLocks noGrp="1"/>
          </p:cNvSpPr>
          <p:nvPr>
            <p:ph type="sldNum" sz="quarter" idx="12"/>
          </p:nvPr>
        </p:nvSpPr>
        <p:spPr/>
        <p:txBody>
          <a:bodyPr/>
          <a:lstStyle/>
          <a:p>
            <a:fld id="{08B4DBC8-2F39-4072-A744-94427D3A868D}" type="slidenum">
              <a:rPr lang="en-ZA" smtClean="0"/>
              <a:t>12</a:t>
            </a:fld>
            <a:endParaRPr lang="en-ZA" dirty="0"/>
          </a:p>
        </p:txBody>
      </p:sp>
      <p:sp>
        <p:nvSpPr>
          <p:cNvPr id="7" name="Footer Placeholder 6"/>
          <p:cNvSpPr>
            <a:spLocks noGrp="1"/>
          </p:cNvSpPr>
          <p:nvPr>
            <p:ph type="ftr" sz="quarter" idx="11"/>
          </p:nvPr>
        </p:nvSpPr>
        <p:spPr>
          <a:xfrm>
            <a:off x="0" y="6519926"/>
            <a:ext cx="9144000" cy="329819"/>
          </a:xfrm>
        </p:spPr>
        <p:txBody>
          <a:bodyPr/>
          <a:lstStyle/>
          <a:p>
            <a:r>
              <a:rPr lang="en-US" sz="1400" dirty="0" smtClean="0">
                <a:solidFill>
                  <a:schemeClr val="bg1">
                    <a:lumMod val="65000"/>
                  </a:schemeClr>
                </a:solidFill>
              </a:rPr>
              <a:t>doc. ref.: RTC-PRE-039 Marine Forecasting                            Last updated: July 2019</a:t>
            </a:r>
            <a:endParaRPr lang="en-ZA" sz="1400" dirty="0">
              <a:solidFill>
                <a:schemeClr val="bg1">
                  <a:lumMod val="65000"/>
                </a:schemeClr>
              </a:solidFill>
            </a:endParaRPr>
          </a:p>
        </p:txBody>
      </p:sp>
      <p:sp>
        <p:nvSpPr>
          <p:cNvPr id="10" name="TextBox 9"/>
          <p:cNvSpPr txBox="1"/>
          <p:nvPr/>
        </p:nvSpPr>
        <p:spPr>
          <a:xfrm>
            <a:off x="410146" y="1775027"/>
            <a:ext cx="2787690" cy="4524315"/>
          </a:xfrm>
          <a:prstGeom prst="rect">
            <a:avLst/>
          </a:prstGeom>
          <a:noFill/>
        </p:spPr>
        <p:txBody>
          <a:bodyPr wrap="square" rtlCol="0">
            <a:spAutoFit/>
          </a:bodyPr>
          <a:lstStyle/>
          <a:p>
            <a:r>
              <a:rPr lang="en-ZA" sz="2400" b="1" dirty="0" smtClean="0">
                <a:solidFill>
                  <a:srgbClr val="0070C0"/>
                </a:solidFill>
              </a:rPr>
              <a:t>Sea State (waves) </a:t>
            </a:r>
            <a:r>
              <a:rPr lang="en-ZA" sz="2400" dirty="0" smtClean="0">
                <a:solidFill>
                  <a:srgbClr val="0070C0"/>
                </a:solidFill>
              </a:rPr>
              <a:t> </a:t>
            </a:r>
            <a:r>
              <a:rPr lang="en-ZA" sz="2400" dirty="0" smtClean="0"/>
              <a:t> </a:t>
            </a:r>
          </a:p>
          <a:p>
            <a:pPr marL="342900" indent="-342900">
              <a:buFont typeface="Wingdings" panose="05000000000000000000" pitchFamily="2" charset="2"/>
              <a:buChar char="Ø"/>
            </a:pPr>
            <a:r>
              <a:rPr lang="en-ZA" sz="2400" dirty="0" smtClean="0"/>
              <a:t>Wave models used</a:t>
            </a:r>
          </a:p>
          <a:p>
            <a:pPr marL="342900" indent="-342900">
              <a:buFont typeface="Wingdings" panose="05000000000000000000" pitchFamily="2" charset="2"/>
              <a:buChar char="Ø"/>
            </a:pPr>
            <a:r>
              <a:rPr lang="en-ZA" sz="2400" dirty="0" smtClean="0"/>
              <a:t>Wave heights in meters </a:t>
            </a:r>
          </a:p>
          <a:p>
            <a:pPr marL="342900" indent="-342900">
              <a:buFont typeface="Wingdings" panose="05000000000000000000" pitchFamily="2" charset="2"/>
              <a:buChar char="Ø"/>
            </a:pPr>
            <a:r>
              <a:rPr lang="en-ZA" sz="2400" dirty="0" smtClean="0"/>
              <a:t>Swell direction (from which the swell is travelling)</a:t>
            </a:r>
          </a:p>
          <a:p>
            <a:pPr marL="342900" indent="-342900">
              <a:buFont typeface="Wingdings" panose="05000000000000000000" pitchFamily="2" charset="2"/>
              <a:buChar char="Ø"/>
            </a:pPr>
            <a:r>
              <a:rPr lang="en-ZA" sz="2400" dirty="0" smtClean="0"/>
              <a:t>Wave period in seconds may also be provided </a:t>
            </a:r>
            <a:endParaRPr lang="en-ZA" sz="2400" dirty="0"/>
          </a:p>
        </p:txBody>
      </p:sp>
      <p:sp>
        <p:nvSpPr>
          <p:cNvPr id="5" name="Rectangle 4"/>
          <p:cNvSpPr/>
          <p:nvPr/>
        </p:nvSpPr>
        <p:spPr>
          <a:xfrm>
            <a:off x="410146" y="1221993"/>
            <a:ext cx="8296275" cy="461665"/>
          </a:xfrm>
          <a:prstGeom prst="rect">
            <a:avLst/>
          </a:prstGeom>
        </p:spPr>
        <p:txBody>
          <a:bodyPr wrap="square">
            <a:spAutoFit/>
          </a:bodyPr>
          <a:lstStyle/>
          <a:p>
            <a:pPr marL="342900" indent="-342900">
              <a:buFont typeface="Arial" panose="020B0604020202020204" pitchFamily="34" charset="0"/>
              <a:buChar char="•"/>
            </a:pPr>
            <a:r>
              <a:rPr lang="en-ZA" sz="2400" dirty="0"/>
              <a:t>Forecasts contain the following information;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275" y="2302249"/>
            <a:ext cx="5860725" cy="3599086"/>
          </a:xfrm>
          <a:prstGeom prst="rect">
            <a:avLst/>
          </a:prstGeom>
        </p:spPr>
      </p:pic>
    </p:spTree>
    <p:extLst>
      <p:ext uri="{BB962C8B-B14F-4D97-AF65-F5344CB8AC3E}">
        <p14:creationId xmlns:p14="http://schemas.microsoft.com/office/powerpoint/2010/main" val="25706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fade">
                                      <p:cBhvr>
                                        <p:cTn id="20" dur="500"/>
                                        <p:tgtEl>
                                          <p:spTgt spid="1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fade">
                                      <p:cBhvr>
                                        <p:cTn id="25"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 y="91230"/>
            <a:ext cx="9144000" cy="967188"/>
          </a:xfrm>
        </p:spPr>
        <p:txBody>
          <a:bodyPr>
            <a:normAutofit fontScale="90000"/>
          </a:bodyPr>
          <a:lstStyle/>
          <a:p>
            <a:pPr algn="ctr"/>
            <a:r>
              <a:rPr lang="en-US" dirty="0" smtClean="0">
                <a:solidFill>
                  <a:srgbClr val="0070C0"/>
                </a:solidFill>
              </a:rPr>
              <a:t>Warn </a:t>
            </a:r>
            <a:r>
              <a:rPr lang="en-US" dirty="0">
                <a:solidFill>
                  <a:srgbClr val="0070C0"/>
                </a:solidFill>
              </a:rPr>
              <a:t>of hazardous marine meteorological phenomena</a:t>
            </a:r>
            <a:endParaRPr lang="en-ZA" dirty="0">
              <a:solidFill>
                <a:srgbClr val="0070C0"/>
              </a:solidFill>
            </a:endParaRPr>
          </a:p>
        </p:txBody>
      </p:sp>
      <p:sp>
        <p:nvSpPr>
          <p:cNvPr id="4" name="Slide Number Placeholder 3"/>
          <p:cNvSpPr>
            <a:spLocks noGrp="1"/>
          </p:cNvSpPr>
          <p:nvPr>
            <p:ph type="sldNum" sz="quarter" idx="12"/>
          </p:nvPr>
        </p:nvSpPr>
        <p:spPr/>
        <p:txBody>
          <a:bodyPr/>
          <a:lstStyle/>
          <a:p>
            <a:fld id="{08B4DBC8-2F39-4072-A744-94427D3A868D}" type="slidenum">
              <a:rPr lang="en-ZA" smtClean="0"/>
              <a:t>13</a:t>
            </a:fld>
            <a:endParaRPr lang="en-ZA" dirty="0"/>
          </a:p>
        </p:txBody>
      </p:sp>
      <p:sp>
        <p:nvSpPr>
          <p:cNvPr id="7" name="Footer Placeholder 6"/>
          <p:cNvSpPr>
            <a:spLocks noGrp="1"/>
          </p:cNvSpPr>
          <p:nvPr>
            <p:ph type="ftr" sz="quarter" idx="11"/>
          </p:nvPr>
        </p:nvSpPr>
        <p:spPr>
          <a:xfrm>
            <a:off x="0" y="6519926"/>
            <a:ext cx="9144000" cy="329819"/>
          </a:xfrm>
        </p:spPr>
        <p:txBody>
          <a:bodyPr/>
          <a:lstStyle/>
          <a:p>
            <a:r>
              <a:rPr lang="en-US" sz="1400" dirty="0" smtClean="0">
                <a:solidFill>
                  <a:schemeClr val="bg1">
                    <a:lumMod val="65000"/>
                  </a:schemeClr>
                </a:solidFill>
              </a:rPr>
              <a:t>doc. ref.: RTC-PRE-039 Marine Forecasting                            Last updated: July 2019</a:t>
            </a:r>
            <a:endParaRPr lang="en-ZA" sz="1400" dirty="0">
              <a:solidFill>
                <a:schemeClr val="bg1">
                  <a:lumMod val="65000"/>
                </a:schemeClr>
              </a:solidFill>
            </a:endParaRPr>
          </a:p>
        </p:txBody>
      </p:sp>
      <p:sp>
        <p:nvSpPr>
          <p:cNvPr id="25" name="TextBox 24"/>
          <p:cNvSpPr txBox="1"/>
          <p:nvPr/>
        </p:nvSpPr>
        <p:spPr>
          <a:xfrm>
            <a:off x="378618" y="1215729"/>
            <a:ext cx="8386764" cy="1569660"/>
          </a:xfrm>
          <a:prstGeom prst="rect">
            <a:avLst/>
          </a:prstGeom>
          <a:noFill/>
        </p:spPr>
        <p:txBody>
          <a:bodyPr wrap="square" rtlCol="0">
            <a:spAutoFit/>
          </a:bodyPr>
          <a:lstStyle/>
          <a:p>
            <a:r>
              <a:rPr lang="en-ZA" sz="2400" b="1" dirty="0" smtClean="0">
                <a:solidFill>
                  <a:srgbClr val="0070C0"/>
                </a:solidFill>
              </a:rPr>
              <a:t>Wind Alerts: </a:t>
            </a:r>
          </a:p>
          <a:p>
            <a:pPr marL="342900" indent="-342900">
              <a:buFont typeface="Wingdings" panose="05000000000000000000" pitchFamily="2" charset="2"/>
              <a:buChar char="Ø"/>
            </a:pPr>
            <a:r>
              <a:rPr lang="en-ZA" sz="2400" dirty="0" smtClean="0"/>
              <a:t>Various categories based on speeds</a:t>
            </a:r>
          </a:p>
          <a:p>
            <a:pPr marL="342900" indent="-342900">
              <a:buFont typeface="Wingdings" panose="05000000000000000000" pitchFamily="2" charset="2"/>
              <a:buChar char="Ø"/>
            </a:pPr>
            <a:r>
              <a:rPr lang="en-ZA" sz="2400" dirty="0" smtClean="0"/>
              <a:t>Winds warned from </a:t>
            </a:r>
            <a:r>
              <a:rPr lang="en-ZA" sz="2400" b="1" dirty="0" smtClean="0"/>
              <a:t>34 knots upwards</a:t>
            </a:r>
            <a:endParaRPr lang="en-ZA" sz="2400" b="1" dirty="0"/>
          </a:p>
          <a:p>
            <a:endParaRPr lang="en-ZA" sz="2400" dirty="0"/>
          </a:p>
        </p:txBody>
      </p:sp>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l="25935" t="8364" b="10235"/>
          <a:stretch/>
        </p:blipFill>
        <p:spPr>
          <a:xfrm>
            <a:off x="378618" y="2417861"/>
            <a:ext cx="4852154" cy="4102065"/>
          </a:xfrm>
          <a:prstGeom prst="rect">
            <a:avLst/>
          </a:prstGeom>
        </p:spPr>
      </p:pic>
      <p:sp>
        <p:nvSpPr>
          <p:cNvPr id="10" name="Rectangle 9"/>
          <p:cNvSpPr/>
          <p:nvPr/>
        </p:nvSpPr>
        <p:spPr>
          <a:xfrm>
            <a:off x="4392572" y="2601625"/>
            <a:ext cx="771525" cy="126552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3" name="Straight Connector 12"/>
          <p:cNvCxnSpPr/>
          <p:nvPr/>
        </p:nvCxnSpPr>
        <p:spPr>
          <a:xfrm flipH="1" flipV="1">
            <a:off x="1743075" y="4352925"/>
            <a:ext cx="190500" cy="390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1771650" y="4521829"/>
            <a:ext cx="1372099" cy="1438473"/>
            <a:chOff x="1771650" y="4521829"/>
            <a:chExt cx="1372099" cy="1438473"/>
          </a:xfrm>
        </p:grpSpPr>
        <p:sp>
          <p:nvSpPr>
            <p:cNvPr id="39" name="Freeform 38"/>
            <p:cNvSpPr/>
            <p:nvPr/>
          </p:nvSpPr>
          <p:spPr>
            <a:xfrm>
              <a:off x="1771650" y="4521829"/>
              <a:ext cx="1295400" cy="1328128"/>
            </a:xfrm>
            <a:custGeom>
              <a:avLst/>
              <a:gdLst>
                <a:gd name="connsiteX0" fmla="*/ 56835 w 1514160"/>
                <a:gd name="connsiteY0" fmla="*/ 0 h 1328128"/>
                <a:gd name="connsiteX1" fmla="*/ 9210 w 1514160"/>
                <a:gd name="connsiteY1" fmla="*/ 371475 h 1328128"/>
                <a:gd name="connsiteX2" fmla="*/ 218760 w 1514160"/>
                <a:gd name="connsiteY2" fmla="*/ 866775 h 1328128"/>
                <a:gd name="connsiteX3" fmla="*/ 637860 w 1514160"/>
                <a:gd name="connsiteY3" fmla="*/ 1171575 h 1328128"/>
                <a:gd name="connsiteX4" fmla="*/ 1152210 w 1514160"/>
                <a:gd name="connsiteY4" fmla="*/ 1323975 h 1328128"/>
                <a:gd name="connsiteX5" fmla="*/ 1476060 w 1514160"/>
                <a:gd name="connsiteY5" fmla="*/ 1285875 h 1328128"/>
                <a:gd name="connsiteX6" fmla="*/ 1485585 w 1514160"/>
                <a:gd name="connsiteY6" fmla="*/ 1295400 h 1328128"/>
                <a:gd name="connsiteX7" fmla="*/ 1514160 w 1514160"/>
                <a:gd name="connsiteY7" fmla="*/ 1266825 h 132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4160" h="1328128">
                  <a:moveTo>
                    <a:pt x="56835" y="0"/>
                  </a:moveTo>
                  <a:cubicBezTo>
                    <a:pt x="19529" y="113506"/>
                    <a:pt x="-17777" y="227013"/>
                    <a:pt x="9210" y="371475"/>
                  </a:cubicBezTo>
                  <a:cubicBezTo>
                    <a:pt x="36197" y="515937"/>
                    <a:pt x="113985" y="733425"/>
                    <a:pt x="218760" y="866775"/>
                  </a:cubicBezTo>
                  <a:cubicBezTo>
                    <a:pt x="323535" y="1000125"/>
                    <a:pt x="482285" y="1095375"/>
                    <a:pt x="637860" y="1171575"/>
                  </a:cubicBezTo>
                  <a:cubicBezTo>
                    <a:pt x="793435" y="1247775"/>
                    <a:pt x="1012510" y="1304925"/>
                    <a:pt x="1152210" y="1323975"/>
                  </a:cubicBezTo>
                  <a:cubicBezTo>
                    <a:pt x="1291910" y="1343025"/>
                    <a:pt x="1420498" y="1290638"/>
                    <a:pt x="1476060" y="1285875"/>
                  </a:cubicBezTo>
                  <a:cubicBezTo>
                    <a:pt x="1531623" y="1281113"/>
                    <a:pt x="1479235" y="1298575"/>
                    <a:pt x="1485585" y="1295400"/>
                  </a:cubicBezTo>
                  <a:cubicBezTo>
                    <a:pt x="1491935" y="1292225"/>
                    <a:pt x="1503047" y="1279525"/>
                    <a:pt x="1514160" y="126682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9" name="Isosceles Triangle 48"/>
            <p:cNvSpPr/>
            <p:nvPr/>
          </p:nvSpPr>
          <p:spPr>
            <a:xfrm rot="4407422" flipH="1">
              <a:off x="2907641" y="5724194"/>
              <a:ext cx="315196" cy="15702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51" name="TextBox 50"/>
          <p:cNvSpPr txBox="1"/>
          <p:nvPr/>
        </p:nvSpPr>
        <p:spPr>
          <a:xfrm>
            <a:off x="5419520" y="2863124"/>
            <a:ext cx="3445313" cy="3416320"/>
          </a:xfrm>
          <a:prstGeom prst="rect">
            <a:avLst/>
          </a:prstGeom>
          <a:solidFill>
            <a:schemeClr val="accent1">
              <a:lumMod val="20000"/>
              <a:lumOff val="80000"/>
            </a:schemeClr>
          </a:solidFill>
        </p:spPr>
        <p:txBody>
          <a:bodyPr wrap="square" rtlCol="0">
            <a:spAutoFit/>
          </a:bodyPr>
          <a:lstStyle/>
          <a:p>
            <a:r>
              <a:rPr lang="en-ZA" sz="2400" dirty="0" smtClean="0"/>
              <a:t>Wind Alerts that would be issued for this area; </a:t>
            </a:r>
          </a:p>
          <a:p>
            <a:pPr marL="457200" indent="-457200">
              <a:buFont typeface="+mj-lt"/>
              <a:buAutoNum type="arabicPeriod"/>
            </a:pPr>
            <a:r>
              <a:rPr lang="en-ZA" sz="2400" dirty="0" smtClean="0"/>
              <a:t>Gale force (35 to 40 knots) </a:t>
            </a:r>
          </a:p>
          <a:p>
            <a:pPr marL="457200" indent="-457200">
              <a:buFont typeface="+mj-lt"/>
              <a:buAutoNum type="arabicPeriod"/>
            </a:pPr>
            <a:r>
              <a:rPr lang="en-ZA" sz="2400" dirty="0" smtClean="0"/>
              <a:t>Strong gale (41 to 47 knots)</a:t>
            </a:r>
            <a:endParaRPr lang="en-ZA" sz="2400" dirty="0"/>
          </a:p>
          <a:p>
            <a:pPr marL="457200" indent="-457200">
              <a:buFont typeface="+mj-lt"/>
              <a:buAutoNum type="arabicPeriod"/>
            </a:pPr>
            <a:r>
              <a:rPr lang="en-ZA" sz="2400" dirty="0" smtClean="0"/>
              <a:t>Storm strength winds (48 to 55 knots)</a:t>
            </a:r>
            <a:endParaRPr lang="en-ZA" sz="2400" dirty="0"/>
          </a:p>
        </p:txBody>
      </p:sp>
    </p:spTree>
    <p:extLst>
      <p:ext uri="{BB962C8B-B14F-4D97-AF65-F5344CB8AC3E}">
        <p14:creationId xmlns:p14="http://schemas.microsoft.com/office/powerpoint/2010/main" val="76076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2" end="2"/>
                                            </p:txEl>
                                          </p:spTgt>
                                        </p:tgtEl>
                                        <p:attrNameLst>
                                          <p:attrName>style.visibility</p:attrName>
                                        </p:attrNameLst>
                                      </p:cBhvr>
                                      <p:to>
                                        <p:strVal val="visible"/>
                                      </p:to>
                                    </p:set>
                                    <p:animEffect transition="in" filter="fade">
                                      <p:cBhvr>
                                        <p:cTn id="7" dur="500"/>
                                        <p:tgtEl>
                                          <p:spTgt spid="2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 y="91230"/>
            <a:ext cx="9144000" cy="967188"/>
          </a:xfrm>
        </p:spPr>
        <p:txBody>
          <a:bodyPr>
            <a:normAutofit fontScale="90000"/>
          </a:bodyPr>
          <a:lstStyle/>
          <a:p>
            <a:pPr algn="ctr"/>
            <a:r>
              <a:rPr lang="en-US" dirty="0" smtClean="0">
                <a:solidFill>
                  <a:srgbClr val="0070C0"/>
                </a:solidFill>
              </a:rPr>
              <a:t>Warn </a:t>
            </a:r>
            <a:r>
              <a:rPr lang="en-US" dirty="0">
                <a:solidFill>
                  <a:srgbClr val="0070C0"/>
                </a:solidFill>
              </a:rPr>
              <a:t>of hazardous marine meteorological phenomena</a:t>
            </a:r>
            <a:endParaRPr lang="en-ZA" dirty="0">
              <a:solidFill>
                <a:srgbClr val="0070C0"/>
              </a:solidFill>
            </a:endParaRPr>
          </a:p>
        </p:txBody>
      </p:sp>
      <p:sp>
        <p:nvSpPr>
          <p:cNvPr id="4" name="Slide Number Placeholder 3"/>
          <p:cNvSpPr>
            <a:spLocks noGrp="1"/>
          </p:cNvSpPr>
          <p:nvPr>
            <p:ph type="sldNum" sz="quarter" idx="12"/>
          </p:nvPr>
        </p:nvSpPr>
        <p:spPr/>
        <p:txBody>
          <a:bodyPr/>
          <a:lstStyle/>
          <a:p>
            <a:fld id="{08B4DBC8-2F39-4072-A744-94427D3A868D}" type="slidenum">
              <a:rPr lang="en-ZA" smtClean="0"/>
              <a:t>14</a:t>
            </a:fld>
            <a:endParaRPr lang="en-ZA" dirty="0"/>
          </a:p>
        </p:txBody>
      </p:sp>
      <p:sp>
        <p:nvSpPr>
          <p:cNvPr id="7" name="Footer Placeholder 6"/>
          <p:cNvSpPr>
            <a:spLocks noGrp="1"/>
          </p:cNvSpPr>
          <p:nvPr>
            <p:ph type="ftr" sz="quarter" idx="11"/>
          </p:nvPr>
        </p:nvSpPr>
        <p:spPr>
          <a:xfrm>
            <a:off x="0" y="6519926"/>
            <a:ext cx="9144000" cy="329819"/>
          </a:xfrm>
        </p:spPr>
        <p:txBody>
          <a:bodyPr/>
          <a:lstStyle/>
          <a:p>
            <a:r>
              <a:rPr lang="en-US" sz="1400" dirty="0" smtClean="0">
                <a:solidFill>
                  <a:schemeClr val="bg1">
                    <a:lumMod val="65000"/>
                  </a:schemeClr>
                </a:solidFill>
              </a:rPr>
              <a:t>doc. ref.: RTC-PRE-039 Marine Forecasting                            Last updated: July 2019</a:t>
            </a:r>
            <a:endParaRPr lang="en-ZA" sz="1400" dirty="0">
              <a:solidFill>
                <a:schemeClr val="bg1">
                  <a:lumMod val="65000"/>
                </a:schemeClr>
              </a:solidFill>
            </a:endParaRPr>
          </a:p>
        </p:txBody>
      </p:sp>
      <p:sp>
        <p:nvSpPr>
          <p:cNvPr id="25" name="TextBox 24"/>
          <p:cNvSpPr txBox="1"/>
          <p:nvPr/>
        </p:nvSpPr>
        <p:spPr>
          <a:xfrm>
            <a:off x="378618" y="1215729"/>
            <a:ext cx="8336757" cy="2308324"/>
          </a:xfrm>
          <a:prstGeom prst="rect">
            <a:avLst/>
          </a:prstGeom>
          <a:noFill/>
        </p:spPr>
        <p:txBody>
          <a:bodyPr wrap="square" rtlCol="0">
            <a:spAutoFit/>
          </a:bodyPr>
          <a:lstStyle/>
          <a:p>
            <a:r>
              <a:rPr lang="en-ZA" sz="2400" b="1" dirty="0" smtClean="0">
                <a:solidFill>
                  <a:srgbClr val="0070C0"/>
                </a:solidFill>
              </a:rPr>
              <a:t>Wave </a:t>
            </a:r>
            <a:r>
              <a:rPr lang="en-ZA" sz="2400" b="1" dirty="0">
                <a:solidFill>
                  <a:srgbClr val="0070C0"/>
                </a:solidFill>
              </a:rPr>
              <a:t>Alerts: </a:t>
            </a:r>
          </a:p>
          <a:p>
            <a:pPr marL="342900" indent="-342900">
              <a:buFont typeface="Wingdings" panose="05000000000000000000" pitchFamily="2" charset="2"/>
              <a:buChar char="Ø"/>
            </a:pPr>
            <a:r>
              <a:rPr lang="en-ZA" sz="2400" dirty="0" smtClean="0"/>
              <a:t>Hazardous wave conditions are warned for based on heights with various categories used</a:t>
            </a:r>
          </a:p>
          <a:p>
            <a:pPr marL="342900" indent="-342900">
              <a:buFont typeface="Wingdings" panose="05000000000000000000" pitchFamily="2" charset="2"/>
              <a:buChar char="Ø"/>
            </a:pPr>
            <a:r>
              <a:rPr lang="en-ZA" sz="2400" dirty="0" smtClean="0"/>
              <a:t>Waves usually warned for if they </a:t>
            </a:r>
            <a:r>
              <a:rPr lang="en-ZA" sz="2400" b="1" dirty="0" smtClean="0"/>
              <a:t>exceed 4m </a:t>
            </a:r>
            <a:r>
              <a:rPr lang="en-ZA" sz="2400" dirty="0" smtClean="0"/>
              <a:t>or </a:t>
            </a:r>
            <a:r>
              <a:rPr lang="en-ZA" sz="2400" b="1" dirty="0" smtClean="0"/>
              <a:t>Abnormal Wave</a:t>
            </a:r>
            <a:r>
              <a:rPr lang="en-ZA" sz="2400" dirty="0" smtClean="0"/>
              <a:t> conditions are expected</a:t>
            </a:r>
          </a:p>
          <a:p>
            <a:endParaRPr lang="en-ZA"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968" y="3104389"/>
            <a:ext cx="5585155" cy="3415537"/>
          </a:xfrm>
          <a:prstGeom prst="rect">
            <a:avLst/>
          </a:prstGeom>
        </p:spPr>
      </p:pic>
      <p:sp>
        <p:nvSpPr>
          <p:cNvPr id="8" name="Rectangle 7"/>
          <p:cNvSpPr/>
          <p:nvPr/>
        </p:nvSpPr>
        <p:spPr>
          <a:xfrm>
            <a:off x="5686426" y="3513734"/>
            <a:ext cx="400050" cy="148689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9" name="Straight Connector 8"/>
          <p:cNvCxnSpPr/>
          <p:nvPr/>
        </p:nvCxnSpPr>
        <p:spPr>
          <a:xfrm flipV="1">
            <a:off x="1400175" y="4181475"/>
            <a:ext cx="266700" cy="190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67200" y="4852854"/>
            <a:ext cx="279796" cy="190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1543050" y="4238625"/>
            <a:ext cx="2857500" cy="1332370"/>
          </a:xfrm>
          <a:custGeom>
            <a:avLst/>
            <a:gdLst>
              <a:gd name="connsiteX0" fmla="*/ 0 w 2809875"/>
              <a:gd name="connsiteY0" fmla="*/ 0 h 1355006"/>
              <a:gd name="connsiteX1" fmla="*/ 247650 w 2809875"/>
              <a:gd name="connsiteY1" fmla="*/ 342900 h 1355006"/>
              <a:gd name="connsiteX2" fmla="*/ 371475 w 2809875"/>
              <a:gd name="connsiteY2" fmla="*/ 542925 h 1355006"/>
              <a:gd name="connsiteX3" fmla="*/ 457200 w 2809875"/>
              <a:gd name="connsiteY3" fmla="*/ 762000 h 1355006"/>
              <a:gd name="connsiteX4" fmla="*/ 504825 w 2809875"/>
              <a:gd name="connsiteY4" fmla="*/ 1038225 h 1355006"/>
              <a:gd name="connsiteX5" fmla="*/ 581025 w 2809875"/>
              <a:gd name="connsiteY5" fmla="*/ 1171575 h 1355006"/>
              <a:gd name="connsiteX6" fmla="*/ 704850 w 2809875"/>
              <a:gd name="connsiteY6" fmla="*/ 1323975 h 1355006"/>
              <a:gd name="connsiteX7" fmla="*/ 1200150 w 2809875"/>
              <a:gd name="connsiteY7" fmla="*/ 1352550 h 1355006"/>
              <a:gd name="connsiteX8" fmla="*/ 1724025 w 2809875"/>
              <a:gd name="connsiteY8" fmla="*/ 1285875 h 1355006"/>
              <a:gd name="connsiteX9" fmla="*/ 2209800 w 2809875"/>
              <a:gd name="connsiteY9" fmla="*/ 1238250 h 1355006"/>
              <a:gd name="connsiteX10" fmla="*/ 2457450 w 2809875"/>
              <a:gd name="connsiteY10" fmla="*/ 1047750 h 1355006"/>
              <a:gd name="connsiteX11" fmla="*/ 2724150 w 2809875"/>
              <a:gd name="connsiteY11" fmla="*/ 809625 h 1355006"/>
              <a:gd name="connsiteX12" fmla="*/ 2809875 w 2809875"/>
              <a:gd name="connsiteY12" fmla="*/ 714375 h 1355006"/>
              <a:gd name="connsiteX13" fmla="*/ 2809875 w 2809875"/>
              <a:gd name="connsiteY13" fmla="*/ 714375 h 1355006"/>
              <a:gd name="connsiteX0" fmla="*/ 0 w 2733675"/>
              <a:gd name="connsiteY0" fmla="*/ 0 h 1374056"/>
              <a:gd name="connsiteX1" fmla="*/ 171450 w 2733675"/>
              <a:gd name="connsiteY1" fmla="*/ 361950 h 1374056"/>
              <a:gd name="connsiteX2" fmla="*/ 295275 w 2733675"/>
              <a:gd name="connsiteY2" fmla="*/ 561975 h 1374056"/>
              <a:gd name="connsiteX3" fmla="*/ 381000 w 2733675"/>
              <a:gd name="connsiteY3" fmla="*/ 781050 h 1374056"/>
              <a:gd name="connsiteX4" fmla="*/ 428625 w 2733675"/>
              <a:gd name="connsiteY4" fmla="*/ 1057275 h 1374056"/>
              <a:gd name="connsiteX5" fmla="*/ 504825 w 2733675"/>
              <a:gd name="connsiteY5" fmla="*/ 1190625 h 1374056"/>
              <a:gd name="connsiteX6" fmla="*/ 628650 w 2733675"/>
              <a:gd name="connsiteY6" fmla="*/ 1343025 h 1374056"/>
              <a:gd name="connsiteX7" fmla="*/ 1123950 w 2733675"/>
              <a:gd name="connsiteY7" fmla="*/ 1371600 h 1374056"/>
              <a:gd name="connsiteX8" fmla="*/ 1647825 w 2733675"/>
              <a:gd name="connsiteY8" fmla="*/ 1304925 h 1374056"/>
              <a:gd name="connsiteX9" fmla="*/ 2133600 w 2733675"/>
              <a:gd name="connsiteY9" fmla="*/ 1257300 h 1374056"/>
              <a:gd name="connsiteX10" fmla="*/ 2381250 w 2733675"/>
              <a:gd name="connsiteY10" fmla="*/ 1066800 h 1374056"/>
              <a:gd name="connsiteX11" fmla="*/ 2647950 w 2733675"/>
              <a:gd name="connsiteY11" fmla="*/ 828675 h 1374056"/>
              <a:gd name="connsiteX12" fmla="*/ 2733675 w 2733675"/>
              <a:gd name="connsiteY12" fmla="*/ 733425 h 1374056"/>
              <a:gd name="connsiteX13" fmla="*/ 2733675 w 2733675"/>
              <a:gd name="connsiteY13" fmla="*/ 733425 h 1374056"/>
              <a:gd name="connsiteX0" fmla="*/ 0 w 2733675"/>
              <a:gd name="connsiteY0" fmla="*/ 0 h 1374056"/>
              <a:gd name="connsiteX1" fmla="*/ 171450 w 2733675"/>
              <a:gd name="connsiteY1" fmla="*/ 361950 h 1374056"/>
              <a:gd name="connsiteX2" fmla="*/ 295275 w 2733675"/>
              <a:gd name="connsiteY2" fmla="*/ 561975 h 1374056"/>
              <a:gd name="connsiteX3" fmla="*/ 381000 w 2733675"/>
              <a:gd name="connsiteY3" fmla="*/ 781050 h 1374056"/>
              <a:gd name="connsiteX4" fmla="*/ 428625 w 2733675"/>
              <a:gd name="connsiteY4" fmla="*/ 1057275 h 1374056"/>
              <a:gd name="connsiteX5" fmla="*/ 504825 w 2733675"/>
              <a:gd name="connsiteY5" fmla="*/ 1190625 h 1374056"/>
              <a:gd name="connsiteX6" fmla="*/ 628650 w 2733675"/>
              <a:gd name="connsiteY6" fmla="*/ 1343025 h 1374056"/>
              <a:gd name="connsiteX7" fmla="*/ 1123950 w 2733675"/>
              <a:gd name="connsiteY7" fmla="*/ 1371600 h 1374056"/>
              <a:gd name="connsiteX8" fmla="*/ 1647825 w 2733675"/>
              <a:gd name="connsiteY8" fmla="*/ 1304925 h 1374056"/>
              <a:gd name="connsiteX9" fmla="*/ 2133600 w 2733675"/>
              <a:gd name="connsiteY9" fmla="*/ 1257300 h 1374056"/>
              <a:gd name="connsiteX10" fmla="*/ 2381250 w 2733675"/>
              <a:gd name="connsiteY10" fmla="*/ 1066800 h 1374056"/>
              <a:gd name="connsiteX11" fmla="*/ 2647950 w 2733675"/>
              <a:gd name="connsiteY11" fmla="*/ 828675 h 1374056"/>
              <a:gd name="connsiteX12" fmla="*/ 2733675 w 2733675"/>
              <a:gd name="connsiteY12" fmla="*/ 733425 h 1374056"/>
              <a:gd name="connsiteX13" fmla="*/ 2733675 w 2733675"/>
              <a:gd name="connsiteY13" fmla="*/ 733425 h 1374056"/>
              <a:gd name="connsiteX0" fmla="*/ 0 w 2733675"/>
              <a:gd name="connsiteY0" fmla="*/ 0 h 1374056"/>
              <a:gd name="connsiteX1" fmla="*/ 171450 w 2733675"/>
              <a:gd name="connsiteY1" fmla="*/ 361950 h 1374056"/>
              <a:gd name="connsiteX2" fmla="*/ 266700 w 2733675"/>
              <a:gd name="connsiteY2" fmla="*/ 533400 h 1374056"/>
              <a:gd name="connsiteX3" fmla="*/ 381000 w 2733675"/>
              <a:gd name="connsiteY3" fmla="*/ 781050 h 1374056"/>
              <a:gd name="connsiteX4" fmla="*/ 428625 w 2733675"/>
              <a:gd name="connsiteY4" fmla="*/ 1057275 h 1374056"/>
              <a:gd name="connsiteX5" fmla="*/ 504825 w 2733675"/>
              <a:gd name="connsiteY5" fmla="*/ 1190625 h 1374056"/>
              <a:gd name="connsiteX6" fmla="*/ 628650 w 2733675"/>
              <a:gd name="connsiteY6" fmla="*/ 1343025 h 1374056"/>
              <a:gd name="connsiteX7" fmla="*/ 1123950 w 2733675"/>
              <a:gd name="connsiteY7" fmla="*/ 1371600 h 1374056"/>
              <a:gd name="connsiteX8" fmla="*/ 1647825 w 2733675"/>
              <a:gd name="connsiteY8" fmla="*/ 1304925 h 1374056"/>
              <a:gd name="connsiteX9" fmla="*/ 2133600 w 2733675"/>
              <a:gd name="connsiteY9" fmla="*/ 1257300 h 1374056"/>
              <a:gd name="connsiteX10" fmla="*/ 2381250 w 2733675"/>
              <a:gd name="connsiteY10" fmla="*/ 1066800 h 1374056"/>
              <a:gd name="connsiteX11" fmla="*/ 2647950 w 2733675"/>
              <a:gd name="connsiteY11" fmla="*/ 828675 h 1374056"/>
              <a:gd name="connsiteX12" fmla="*/ 2733675 w 2733675"/>
              <a:gd name="connsiteY12" fmla="*/ 733425 h 1374056"/>
              <a:gd name="connsiteX13" fmla="*/ 2733675 w 2733675"/>
              <a:gd name="connsiteY13" fmla="*/ 733425 h 1374056"/>
              <a:gd name="connsiteX0" fmla="*/ 0 w 2733675"/>
              <a:gd name="connsiteY0" fmla="*/ 0 h 1374056"/>
              <a:gd name="connsiteX1" fmla="*/ 171450 w 2733675"/>
              <a:gd name="connsiteY1" fmla="*/ 361950 h 1374056"/>
              <a:gd name="connsiteX2" fmla="*/ 266700 w 2733675"/>
              <a:gd name="connsiteY2" fmla="*/ 533400 h 1374056"/>
              <a:gd name="connsiteX3" fmla="*/ 342900 w 2733675"/>
              <a:gd name="connsiteY3" fmla="*/ 781050 h 1374056"/>
              <a:gd name="connsiteX4" fmla="*/ 428625 w 2733675"/>
              <a:gd name="connsiteY4" fmla="*/ 1057275 h 1374056"/>
              <a:gd name="connsiteX5" fmla="*/ 504825 w 2733675"/>
              <a:gd name="connsiteY5" fmla="*/ 1190625 h 1374056"/>
              <a:gd name="connsiteX6" fmla="*/ 628650 w 2733675"/>
              <a:gd name="connsiteY6" fmla="*/ 1343025 h 1374056"/>
              <a:gd name="connsiteX7" fmla="*/ 1123950 w 2733675"/>
              <a:gd name="connsiteY7" fmla="*/ 1371600 h 1374056"/>
              <a:gd name="connsiteX8" fmla="*/ 1647825 w 2733675"/>
              <a:gd name="connsiteY8" fmla="*/ 1304925 h 1374056"/>
              <a:gd name="connsiteX9" fmla="*/ 2133600 w 2733675"/>
              <a:gd name="connsiteY9" fmla="*/ 1257300 h 1374056"/>
              <a:gd name="connsiteX10" fmla="*/ 2381250 w 2733675"/>
              <a:gd name="connsiteY10" fmla="*/ 1066800 h 1374056"/>
              <a:gd name="connsiteX11" fmla="*/ 2647950 w 2733675"/>
              <a:gd name="connsiteY11" fmla="*/ 828675 h 1374056"/>
              <a:gd name="connsiteX12" fmla="*/ 2733675 w 2733675"/>
              <a:gd name="connsiteY12" fmla="*/ 733425 h 1374056"/>
              <a:gd name="connsiteX13" fmla="*/ 2733675 w 2733675"/>
              <a:gd name="connsiteY13" fmla="*/ 733425 h 1374056"/>
              <a:gd name="connsiteX0" fmla="*/ 0 w 2733675"/>
              <a:gd name="connsiteY0" fmla="*/ 0 h 1377019"/>
              <a:gd name="connsiteX1" fmla="*/ 171450 w 2733675"/>
              <a:gd name="connsiteY1" fmla="*/ 361950 h 1377019"/>
              <a:gd name="connsiteX2" fmla="*/ 266700 w 2733675"/>
              <a:gd name="connsiteY2" fmla="*/ 533400 h 1377019"/>
              <a:gd name="connsiteX3" fmla="*/ 342900 w 2733675"/>
              <a:gd name="connsiteY3" fmla="*/ 781050 h 1377019"/>
              <a:gd name="connsiteX4" fmla="*/ 428625 w 2733675"/>
              <a:gd name="connsiteY4" fmla="*/ 1057275 h 1377019"/>
              <a:gd name="connsiteX5" fmla="*/ 504825 w 2733675"/>
              <a:gd name="connsiteY5" fmla="*/ 1190625 h 1377019"/>
              <a:gd name="connsiteX6" fmla="*/ 685800 w 2733675"/>
              <a:gd name="connsiteY6" fmla="*/ 1352550 h 1377019"/>
              <a:gd name="connsiteX7" fmla="*/ 1123950 w 2733675"/>
              <a:gd name="connsiteY7" fmla="*/ 1371600 h 1377019"/>
              <a:gd name="connsiteX8" fmla="*/ 1647825 w 2733675"/>
              <a:gd name="connsiteY8" fmla="*/ 1304925 h 1377019"/>
              <a:gd name="connsiteX9" fmla="*/ 2133600 w 2733675"/>
              <a:gd name="connsiteY9" fmla="*/ 1257300 h 1377019"/>
              <a:gd name="connsiteX10" fmla="*/ 2381250 w 2733675"/>
              <a:gd name="connsiteY10" fmla="*/ 1066800 h 1377019"/>
              <a:gd name="connsiteX11" fmla="*/ 2647950 w 2733675"/>
              <a:gd name="connsiteY11" fmla="*/ 828675 h 1377019"/>
              <a:gd name="connsiteX12" fmla="*/ 2733675 w 2733675"/>
              <a:gd name="connsiteY12" fmla="*/ 733425 h 1377019"/>
              <a:gd name="connsiteX13" fmla="*/ 2733675 w 2733675"/>
              <a:gd name="connsiteY13" fmla="*/ 733425 h 1377019"/>
              <a:gd name="connsiteX0" fmla="*/ 0 w 2733675"/>
              <a:gd name="connsiteY0" fmla="*/ 0 h 1375186"/>
              <a:gd name="connsiteX1" fmla="*/ 171450 w 2733675"/>
              <a:gd name="connsiteY1" fmla="*/ 361950 h 1375186"/>
              <a:gd name="connsiteX2" fmla="*/ 266700 w 2733675"/>
              <a:gd name="connsiteY2" fmla="*/ 533400 h 1375186"/>
              <a:gd name="connsiteX3" fmla="*/ 342900 w 2733675"/>
              <a:gd name="connsiteY3" fmla="*/ 781050 h 1375186"/>
              <a:gd name="connsiteX4" fmla="*/ 428625 w 2733675"/>
              <a:gd name="connsiteY4" fmla="*/ 1057275 h 1375186"/>
              <a:gd name="connsiteX5" fmla="*/ 514350 w 2733675"/>
              <a:gd name="connsiteY5" fmla="*/ 1238250 h 1375186"/>
              <a:gd name="connsiteX6" fmla="*/ 685800 w 2733675"/>
              <a:gd name="connsiteY6" fmla="*/ 1352550 h 1375186"/>
              <a:gd name="connsiteX7" fmla="*/ 1123950 w 2733675"/>
              <a:gd name="connsiteY7" fmla="*/ 1371600 h 1375186"/>
              <a:gd name="connsiteX8" fmla="*/ 1647825 w 2733675"/>
              <a:gd name="connsiteY8" fmla="*/ 1304925 h 1375186"/>
              <a:gd name="connsiteX9" fmla="*/ 2133600 w 2733675"/>
              <a:gd name="connsiteY9" fmla="*/ 1257300 h 1375186"/>
              <a:gd name="connsiteX10" fmla="*/ 2381250 w 2733675"/>
              <a:gd name="connsiteY10" fmla="*/ 1066800 h 1375186"/>
              <a:gd name="connsiteX11" fmla="*/ 2647950 w 2733675"/>
              <a:gd name="connsiteY11" fmla="*/ 828675 h 1375186"/>
              <a:gd name="connsiteX12" fmla="*/ 2733675 w 2733675"/>
              <a:gd name="connsiteY12" fmla="*/ 733425 h 1375186"/>
              <a:gd name="connsiteX13" fmla="*/ 2733675 w 2733675"/>
              <a:gd name="connsiteY13" fmla="*/ 733425 h 1375186"/>
              <a:gd name="connsiteX0" fmla="*/ 0 w 2733675"/>
              <a:gd name="connsiteY0" fmla="*/ 0 h 1375186"/>
              <a:gd name="connsiteX1" fmla="*/ 171450 w 2733675"/>
              <a:gd name="connsiteY1" fmla="*/ 361950 h 1375186"/>
              <a:gd name="connsiteX2" fmla="*/ 266700 w 2733675"/>
              <a:gd name="connsiteY2" fmla="*/ 533400 h 1375186"/>
              <a:gd name="connsiteX3" fmla="*/ 342900 w 2733675"/>
              <a:gd name="connsiteY3" fmla="*/ 781050 h 1375186"/>
              <a:gd name="connsiteX4" fmla="*/ 371475 w 2733675"/>
              <a:gd name="connsiteY4" fmla="*/ 990600 h 1375186"/>
              <a:gd name="connsiteX5" fmla="*/ 514350 w 2733675"/>
              <a:gd name="connsiteY5" fmla="*/ 1238250 h 1375186"/>
              <a:gd name="connsiteX6" fmla="*/ 685800 w 2733675"/>
              <a:gd name="connsiteY6" fmla="*/ 1352550 h 1375186"/>
              <a:gd name="connsiteX7" fmla="*/ 1123950 w 2733675"/>
              <a:gd name="connsiteY7" fmla="*/ 1371600 h 1375186"/>
              <a:gd name="connsiteX8" fmla="*/ 1647825 w 2733675"/>
              <a:gd name="connsiteY8" fmla="*/ 1304925 h 1375186"/>
              <a:gd name="connsiteX9" fmla="*/ 2133600 w 2733675"/>
              <a:gd name="connsiteY9" fmla="*/ 1257300 h 1375186"/>
              <a:gd name="connsiteX10" fmla="*/ 2381250 w 2733675"/>
              <a:gd name="connsiteY10" fmla="*/ 1066800 h 1375186"/>
              <a:gd name="connsiteX11" fmla="*/ 2647950 w 2733675"/>
              <a:gd name="connsiteY11" fmla="*/ 828675 h 1375186"/>
              <a:gd name="connsiteX12" fmla="*/ 2733675 w 2733675"/>
              <a:gd name="connsiteY12" fmla="*/ 733425 h 1375186"/>
              <a:gd name="connsiteX13" fmla="*/ 2733675 w 2733675"/>
              <a:gd name="connsiteY13" fmla="*/ 733425 h 1375186"/>
              <a:gd name="connsiteX0" fmla="*/ 0 w 2733675"/>
              <a:gd name="connsiteY0" fmla="*/ 0 h 1375186"/>
              <a:gd name="connsiteX1" fmla="*/ 171450 w 2733675"/>
              <a:gd name="connsiteY1" fmla="*/ 361950 h 1375186"/>
              <a:gd name="connsiteX2" fmla="*/ 266700 w 2733675"/>
              <a:gd name="connsiteY2" fmla="*/ 533400 h 1375186"/>
              <a:gd name="connsiteX3" fmla="*/ 314325 w 2733675"/>
              <a:gd name="connsiteY3" fmla="*/ 752475 h 1375186"/>
              <a:gd name="connsiteX4" fmla="*/ 371475 w 2733675"/>
              <a:gd name="connsiteY4" fmla="*/ 990600 h 1375186"/>
              <a:gd name="connsiteX5" fmla="*/ 514350 w 2733675"/>
              <a:gd name="connsiteY5" fmla="*/ 1238250 h 1375186"/>
              <a:gd name="connsiteX6" fmla="*/ 685800 w 2733675"/>
              <a:gd name="connsiteY6" fmla="*/ 1352550 h 1375186"/>
              <a:gd name="connsiteX7" fmla="*/ 1123950 w 2733675"/>
              <a:gd name="connsiteY7" fmla="*/ 1371600 h 1375186"/>
              <a:gd name="connsiteX8" fmla="*/ 1647825 w 2733675"/>
              <a:gd name="connsiteY8" fmla="*/ 1304925 h 1375186"/>
              <a:gd name="connsiteX9" fmla="*/ 2133600 w 2733675"/>
              <a:gd name="connsiteY9" fmla="*/ 1257300 h 1375186"/>
              <a:gd name="connsiteX10" fmla="*/ 2381250 w 2733675"/>
              <a:gd name="connsiteY10" fmla="*/ 1066800 h 1375186"/>
              <a:gd name="connsiteX11" fmla="*/ 2647950 w 2733675"/>
              <a:gd name="connsiteY11" fmla="*/ 828675 h 1375186"/>
              <a:gd name="connsiteX12" fmla="*/ 2733675 w 2733675"/>
              <a:gd name="connsiteY12" fmla="*/ 733425 h 1375186"/>
              <a:gd name="connsiteX13" fmla="*/ 2733675 w 2733675"/>
              <a:gd name="connsiteY13" fmla="*/ 733425 h 1375186"/>
              <a:gd name="connsiteX0" fmla="*/ 0 w 2733675"/>
              <a:gd name="connsiteY0" fmla="*/ 0 h 1391355"/>
              <a:gd name="connsiteX1" fmla="*/ 171450 w 2733675"/>
              <a:gd name="connsiteY1" fmla="*/ 361950 h 1391355"/>
              <a:gd name="connsiteX2" fmla="*/ 266700 w 2733675"/>
              <a:gd name="connsiteY2" fmla="*/ 533400 h 1391355"/>
              <a:gd name="connsiteX3" fmla="*/ 314325 w 2733675"/>
              <a:gd name="connsiteY3" fmla="*/ 752475 h 1391355"/>
              <a:gd name="connsiteX4" fmla="*/ 371475 w 2733675"/>
              <a:gd name="connsiteY4" fmla="*/ 990600 h 1391355"/>
              <a:gd name="connsiteX5" fmla="*/ 514350 w 2733675"/>
              <a:gd name="connsiteY5" fmla="*/ 1238250 h 1391355"/>
              <a:gd name="connsiteX6" fmla="*/ 800100 w 2733675"/>
              <a:gd name="connsiteY6" fmla="*/ 1381125 h 1391355"/>
              <a:gd name="connsiteX7" fmla="*/ 1123950 w 2733675"/>
              <a:gd name="connsiteY7" fmla="*/ 1371600 h 1391355"/>
              <a:gd name="connsiteX8" fmla="*/ 1647825 w 2733675"/>
              <a:gd name="connsiteY8" fmla="*/ 1304925 h 1391355"/>
              <a:gd name="connsiteX9" fmla="*/ 2133600 w 2733675"/>
              <a:gd name="connsiteY9" fmla="*/ 1257300 h 1391355"/>
              <a:gd name="connsiteX10" fmla="*/ 2381250 w 2733675"/>
              <a:gd name="connsiteY10" fmla="*/ 1066800 h 1391355"/>
              <a:gd name="connsiteX11" fmla="*/ 2647950 w 2733675"/>
              <a:gd name="connsiteY11" fmla="*/ 828675 h 1391355"/>
              <a:gd name="connsiteX12" fmla="*/ 2733675 w 2733675"/>
              <a:gd name="connsiteY12" fmla="*/ 733425 h 1391355"/>
              <a:gd name="connsiteX13" fmla="*/ 2733675 w 2733675"/>
              <a:gd name="connsiteY13" fmla="*/ 733425 h 1391355"/>
              <a:gd name="connsiteX0" fmla="*/ 0 w 2733675"/>
              <a:gd name="connsiteY0" fmla="*/ 0 h 1391355"/>
              <a:gd name="connsiteX1" fmla="*/ 171450 w 2733675"/>
              <a:gd name="connsiteY1" fmla="*/ 361950 h 1391355"/>
              <a:gd name="connsiteX2" fmla="*/ 266700 w 2733675"/>
              <a:gd name="connsiteY2" fmla="*/ 533400 h 1391355"/>
              <a:gd name="connsiteX3" fmla="*/ 314325 w 2733675"/>
              <a:gd name="connsiteY3" fmla="*/ 752475 h 1391355"/>
              <a:gd name="connsiteX4" fmla="*/ 371475 w 2733675"/>
              <a:gd name="connsiteY4" fmla="*/ 990600 h 1391355"/>
              <a:gd name="connsiteX5" fmla="*/ 514350 w 2733675"/>
              <a:gd name="connsiteY5" fmla="*/ 1238250 h 1391355"/>
              <a:gd name="connsiteX6" fmla="*/ 800100 w 2733675"/>
              <a:gd name="connsiteY6" fmla="*/ 1381125 h 1391355"/>
              <a:gd name="connsiteX7" fmla="*/ 1152525 w 2733675"/>
              <a:gd name="connsiteY7" fmla="*/ 1371600 h 1391355"/>
              <a:gd name="connsiteX8" fmla="*/ 1647825 w 2733675"/>
              <a:gd name="connsiteY8" fmla="*/ 1304925 h 1391355"/>
              <a:gd name="connsiteX9" fmla="*/ 2133600 w 2733675"/>
              <a:gd name="connsiteY9" fmla="*/ 1257300 h 1391355"/>
              <a:gd name="connsiteX10" fmla="*/ 2381250 w 2733675"/>
              <a:gd name="connsiteY10" fmla="*/ 1066800 h 1391355"/>
              <a:gd name="connsiteX11" fmla="*/ 2647950 w 2733675"/>
              <a:gd name="connsiteY11" fmla="*/ 828675 h 1391355"/>
              <a:gd name="connsiteX12" fmla="*/ 2733675 w 2733675"/>
              <a:gd name="connsiteY12" fmla="*/ 733425 h 1391355"/>
              <a:gd name="connsiteX13" fmla="*/ 2733675 w 2733675"/>
              <a:gd name="connsiteY13" fmla="*/ 733425 h 1391355"/>
              <a:gd name="connsiteX0" fmla="*/ 0 w 2733675"/>
              <a:gd name="connsiteY0" fmla="*/ 0 h 1389520"/>
              <a:gd name="connsiteX1" fmla="*/ 171450 w 2733675"/>
              <a:gd name="connsiteY1" fmla="*/ 361950 h 1389520"/>
              <a:gd name="connsiteX2" fmla="*/ 266700 w 2733675"/>
              <a:gd name="connsiteY2" fmla="*/ 533400 h 1389520"/>
              <a:gd name="connsiteX3" fmla="*/ 314325 w 2733675"/>
              <a:gd name="connsiteY3" fmla="*/ 752475 h 1389520"/>
              <a:gd name="connsiteX4" fmla="*/ 371475 w 2733675"/>
              <a:gd name="connsiteY4" fmla="*/ 990600 h 1389520"/>
              <a:gd name="connsiteX5" fmla="*/ 514350 w 2733675"/>
              <a:gd name="connsiteY5" fmla="*/ 1238250 h 1389520"/>
              <a:gd name="connsiteX6" fmla="*/ 800100 w 2733675"/>
              <a:gd name="connsiteY6" fmla="*/ 1381125 h 1389520"/>
              <a:gd name="connsiteX7" fmla="*/ 1152525 w 2733675"/>
              <a:gd name="connsiteY7" fmla="*/ 1371600 h 1389520"/>
              <a:gd name="connsiteX8" fmla="*/ 1666875 w 2733675"/>
              <a:gd name="connsiteY8" fmla="*/ 1362075 h 1389520"/>
              <a:gd name="connsiteX9" fmla="*/ 2133600 w 2733675"/>
              <a:gd name="connsiteY9" fmla="*/ 1257300 h 1389520"/>
              <a:gd name="connsiteX10" fmla="*/ 2381250 w 2733675"/>
              <a:gd name="connsiteY10" fmla="*/ 1066800 h 1389520"/>
              <a:gd name="connsiteX11" fmla="*/ 2647950 w 2733675"/>
              <a:gd name="connsiteY11" fmla="*/ 828675 h 1389520"/>
              <a:gd name="connsiteX12" fmla="*/ 2733675 w 2733675"/>
              <a:gd name="connsiteY12" fmla="*/ 733425 h 1389520"/>
              <a:gd name="connsiteX13" fmla="*/ 2733675 w 2733675"/>
              <a:gd name="connsiteY13" fmla="*/ 733425 h 1389520"/>
              <a:gd name="connsiteX0" fmla="*/ 0 w 2733675"/>
              <a:gd name="connsiteY0" fmla="*/ 0 h 1389520"/>
              <a:gd name="connsiteX1" fmla="*/ 171450 w 2733675"/>
              <a:gd name="connsiteY1" fmla="*/ 361950 h 1389520"/>
              <a:gd name="connsiteX2" fmla="*/ 266700 w 2733675"/>
              <a:gd name="connsiteY2" fmla="*/ 533400 h 1389520"/>
              <a:gd name="connsiteX3" fmla="*/ 314325 w 2733675"/>
              <a:gd name="connsiteY3" fmla="*/ 752475 h 1389520"/>
              <a:gd name="connsiteX4" fmla="*/ 371475 w 2733675"/>
              <a:gd name="connsiteY4" fmla="*/ 990600 h 1389520"/>
              <a:gd name="connsiteX5" fmla="*/ 514350 w 2733675"/>
              <a:gd name="connsiteY5" fmla="*/ 1238250 h 1389520"/>
              <a:gd name="connsiteX6" fmla="*/ 800100 w 2733675"/>
              <a:gd name="connsiteY6" fmla="*/ 1381125 h 1389520"/>
              <a:gd name="connsiteX7" fmla="*/ 1152525 w 2733675"/>
              <a:gd name="connsiteY7" fmla="*/ 1371600 h 1389520"/>
              <a:gd name="connsiteX8" fmla="*/ 1666875 w 2733675"/>
              <a:gd name="connsiteY8" fmla="*/ 1362075 h 1389520"/>
              <a:gd name="connsiteX9" fmla="*/ 2133600 w 2733675"/>
              <a:gd name="connsiteY9" fmla="*/ 1257300 h 1389520"/>
              <a:gd name="connsiteX10" fmla="*/ 2438400 w 2733675"/>
              <a:gd name="connsiteY10" fmla="*/ 1095375 h 1389520"/>
              <a:gd name="connsiteX11" fmla="*/ 2647950 w 2733675"/>
              <a:gd name="connsiteY11" fmla="*/ 828675 h 1389520"/>
              <a:gd name="connsiteX12" fmla="*/ 2733675 w 2733675"/>
              <a:gd name="connsiteY12" fmla="*/ 733425 h 1389520"/>
              <a:gd name="connsiteX13" fmla="*/ 2733675 w 2733675"/>
              <a:gd name="connsiteY13" fmla="*/ 733425 h 1389520"/>
              <a:gd name="connsiteX0" fmla="*/ 0 w 2733675"/>
              <a:gd name="connsiteY0" fmla="*/ 0 h 1389520"/>
              <a:gd name="connsiteX1" fmla="*/ 171450 w 2733675"/>
              <a:gd name="connsiteY1" fmla="*/ 361950 h 1389520"/>
              <a:gd name="connsiteX2" fmla="*/ 266700 w 2733675"/>
              <a:gd name="connsiteY2" fmla="*/ 533400 h 1389520"/>
              <a:gd name="connsiteX3" fmla="*/ 314325 w 2733675"/>
              <a:gd name="connsiteY3" fmla="*/ 752475 h 1389520"/>
              <a:gd name="connsiteX4" fmla="*/ 371475 w 2733675"/>
              <a:gd name="connsiteY4" fmla="*/ 990600 h 1389520"/>
              <a:gd name="connsiteX5" fmla="*/ 514350 w 2733675"/>
              <a:gd name="connsiteY5" fmla="*/ 1238250 h 1389520"/>
              <a:gd name="connsiteX6" fmla="*/ 800100 w 2733675"/>
              <a:gd name="connsiteY6" fmla="*/ 1381125 h 1389520"/>
              <a:gd name="connsiteX7" fmla="*/ 1152525 w 2733675"/>
              <a:gd name="connsiteY7" fmla="*/ 1371600 h 1389520"/>
              <a:gd name="connsiteX8" fmla="*/ 1666875 w 2733675"/>
              <a:gd name="connsiteY8" fmla="*/ 1362075 h 1389520"/>
              <a:gd name="connsiteX9" fmla="*/ 2133600 w 2733675"/>
              <a:gd name="connsiteY9" fmla="*/ 1257300 h 1389520"/>
              <a:gd name="connsiteX10" fmla="*/ 2438400 w 2733675"/>
              <a:gd name="connsiteY10" fmla="*/ 1095375 h 1389520"/>
              <a:gd name="connsiteX11" fmla="*/ 2686050 w 2733675"/>
              <a:gd name="connsiteY11" fmla="*/ 876300 h 1389520"/>
              <a:gd name="connsiteX12" fmla="*/ 2733675 w 2733675"/>
              <a:gd name="connsiteY12" fmla="*/ 733425 h 1389520"/>
              <a:gd name="connsiteX13" fmla="*/ 2733675 w 2733675"/>
              <a:gd name="connsiteY13" fmla="*/ 733425 h 1389520"/>
              <a:gd name="connsiteX0" fmla="*/ 0 w 2733675"/>
              <a:gd name="connsiteY0" fmla="*/ 0 h 1389520"/>
              <a:gd name="connsiteX1" fmla="*/ 171450 w 2733675"/>
              <a:gd name="connsiteY1" fmla="*/ 361950 h 1389520"/>
              <a:gd name="connsiteX2" fmla="*/ 266700 w 2733675"/>
              <a:gd name="connsiteY2" fmla="*/ 533400 h 1389520"/>
              <a:gd name="connsiteX3" fmla="*/ 314325 w 2733675"/>
              <a:gd name="connsiteY3" fmla="*/ 752475 h 1389520"/>
              <a:gd name="connsiteX4" fmla="*/ 371475 w 2733675"/>
              <a:gd name="connsiteY4" fmla="*/ 990600 h 1389520"/>
              <a:gd name="connsiteX5" fmla="*/ 514350 w 2733675"/>
              <a:gd name="connsiteY5" fmla="*/ 1238250 h 1389520"/>
              <a:gd name="connsiteX6" fmla="*/ 800100 w 2733675"/>
              <a:gd name="connsiteY6" fmla="*/ 1381125 h 1389520"/>
              <a:gd name="connsiteX7" fmla="*/ 1152525 w 2733675"/>
              <a:gd name="connsiteY7" fmla="*/ 1371600 h 1389520"/>
              <a:gd name="connsiteX8" fmla="*/ 1666875 w 2733675"/>
              <a:gd name="connsiteY8" fmla="*/ 1362075 h 1389520"/>
              <a:gd name="connsiteX9" fmla="*/ 2133600 w 2733675"/>
              <a:gd name="connsiteY9" fmla="*/ 1257300 h 1389520"/>
              <a:gd name="connsiteX10" fmla="*/ 2438400 w 2733675"/>
              <a:gd name="connsiteY10" fmla="*/ 1095375 h 1389520"/>
              <a:gd name="connsiteX11" fmla="*/ 2686050 w 2733675"/>
              <a:gd name="connsiteY11" fmla="*/ 876300 h 1389520"/>
              <a:gd name="connsiteX12" fmla="*/ 2733675 w 2733675"/>
              <a:gd name="connsiteY12" fmla="*/ 733425 h 1389520"/>
              <a:gd name="connsiteX0" fmla="*/ 0 w 2809875"/>
              <a:gd name="connsiteY0" fmla="*/ 0 h 1389520"/>
              <a:gd name="connsiteX1" fmla="*/ 171450 w 2809875"/>
              <a:gd name="connsiteY1" fmla="*/ 361950 h 1389520"/>
              <a:gd name="connsiteX2" fmla="*/ 266700 w 2809875"/>
              <a:gd name="connsiteY2" fmla="*/ 533400 h 1389520"/>
              <a:gd name="connsiteX3" fmla="*/ 314325 w 2809875"/>
              <a:gd name="connsiteY3" fmla="*/ 752475 h 1389520"/>
              <a:gd name="connsiteX4" fmla="*/ 371475 w 2809875"/>
              <a:gd name="connsiteY4" fmla="*/ 990600 h 1389520"/>
              <a:gd name="connsiteX5" fmla="*/ 514350 w 2809875"/>
              <a:gd name="connsiteY5" fmla="*/ 1238250 h 1389520"/>
              <a:gd name="connsiteX6" fmla="*/ 800100 w 2809875"/>
              <a:gd name="connsiteY6" fmla="*/ 1381125 h 1389520"/>
              <a:gd name="connsiteX7" fmla="*/ 1152525 w 2809875"/>
              <a:gd name="connsiteY7" fmla="*/ 1371600 h 1389520"/>
              <a:gd name="connsiteX8" fmla="*/ 1666875 w 2809875"/>
              <a:gd name="connsiteY8" fmla="*/ 1362075 h 1389520"/>
              <a:gd name="connsiteX9" fmla="*/ 2133600 w 2809875"/>
              <a:gd name="connsiteY9" fmla="*/ 1257300 h 1389520"/>
              <a:gd name="connsiteX10" fmla="*/ 2438400 w 2809875"/>
              <a:gd name="connsiteY10" fmla="*/ 1095375 h 1389520"/>
              <a:gd name="connsiteX11" fmla="*/ 2686050 w 2809875"/>
              <a:gd name="connsiteY11" fmla="*/ 876300 h 1389520"/>
              <a:gd name="connsiteX12" fmla="*/ 2809875 w 2809875"/>
              <a:gd name="connsiteY12" fmla="*/ 742950 h 1389520"/>
              <a:gd name="connsiteX0" fmla="*/ 0 w 2809875"/>
              <a:gd name="connsiteY0" fmla="*/ 0 h 1389520"/>
              <a:gd name="connsiteX1" fmla="*/ 171450 w 2809875"/>
              <a:gd name="connsiteY1" fmla="*/ 361950 h 1389520"/>
              <a:gd name="connsiteX2" fmla="*/ 228600 w 2809875"/>
              <a:gd name="connsiteY2" fmla="*/ 552450 h 1389520"/>
              <a:gd name="connsiteX3" fmla="*/ 314325 w 2809875"/>
              <a:gd name="connsiteY3" fmla="*/ 752475 h 1389520"/>
              <a:gd name="connsiteX4" fmla="*/ 371475 w 2809875"/>
              <a:gd name="connsiteY4" fmla="*/ 990600 h 1389520"/>
              <a:gd name="connsiteX5" fmla="*/ 514350 w 2809875"/>
              <a:gd name="connsiteY5" fmla="*/ 1238250 h 1389520"/>
              <a:gd name="connsiteX6" fmla="*/ 800100 w 2809875"/>
              <a:gd name="connsiteY6" fmla="*/ 1381125 h 1389520"/>
              <a:gd name="connsiteX7" fmla="*/ 1152525 w 2809875"/>
              <a:gd name="connsiteY7" fmla="*/ 1371600 h 1389520"/>
              <a:gd name="connsiteX8" fmla="*/ 1666875 w 2809875"/>
              <a:gd name="connsiteY8" fmla="*/ 1362075 h 1389520"/>
              <a:gd name="connsiteX9" fmla="*/ 2133600 w 2809875"/>
              <a:gd name="connsiteY9" fmla="*/ 1257300 h 1389520"/>
              <a:gd name="connsiteX10" fmla="*/ 2438400 w 2809875"/>
              <a:gd name="connsiteY10" fmla="*/ 1095375 h 1389520"/>
              <a:gd name="connsiteX11" fmla="*/ 2686050 w 2809875"/>
              <a:gd name="connsiteY11" fmla="*/ 876300 h 1389520"/>
              <a:gd name="connsiteX12" fmla="*/ 2809875 w 2809875"/>
              <a:gd name="connsiteY12" fmla="*/ 742950 h 1389520"/>
              <a:gd name="connsiteX0" fmla="*/ 0 w 2809875"/>
              <a:gd name="connsiteY0" fmla="*/ 0 h 1389520"/>
              <a:gd name="connsiteX1" fmla="*/ 133350 w 2809875"/>
              <a:gd name="connsiteY1" fmla="*/ 352425 h 1389520"/>
              <a:gd name="connsiteX2" fmla="*/ 228600 w 2809875"/>
              <a:gd name="connsiteY2" fmla="*/ 552450 h 1389520"/>
              <a:gd name="connsiteX3" fmla="*/ 314325 w 2809875"/>
              <a:gd name="connsiteY3" fmla="*/ 752475 h 1389520"/>
              <a:gd name="connsiteX4" fmla="*/ 371475 w 2809875"/>
              <a:gd name="connsiteY4" fmla="*/ 990600 h 1389520"/>
              <a:gd name="connsiteX5" fmla="*/ 514350 w 2809875"/>
              <a:gd name="connsiteY5" fmla="*/ 1238250 h 1389520"/>
              <a:gd name="connsiteX6" fmla="*/ 800100 w 2809875"/>
              <a:gd name="connsiteY6" fmla="*/ 1381125 h 1389520"/>
              <a:gd name="connsiteX7" fmla="*/ 1152525 w 2809875"/>
              <a:gd name="connsiteY7" fmla="*/ 1371600 h 1389520"/>
              <a:gd name="connsiteX8" fmla="*/ 1666875 w 2809875"/>
              <a:gd name="connsiteY8" fmla="*/ 1362075 h 1389520"/>
              <a:gd name="connsiteX9" fmla="*/ 2133600 w 2809875"/>
              <a:gd name="connsiteY9" fmla="*/ 1257300 h 1389520"/>
              <a:gd name="connsiteX10" fmla="*/ 2438400 w 2809875"/>
              <a:gd name="connsiteY10" fmla="*/ 1095375 h 1389520"/>
              <a:gd name="connsiteX11" fmla="*/ 2686050 w 2809875"/>
              <a:gd name="connsiteY11" fmla="*/ 876300 h 1389520"/>
              <a:gd name="connsiteX12" fmla="*/ 2809875 w 2809875"/>
              <a:gd name="connsiteY12" fmla="*/ 742950 h 1389520"/>
              <a:gd name="connsiteX0" fmla="*/ 0 w 2857500"/>
              <a:gd name="connsiteY0" fmla="*/ 0 h 1332370"/>
              <a:gd name="connsiteX1" fmla="*/ 180975 w 2857500"/>
              <a:gd name="connsiteY1" fmla="*/ 295275 h 1332370"/>
              <a:gd name="connsiteX2" fmla="*/ 276225 w 2857500"/>
              <a:gd name="connsiteY2" fmla="*/ 495300 h 1332370"/>
              <a:gd name="connsiteX3" fmla="*/ 361950 w 2857500"/>
              <a:gd name="connsiteY3" fmla="*/ 695325 h 1332370"/>
              <a:gd name="connsiteX4" fmla="*/ 419100 w 2857500"/>
              <a:gd name="connsiteY4" fmla="*/ 933450 h 1332370"/>
              <a:gd name="connsiteX5" fmla="*/ 561975 w 2857500"/>
              <a:gd name="connsiteY5" fmla="*/ 1181100 h 1332370"/>
              <a:gd name="connsiteX6" fmla="*/ 847725 w 2857500"/>
              <a:gd name="connsiteY6" fmla="*/ 1323975 h 1332370"/>
              <a:gd name="connsiteX7" fmla="*/ 1200150 w 2857500"/>
              <a:gd name="connsiteY7" fmla="*/ 1314450 h 1332370"/>
              <a:gd name="connsiteX8" fmla="*/ 1714500 w 2857500"/>
              <a:gd name="connsiteY8" fmla="*/ 1304925 h 1332370"/>
              <a:gd name="connsiteX9" fmla="*/ 2181225 w 2857500"/>
              <a:gd name="connsiteY9" fmla="*/ 1200150 h 1332370"/>
              <a:gd name="connsiteX10" fmla="*/ 2486025 w 2857500"/>
              <a:gd name="connsiteY10" fmla="*/ 1038225 h 1332370"/>
              <a:gd name="connsiteX11" fmla="*/ 2733675 w 2857500"/>
              <a:gd name="connsiteY11" fmla="*/ 819150 h 1332370"/>
              <a:gd name="connsiteX12" fmla="*/ 2857500 w 2857500"/>
              <a:gd name="connsiteY12" fmla="*/ 685800 h 1332370"/>
              <a:gd name="connsiteX0" fmla="*/ 0 w 2857500"/>
              <a:gd name="connsiteY0" fmla="*/ 0 h 1332370"/>
              <a:gd name="connsiteX1" fmla="*/ 142875 w 2857500"/>
              <a:gd name="connsiteY1" fmla="*/ 266700 h 1332370"/>
              <a:gd name="connsiteX2" fmla="*/ 276225 w 2857500"/>
              <a:gd name="connsiteY2" fmla="*/ 495300 h 1332370"/>
              <a:gd name="connsiteX3" fmla="*/ 361950 w 2857500"/>
              <a:gd name="connsiteY3" fmla="*/ 695325 h 1332370"/>
              <a:gd name="connsiteX4" fmla="*/ 419100 w 2857500"/>
              <a:gd name="connsiteY4" fmla="*/ 933450 h 1332370"/>
              <a:gd name="connsiteX5" fmla="*/ 561975 w 2857500"/>
              <a:gd name="connsiteY5" fmla="*/ 1181100 h 1332370"/>
              <a:gd name="connsiteX6" fmla="*/ 847725 w 2857500"/>
              <a:gd name="connsiteY6" fmla="*/ 1323975 h 1332370"/>
              <a:gd name="connsiteX7" fmla="*/ 1200150 w 2857500"/>
              <a:gd name="connsiteY7" fmla="*/ 1314450 h 1332370"/>
              <a:gd name="connsiteX8" fmla="*/ 1714500 w 2857500"/>
              <a:gd name="connsiteY8" fmla="*/ 1304925 h 1332370"/>
              <a:gd name="connsiteX9" fmla="*/ 2181225 w 2857500"/>
              <a:gd name="connsiteY9" fmla="*/ 1200150 h 1332370"/>
              <a:gd name="connsiteX10" fmla="*/ 2486025 w 2857500"/>
              <a:gd name="connsiteY10" fmla="*/ 1038225 h 1332370"/>
              <a:gd name="connsiteX11" fmla="*/ 2733675 w 2857500"/>
              <a:gd name="connsiteY11" fmla="*/ 819150 h 1332370"/>
              <a:gd name="connsiteX12" fmla="*/ 2857500 w 2857500"/>
              <a:gd name="connsiteY12" fmla="*/ 685800 h 1332370"/>
              <a:gd name="connsiteX0" fmla="*/ 0 w 2857500"/>
              <a:gd name="connsiteY0" fmla="*/ 0 h 1332370"/>
              <a:gd name="connsiteX1" fmla="*/ 142875 w 2857500"/>
              <a:gd name="connsiteY1" fmla="*/ 266700 h 1332370"/>
              <a:gd name="connsiteX2" fmla="*/ 257175 w 2857500"/>
              <a:gd name="connsiteY2" fmla="*/ 495300 h 1332370"/>
              <a:gd name="connsiteX3" fmla="*/ 361950 w 2857500"/>
              <a:gd name="connsiteY3" fmla="*/ 695325 h 1332370"/>
              <a:gd name="connsiteX4" fmla="*/ 419100 w 2857500"/>
              <a:gd name="connsiteY4" fmla="*/ 933450 h 1332370"/>
              <a:gd name="connsiteX5" fmla="*/ 561975 w 2857500"/>
              <a:gd name="connsiteY5" fmla="*/ 1181100 h 1332370"/>
              <a:gd name="connsiteX6" fmla="*/ 847725 w 2857500"/>
              <a:gd name="connsiteY6" fmla="*/ 1323975 h 1332370"/>
              <a:gd name="connsiteX7" fmla="*/ 1200150 w 2857500"/>
              <a:gd name="connsiteY7" fmla="*/ 1314450 h 1332370"/>
              <a:gd name="connsiteX8" fmla="*/ 1714500 w 2857500"/>
              <a:gd name="connsiteY8" fmla="*/ 1304925 h 1332370"/>
              <a:gd name="connsiteX9" fmla="*/ 2181225 w 2857500"/>
              <a:gd name="connsiteY9" fmla="*/ 1200150 h 1332370"/>
              <a:gd name="connsiteX10" fmla="*/ 2486025 w 2857500"/>
              <a:gd name="connsiteY10" fmla="*/ 1038225 h 1332370"/>
              <a:gd name="connsiteX11" fmla="*/ 2733675 w 2857500"/>
              <a:gd name="connsiteY11" fmla="*/ 819150 h 1332370"/>
              <a:gd name="connsiteX12" fmla="*/ 2857500 w 2857500"/>
              <a:gd name="connsiteY12" fmla="*/ 685800 h 1332370"/>
              <a:gd name="connsiteX0" fmla="*/ 0 w 2857500"/>
              <a:gd name="connsiteY0" fmla="*/ 0 h 1332370"/>
              <a:gd name="connsiteX1" fmla="*/ 142875 w 2857500"/>
              <a:gd name="connsiteY1" fmla="*/ 266700 h 1332370"/>
              <a:gd name="connsiteX2" fmla="*/ 257175 w 2857500"/>
              <a:gd name="connsiteY2" fmla="*/ 495300 h 1332370"/>
              <a:gd name="connsiteX3" fmla="*/ 342900 w 2857500"/>
              <a:gd name="connsiteY3" fmla="*/ 695325 h 1332370"/>
              <a:gd name="connsiteX4" fmla="*/ 419100 w 2857500"/>
              <a:gd name="connsiteY4" fmla="*/ 933450 h 1332370"/>
              <a:gd name="connsiteX5" fmla="*/ 561975 w 2857500"/>
              <a:gd name="connsiteY5" fmla="*/ 1181100 h 1332370"/>
              <a:gd name="connsiteX6" fmla="*/ 847725 w 2857500"/>
              <a:gd name="connsiteY6" fmla="*/ 1323975 h 1332370"/>
              <a:gd name="connsiteX7" fmla="*/ 1200150 w 2857500"/>
              <a:gd name="connsiteY7" fmla="*/ 1314450 h 1332370"/>
              <a:gd name="connsiteX8" fmla="*/ 1714500 w 2857500"/>
              <a:gd name="connsiteY8" fmla="*/ 1304925 h 1332370"/>
              <a:gd name="connsiteX9" fmla="*/ 2181225 w 2857500"/>
              <a:gd name="connsiteY9" fmla="*/ 1200150 h 1332370"/>
              <a:gd name="connsiteX10" fmla="*/ 2486025 w 2857500"/>
              <a:gd name="connsiteY10" fmla="*/ 1038225 h 1332370"/>
              <a:gd name="connsiteX11" fmla="*/ 2733675 w 2857500"/>
              <a:gd name="connsiteY11" fmla="*/ 819150 h 1332370"/>
              <a:gd name="connsiteX12" fmla="*/ 2857500 w 2857500"/>
              <a:gd name="connsiteY12" fmla="*/ 685800 h 133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00" h="1332370">
                <a:moveTo>
                  <a:pt x="0" y="0"/>
                </a:moveTo>
                <a:cubicBezTo>
                  <a:pt x="92869" y="202406"/>
                  <a:pt x="100013" y="184150"/>
                  <a:pt x="142875" y="266700"/>
                </a:cubicBezTo>
                <a:cubicBezTo>
                  <a:pt x="185737" y="349250"/>
                  <a:pt x="223838" y="423863"/>
                  <a:pt x="257175" y="495300"/>
                </a:cubicBezTo>
                <a:cubicBezTo>
                  <a:pt x="290512" y="566737"/>
                  <a:pt x="315913" y="622300"/>
                  <a:pt x="342900" y="695325"/>
                </a:cubicBezTo>
                <a:cubicBezTo>
                  <a:pt x="369888" y="768350"/>
                  <a:pt x="382588" y="852488"/>
                  <a:pt x="419100" y="933450"/>
                </a:cubicBezTo>
                <a:cubicBezTo>
                  <a:pt x="455612" y="1014412"/>
                  <a:pt x="490538" y="1116013"/>
                  <a:pt x="561975" y="1181100"/>
                </a:cubicBezTo>
                <a:cubicBezTo>
                  <a:pt x="633413" y="1246188"/>
                  <a:pt x="741363" y="1301750"/>
                  <a:pt x="847725" y="1323975"/>
                </a:cubicBezTo>
                <a:cubicBezTo>
                  <a:pt x="954088" y="1346200"/>
                  <a:pt x="1055688" y="1317625"/>
                  <a:pt x="1200150" y="1314450"/>
                </a:cubicBezTo>
                <a:lnTo>
                  <a:pt x="1714500" y="1304925"/>
                </a:lnTo>
                <a:cubicBezTo>
                  <a:pt x="1878012" y="1285875"/>
                  <a:pt x="2052638" y="1244600"/>
                  <a:pt x="2181225" y="1200150"/>
                </a:cubicBezTo>
                <a:cubicBezTo>
                  <a:pt x="2309812" y="1155700"/>
                  <a:pt x="2393950" y="1101725"/>
                  <a:pt x="2486025" y="1038225"/>
                </a:cubicBezTo>
                <a:cubicBezTo>
                  <a:pt x="2578100" y="974725"/>
                  <a:pt x="2671763" y="877887"/>
                  <a:pt x="2733675" y="819150"/>
                </a:cubicBezTo>
                <a:cubicBezTo>
                  <a:pt x="2795587" y="760413"/>
                  <a:pt x="2849563" y="709613"/>
                  <a:pt x="2857500" y="68580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Isosceles Triangle 16"/>
          <p:cNvSpPr/>
          <p:nvPr/>
        </p:nvSpPr>
        <p:spPr>
          <a:xfrm rot="2186063" flipH="1">
            <a:off x="4176880" y="4931105"/>
            <a:ext cx="315196" cy="15702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9" name="TextBox 18"/>
          <p:cNvSpPr txBox="1"/>
          <p:nvPr/>
        </p:nvSpPr>
        <p:spPr>
          <a:xfrm>
            <a:off x="6355123" y="3204230"/>
            <a:ext cx="2751602" cy="2677656"/>
          </a:xfrm>
          <a:prstGeom prst="rect">
            <a:avLst/>
          </a:prstGeom>
          <a:solidFill>
            <a:schemeClr val="accent1">
              <a:lumMod val="20000"/>
              <a:lumOff val="80000"/>
            </a:schemeClr>
          </a:solidFill>
        </p:spPr>
        <p:txBody>
          <a:bodyPr wrap="square" rtlCol="0">
            <a:spAutoFit/>
          </a:bodyPr>
          <a:lstStyle/>
          <a:p>
            <a:r>
              <a:rPr lang="en-ZA" sz="2400" dirty="0" smtClean="0"/>
              <a:t>Wave </a:t>
            </a:r>
            <a:r>
              <a:rPr lang="en-ZA" sz="2400" dirty="0"/>
              <a:t>Alerts that would be issued for this </a:t>
            </a:r>
            <a:r>
              <a:rPr lang="en-ZA" sz="2400" dirty="0" smtClean="0"/>
              <a:t>area; </a:t>
            </a:r>
          </a:p>
          <a:p>
            <a:pPr marL="457200" indent="-457200">
              <a:buFont typeface="+mj-lt"/>
              <a:buAutoNum type="arabicPeriod"/>
            </a:pPr>
            <a:r>
              <a:rPr lang="en-ZA" sz="2400" dirty="0" smtClean="0"/>
              <a:t>Very rough seas (4 to 6m)</a:t>
            </a:r>
          </a:p>
          <a:p>
            <a:pPr marL="457200" indent="-457200">
              <a:buFont typeface="+mj-lt"/>
              <a:buAutoNum type="arabicPeriod"/>
            </a:pPr>
            <a:r>
              <a:rPr lang="en-ZA" sz="2400" dirty="0"/>
              <a:t>H</a:t>
            </a:r>
            <a:r>
              <a:rPr lang="en-ZA" sz="2400" dirty="0" smtClean="0"/>
              <a:t>igh seas (6 to 9m)</a:t>
            </a:r>
            <a:endParaRPr lang="en-ZA" sz="2400" dirty="0"/>
          </a:p>
        </p:txBody>
      </p:sp>
    </p:spTree>
    <p:extLst>
      <p:ext uri="{BB962C8B-B14F-4D97-AF65-F5344CB8AC3E}">
        <p14:creationId xmlns:p14="http://schemas.microsoft.com/office/powerpoint/2010/main" val="107678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animEffect transition="in" filter="fade">
                                      <p:cBhvr>
                                        <p:cTn id="7" dur="500"/>
                                        <p:tgtEl>
                                          <p:spTgt spid="2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2" end="2"/>
                                            </p:txEl>
                                          </p:spTgt>
                                        </p:tgtEl>
                                        <p:attrNameLst>
                                          <p:attrName>style.visibility</p:attrName>
                                        </p:attrNameLst>
                                      </p:cBhvr>
                                      <p:to>
                                        <p:strVal val="visible"/>
                                      </p:to>
                                    </p:set>
                                    <p:animEffect transition="in" filter="fade">
                                      <p:cBhvr>
                                        <p:cTn id="12" dur="500"/>
                                        <p:tgtEl>
                                          <p:spTgt spid="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7"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 y="91230"/>
            <a:ext cx="9144000" cy="967188"/>
          </a:xfrm>
        </p:spPr>
        <p:txBody>
          <a:bodyPr>
            <a:normAutofit fontScale="90000"/>
          </a:bodyPr>
          <a:lstStyle/>
          <a:p>
            <a:pPr algn="ctr"/>
            <a:r>
              <a:rPr lang="en-US" dirty="0" smtClean="0">
                <a:solidFill>
                  <a:srgbClr val="0070C0"/>
                </a:solidFill>
              </a:rPr>
              <a:t>Warn </a:t>
            </a:r>
            <a:r>
              <a:rPr lang="en-US" dirty="0">
                <a:solidFill>
                  <a:srgbClr val="0070C0"/>
                </a:solidFill>
              </a:rPr>
              <a:t>of hazardous marine meteorological phenomena</a:t>
            </a:r>
            <a:endParaRPr lang="en-ZA" dirty="0">
              <a:solidFill>
                <a:srgbClr val="0070C0"/>
              </a:solidFill>
            </a:endParaRPr>
          </a:p>
        </p:txBody>
      </p:sp>
      <p:sp>
        <p:nvSpPr>
          <p:cNvPr id="4" name="Slide Number Placeholder 3"/>
          <p:cNvSpPr>
            <a:spLocks noGrp="1"/>
          </p:cNvSpPr>
          <p:nvPr>
            <p:ph type="sldNum" sz="quarter" idx="12"/>
          </p:nvPr>
        </p:nvSpPr>
        <p:spPr/>
        <p:txBody>
          <a:bodyPr/>
          <a:lstStyle/>
          <a:p>
            <a:fld id="{08B4DBC8-2F39-4072-A744-94427D3A868D}" type="slidenum">
              <a:rPr lang="en-ZA" smtClean="0"/>
              <a:t>15</a:t>
            </a:fld>
            <a:endParaRPr lang="en-ZA" dirty="0"/>
          </a:p>
        </p:txBody>
      </p:sp>
      <p:sp>
        <p:nvSpPr>
          <p:cNvPr id="7" name="Footer Placeholder 6"/>
          <p:cNvSpPr>
            <a:spLocks noGrp="1"/>
          </p:cNvSpPr>
          <p:nvPr>
            <p:ph type="ftr" sz="quarter" idx="11"/>
          </p:nvPr>
        </p:nvSpPr>
        <p:spPr>
          <a:xfrm>
            <a:off x="0" y="6519926"/>
            <a:ext cx="9144000" cy="329819"/>
          </a:xfrm>
        </p:spPr>
        <p:txBody>
          <a:bodyPr/>
          <a:lstStyle/>
          <a:p>
            <a:r>
              <a:rPr lang="en-US" sz="1400" dirty="0" smtClean="0">
                <a:solidFill>
                  <a:schemeClr val="bg1">
                    <a:lumMod val="65000"/>
                  </a:schemeClr>
                </a:solidFill>
              </a:rPr>
              <a:t>doc. ref.: RTC-PRE-039 Marine Forecasting                            Last updated: July 2019</a:t>
            </a:r>
            <a:endParaRPr lang="en-ZA" sz="1400" dirty="0">
              <a:solidFill>
                <a:schemeClr val="bg1">
                  <a:lumMod val="65000"/>
                </a:schemeClr>
              </a:solidFill>
            </a:endParaRPr>
          </a:p>
        </p:txBody>
      </p:sp>
      <p:sp>
        <p:nvSpPr>
          <p:cNvPr id="25" name="TextBox 24"/>
          <p:cNvSpPr txBox="1"/>
          <p:nvPr/>
        </p:nvSpPr>
        <p:spPr>
          <a:xfrm>
            <a:off x="378617" y="1139529"/>
            <a:ext cx="8460583" cy="2308324"/>
          </a:xfrm>
          <a:prstGeom prst="rect">
            <a:avLst/>
          </a:prstGeom>
          <a:noFill/>
        </p:spPr>
        <p:txBody>
          <a:bodyPr wrap="square" rtlCol="0">
            <a:spAutoFit/>
          </a:bodyPr>
          <a:lstStyle/>
          <a:p>
            <a:r>
              <a:rPr lang="en-ZA" sz="2400" b="1" dirty="0" smtClean="0">
                <a:solidFill>
                  <a:srgbClr val="0070C0"/>
                </a:solidFill>
              </a:rPr>
              <a:t>Visibility Alerts: </a:t>
            </a:r>
            <a:endParaRPr lang="en-ZA" sz="2400" b="1" dirty="0">
              <a:solidFill>
                <a:srgbClr val="0070C0"/>
              </a:solidFill>
            </a:endParaRPr>
          </a:p>
          <a:p>
            <a:pPr marL="342900" indent="-342900">
              <a:buFont typeface="Wingdings" panose="05000000000000000000" pitchFamily="2" charset="2"/>
              <a:buChar char="Ø"/>
            </a:pPr>
            <a:r>
              <a:rPr lang="en-ZA" sz="2400" dirty="0" smtClean="0"/>
              <a:t>Reduced visibility is warned for with associated cause (rain, snow, sand storms, fog etc.)</a:t>
            </a:r>
          </a:p>
          <a:p>
            <a:pPr marL="342900" indent="-342900">
              <a:buFont typeface="Wingdings" panose="05000000000000000000" pitchFamily="2" charset="2"/>
              <a:buChar char="Ø"/>
            </a:pPr>
            <a:r>
              <a:rPr lang="en-ZA" sz="2400" dirty="0" smtClean="0"/>
              <a:t>Based on the same categories of the forecast and issued once conditions are expected to be </a:t>
            </a:r>
            <a:r>
              <a:rPr lang="en-ZA" sz="2400" b="1" dirty="0" smtClean="0"/>
              <a:t>less than 10km </a:t>
            </a:r>
            <a:endParaRPr lang="en-ZA" sz="2400" b="1" dirty="0"/>
          </a:p>
          <a:p>
            <a:endParaRPr lang="en-ZA" sz="2400" dirty="0"/>
          </a:p>
        </p:txBody>
      </p:sp>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4250" r="45922" b="3529"/>
          <a:stretch/>
        </p:blipFill>
        <p:spPr>
          <a:xfrm>
            <a:off x="1701807" y="3067177"/>
            <a:ext cx="2688252" cy="3414713"/>
          </a:xfrm>
          <a:prstGeom prst="rect">
            <a:avLst/>
          </a:prstGeom>
          <a:ln w="19050">
            <a:solidFill>
              <a:srgbClr val="002060"/>
            </a:solidFill>
            <a:miter lim="800000"/>
            <a:headEnd/>
            <a:tailEnd/>
          </a:ln>
        </p:spPr>
      </p:pic>
      <p:cxnSp>
        <p:nvCxnSpPr>
          <p:cNvPr id="5" name="Straight Arrow Connector 4"/>
          <p:cNvCxnSpPr/>
          <p:nvPr/>
        </p:nvCxnSpPr>
        <p:spPr>
          <a:xfrm flipH="1" flipV="1">
            <a:off x="2048229" y="4410140"/>
            <a:ext cx="717897" cy="43963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448279" y="5094834"/>
            <a:ext cx="317847" cy="20585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143604" y="5197763"/>
            <a:ext cx="40441" cy="95546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766126" y="4725502"/>
            <a:ext cx="1162050" cy="369332"/>
          </a:xfrm>
          <a:prstGeom prst="rect">
            <a:avLst/>
          </a:prstGeom>
          <a:noFill/>
        </p:spPr>
        <p:txBody>
          <a:bodyPr wrap="square" rtlCol="0">
            <a:spAutoFit/>
          </a:bodyPr>
          <a:lstStyle/>
          <a:p>
            <a:r>
              <a:rPr lang="en-ZA" dirty="0" smtClean="0">
                <a:solidFill>
                  <a:schemeClr val="bg1">
                    <a:lumMod val="95000"/>
                  </a:schemeClr>
                </a:solidFill>
              </a:rPr>
              <a:t>FOG</a:t>
            </a:r>
            <a:endParaRPr lang="en-ZA" dirty="0">
              <a:solidFill>
                <a:schemeClr val="bg1">
                  <a:lumMod val="95000"/>
                </a:schemeClr>
              </a:solidFill>
            </a:endParaRP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45104"/>
          <a:stretch/>
        </p:blipFill>
        <p:spPr>
          <a:xfrm>
            <a:off x="4501448" y="3039193"/>
            <a:ext cx="3147482" cy="3461683"/>
          </a:xfrm>
          <a:prstGeom prst="rect">
            <a:avLst/>
          </a:prstGeom>
        </p:spPr>
      </p:pic>
      <p:sp>
        <p:nvSpPr>
          <p:cNvPr id="17" name="Oval 16"/>
          <p:cNvSpPr/>
          <p:nvPr/>
        </p:nvSpPr>
        <p:spPr>
          <a:xfrm>
            <a:off x="5053092" y="4619626"/>
            <a:ext cx="2128758" cy="838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9" name="TextBox 18"/>
          <p:cNvSpPr txBox="1"/>
          <p:nvPr/>
        </p:nvSpPr>
        <p:spPr>
          <a:xfrm>
            <a:off x="5092587" y="5652881"/>
            <a:ext cx="1995214" cy="369332"/>
          </a:xfrm>
          <a:prstGeom prst="rect">
            <a:avLst/>
          </a:prstGeom>
          <a:noFill/>
        </p:spPr>
        <p:txBody>
          <a:bodyPr wrap="square" rtlCol="0">
            <a:spAutoFit/>
          </a:bodyPr>
          <a:lstStyle/>
          <a:p>
            <a:r>
              <a:rPr lang="en-ZA" dirty="0" smtClean="0">
                <a:solidFill>
                  <a:schemeClr val="bg1">
                    <a:lumMod val="95000"/>
                  </a:schemeClr>
                </a:solidFill>
              </a:rPr>
              <a:t>Dust/Sand Storm</a:t>
            </a:r>
            <a:endParaRPr lang="en-ZA" dirty="0">
              <a:solidFill>
                <a:schemeClr val="bg1">
                  <a:lumMod val="95000"/>
                </a:schemeClr>
              </a:solidFill>
            </a:endParaRPr>
          </a:p>
        </p:txBody>
      </p:sp>
    </p:spTree>
    <p:extLst>
      <p:ext uri="{BB962C8B-B14F-4D97-AF65-F5344CB8AC3E}">
        <p14:creationId xmlns:p14="http://schemas.microsoft.com/office/powerpoint/2010/main" val="3889558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 y="91230"/>
            <a:ext cx="9144000" cy="1718520"/>
          </a:xfrm>
        </p:spPr>
        <p:txBody>
          <a:bodyPr>
            <a:normAutofit/>
          </a:bodyPr>
          <a:lstStyle/>
          <a:p>
            <a:pPr algn="ctr"/>
            <a:r>
              <a:rPr lang="en-US" dirty="0">
                <a:solidFill>
                  <a:srgbClr val="0070C0"/>
                </a:solidFill>
              </a:rPr>
              <a:t>Ensure Quality and communicate information to users</a:t>
            </a:r>
            <a:endParaRPr lang="en-ZA" dirty="0">
              <a:solidFill>
                <a:srgbClr val="0070C0"/>
              </a:solidFill>
            </a:endParaRPr>
          </a:p>
        </p:txBody>
      </p:sp>
      <p:sp>
        <p:nvSpPr>
          <p:cNvPr id="4" name="Slide Number Placeholder 3"/>
          <p:cNvSpPr>
            <a:spLocks noGrp="1"/>
          </p:cNvSpPr>
          <p:nvPr>
            <p:ph type="sldNum" sz="quarter" idx="12"/>
          </p:nvPr>
        </p:nvSpPr>
        <p:spPr/>
        <p:txBody>
          <a:bodyPr/>
          <a:lstStyle/>
          <a:p>
            <a:fld id="{08B4DBC8-2F39-4072-A744-94427D3A868D}" type="slidenum">
              <a:rPr lang="en-ZA" smtClean="0"/>
              <a:t>16</a:t>
            </a:fld>
            <a:endParaRPr lang="en-ZA" dirty="0"/>
          </a:p>
        </p:txBody>
      </p:sp>
      <p:sp>
        <p:nvSpPr>
          <p:cNvPr id="7" name="Footer Placeholder 6"/>
          <p:cNvSpPr>
            <a:spLocks noGrp="1"/>
          </p:cNvSpPr>
          <p:nvPr>
            <p:ph type="ftr" sz="quarter" idx="11"/>
          </p:nvPr>
        </p:nvSpPr>
        <p:spPr>
          <a:xfrm>
            <a:off x="0" y="6519926"/>
            <a:ext cx="9144000" cy="329819"/>
          </a:xfrm>
        </p:spPr>
        <p:txBody>
          <a:bodyPr/>
          <a:lstStyle/>
          <a:p>
            <a:r>
              <a:rPr lang="en-US" sz="1400" dirty="0" smtClean="0">
                <a:solidFill>
                  <a:schemeClr val="bg1">
                    <a:lumMod val="65000"/>
                  </a:schemeClr>
                </a:solidFill>
              </a:rPr>
              <a:t>doc. ref.: RTC-PRE-039 Marine Forecasting                            Last updated: July 2019</a:t>
            </a:r>
            <a:endParaRPr lang="en-ZA" sz="1400" dirty="0">
              <a:solidFill>
                <a:schemeClr val="bg1">
                  <a:lumMod val="65000"/>
                </a:schemeClr>
              </a:solidFill>
            </a:endParaRPr>
          </a:p>
        </p:txBody>
      </p:sp>
      <p:sp>
        <p:nvSpPr>
          <p:cNvPr id="8" name="TextBox 7"/>
          <p:cNvSpPr txBox="1"/>
          <p:nvPr/>
        </p:nvSpPr>
        <p:spPr>
          <a:xfrm>
            <a:off x="378618" y="1584226"/>
            <a:ext cx="8386764" cy="4893647"/>
          </a:xfrm>
          <a:prstGeom prst="rect">
            <a:avLst/>
          </a:prstGeom>
          <a:noFill/>
        </p:spPr>
        <p:txBody>
          <a:bodyPr wrap="square" rtlCol="0">
            <a:spAutoFit/>
          </a:bodyPr>
          <a:lstStyle/>
          <a:p>
            <a:pPr marL="342900" indent="-342900">
              <a:buFont typeface="Arial" panose="020B0604020202020204" pitchFamily="34" charset="0"/>
              <a:buChar char="•"/>
            </a:pPr>
            <a:r>
              <a:rPr lang="en-ZA" sz="2400" dirty="0" smtClean="0"/>
              <a:t>The following forecast products are issued daily by the marine weather forecaster in set formats; </a:t>
            </a:r>
          </a:p>
          <a:p>
            <a:pPr marL="800100" lvl="1" indent="-342900">
              <a:buFont typeface="Wingdings" panose="05000000000000000000" pitchFamily="2" charset="2"/>
              <a:buChar char="Ø"/>
            </a:pPr>
            <a:r>
              <a:rPr lang="en-ZA" sz="2400" dirty="0" smtClean="0"/>
              <a:t>Synoptic Shipping chart (issued every 6 hours)</a:t>
            </a:r>
          </a:p>
          <a:p>
            <a:pPr marL="800100" lvl="1" indent="-342900">
              <a:buFont typeface="Wingdings" panose="05000000000000000000" pitchFamily="2" charset="2"/>
              <a:buChar char="Ø"/>
            </a:pPr>
            <a:r>
              <a:rPr lang="en-ZA" sz="2400" dirty="0" smtClean="0"/>
              <a:t>High Seas (SOLAS) forecast (issued twice a day)</a:t>
            </a:r>
          </a:p>
          <a:p>
            <a:pPr marL="1257300" lvl="2" indent="-342900">
              <a:buFont typeface="Arial" panose="020B0604020202020204" pitchFamily="34" charset="0"/>
              <a:buChar char="•"/>
            </a:pPr>
            <a:r>
              <a:rPr lang="en-ZA" sz="2400" dirty="0" smtClean="0"/>
              <a:t>Synopsis, wind, wave and visibility forecast and wind alerts</a:t>
            </a:r>
          </a:p>
          <a:p>
            <a:pPr marL="800100" lvl="1" indent="-342900">
              <a:buFont typeface="Wingdings" panose="05000000000000000000" pitchFamily="2" charset="2"/>
              <a:buChar char="Ø"/>
            </a:pPr>
            <a:r>
              <a:rPr lang="en-ZA" sz="2400" dirty="0" smtClean="0"/>
              <a:t>Coastal (SOLAS) forecast (issued twice a day)</a:t>
            </a:r>
          </a:p>
          <a:p>
            <a:pPr marL="1257300" lvl="2" indent="-342900">
              <a:buFont typeface="Arial" panose="020B0604020202020204" pitchFamily="34" charset="0"/>
              <a:buChar char="•"/>
            </a:pPr>
            <a:r>
              <a:rPr lang="en-ZA" sz="2400" dirty="0" smtClean="0"/>
              <a:t>Wind, wave and visibility forecast and alerts</a:t>
            </a:r>
          </a:p>
          <a:p>
            <a:pPr marL="800100" lvl="1" indent="-342900">
              <a:buFont typeface="Wingdings" panose="05000000000000000000" pitchFamily="2" charset="2"/>
              <a:buChar char="Ø"/>
            </a:pPr>
            <a:r>
              <a:rPr lang="en-ZA" sz="2400" dirty="0" smtClean="0"/>
              <a:t>Specialised client specific forecasts including 3 day forecasts for Marion Island, Gough Island and </a:t>
            </a:r>
            <a:br>
              <a:rPr lang="en-ZA" sz="2400" dirty="0" smtClean="0"/>
            </a:br>
            <a:r>
              <a:rPr lang="en-ZA" sz="2400" dirty="0" smtClean="0"/>
              <a:t>the SA Agulhas II Research Vessel </a:t>
            </a:r>
          </a:p>
          <a:p>
            <a:pPr marL="800100" lvl="1" indent="-342900">
              <a:buFont typeface="Wingdings" panose="05000000000000000000" pitchFamily="2" charset="2"/>
              <a:buChar char="Ø"/>
            </a:pPr>
            <a:r>
              <a:rPr lang="en-ZA" sz="2400" dirty="0" smtClean="0"/>
              <a:t>Inshore forecast and specialised alerts for </a:t>
            </a:r>
            <a:br>
              <a:rPr lang="en-ZA" sz="2400" dirty="0" smtClean="0"/>
            </a:br>
            <a:r>
              <a:rPr lang="en-ZA" sz="2400" dirty="0" smtClean="0"/>
              <a:t>main Ports and Harbours</a:t>
            </a:r>
          </a:p>
        </p:txBody>
      </p:sp>
    </p:spTree>
    <p:extLst>
      <p:ext uri="{BB962C8B-B14F-4D97-AF65-F5344CB8AC3E}">
        <p14:creationId xmlns:p14="http://schemas.microsoft.com/office/powerpoint/2010/main" val="164699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500"/>
                                        <p:tgtEl>
                                          <p:spTgt spid="8">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fade">
                                      <p:cBhvr>
                                        <p:cTn id="20" dur="500"/>
                                        <p:tgtEl>
                                          <p:spTgt spid="8">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fade">
                                      <p:cBhvr>
                                        <p:cTn id="23" dur="500"/>
                                        <p:tgtEl>
                                          <p:spTgt spid="8">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animEffect transition="in" filter="fade">
                                      <p:cBhvr>
                                        <p:cTn id="33"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 y="91230"/>
            <a:ext cx="9144000" cy="967188"/>
          </a:xfrm>
        </p:spPr>
        <p:txBody>
          <a:bodyPr>
            <a:normAutofit fontScale="90000"/>
          </a:bodyPr>
          <a:lstStyle/>
          <a:p>
            <a:pPr algn="ctr"/>
            <a:r>
              <a:rPr lang="en-US" dirty="0">
                <a:solidFill>
                  <a:srgbClr val="0070C0"/>
                </a:solidFill>
              </a:rPr>
              <a:t>Ensure Quality and communicate information to </a:t>
            </a:r>
            <a:r>
              <a:rPr lang="en-US" dirty="0" smtClean="0">
                <a:solidFill>
                  <a:srgbClr val="0070C0"/>
                </a:solidFill>
              </a:rPr>
              <a:t>users</a:t>
            </a:r>
            <a:endParaRPr lang="en-ZA" dirty="0">
              <a:solidFill>
                <a:srgbClr val="0070C0"/>
              </a:solidFill>
            </a:endParaRPr>
          </a:p>
        </p:txBody>
      </p:sp>
      <p:sp>
        <p:nvSpPr>
          <p:cNvPr id="4" name="Slide Number Placeholder 3"/>
          <p:cNvSpPr>
            <a:spLocks noGrp="1"/>
          </p:cNvSpPr>
          <p:nvPr>
            <p:ph type="sldNum" sz="quarter" idx="12"/>
          </p:nvPr>
        </p:nvSpPr>
        <p:spPr/>
        <p:txBody>
          <a:bodyPr/>
          <a:lstStyle/>
          <a:p>
            <a:fld id="{08B4DBC8-2F39-4072-A744-94427D3A868D}" type="slidenum">
              <a:rPr lang="en-ZA" smtClean="0"/>
              <a:t>17</a:t>
            </a:fld>
            <a:endParaRPr lang="en-ZA" dirty="0"/>
          </a:p>
        </p:txBody>
      </p:sp>
      <p:sp>
        <p:nvSpPr>
          <p:cNvPr id="7" name="Footer Placeholder 6"/>
          <p:cNvSpPr>
            <a:spLocks noGrp="1"/>
          </p:cNvSpPr>
          <p:nvPr>
            <p:ph type="ftr" sz="quarter" idx="11"/>
          </p:nvPr>
        </p:nvSpPr>
        <p:spPr>
          <a:xfrm>
            <a:off x="0" y="6519926"/>
            <a:ext cx="9144000" cy="329819"/>
          </a:xfrm>
        </p:spPr>
        <p:txBody>
          <a:bodyPr/>
          <a:lstStyle/>
          <a:p>
            <a:r>
              <a:rPr lang="en-US" sz="1400" dirty="0" smtClean="0">
                <a:solidFill>
                  <a:schemeClr val="bg1">
                    <a:lumMod val="65000"/>
                  </a:schemeClr>
                </a:solidFill>
              </a:rPr>
              <a:t>doc. ref.: RTC-PRE-039 Marine Forecasting                            Last updated: July 2019</a:t>
            </a:r>
            <a:endParaRPr lang="en-ZA" sz="1400" dirty="0">
              <a:solidFill>
                <a:schemeClr val="bg1">
                  <a:lumMod val="65000"/>
                </a:schemeClr>
              </a:solidFill>
            </a:endParaRPr>
          </a:p>
        </p:txBody>
      </p:sp>
      <p:sp>
        <p:nvSpPr>
          <p:cNvPr id="5" name="Rectangle 4"/>
          <p:cNvSpPr/>
          <p:nvPr/>
        </p:nvSpPr>
        <p:spPr>
          <a:xfrm>
            <a:off x="410146" y="1221993"/>
            <a:ext cx="8457629" cy="830997"/>
          </a:xfrm>
          <a:prstGeom prst="rect">
            <a:avLst/>
          </a:prstGeom>
        </p:spPr>
        <p:txBody>
          <a:bodyPr wrap="square">
            <a:spAutoFit/>
          </a:bodyPr>
          <a:lstStyle/>
          <a:p>
            <a:pPr marL="342900" indent="-342900">
              <a:buFont typeface="Arial" panose="020B0604020202020204" pitchFamily="34" charset="0"/>
              <a:buChar char="•"/>
            </a:pPr>
            <a:r>
              <a:rPr lang="en-ZA" sz="2400" dirty="0" smtClean="0"/>
              <a:t>Additional Marine forecast products provided through the SAWS Marine Unit – available on the SAWS Marine portal</a:t>
            </a:r>
            <a:endParaRPr lang="en-ZA" sz="2400" dirty="0"/>
          </a:p>
        </p:txBody>
      </p:sp>
      <p:sp>
        <p:nvSpPr>
          <p:cNvPr id="8" name="TextBox 7"/>
          <p:cNvSpPr txBox="1"/>
          <p:nvPr/>
        </p:nvSpPr>
        <p:spPr>
          <a:xfrm>
            <a:off x="23060" y="2025332"/>
            <a:ext cx="3647383" cy="646331"/>
          </a:xfrm>
          <a:prstGeom prst="rect">
            <a:avLst/>
          </a:prstGeom>
          <a:noFill/>
        </p:spPr>
        <p:txBody>
          <a:bodyPr wrap="square" rtlCol="0">
            <a:spAutoFit/>
          </a:bodyPr>
          <a:lstStyle/>
          <a:p>
            <a:r>
              <a:rPr lang="en-ZA" b="1" dirty="0" smtClean="0">
                <a:solidFill>
                  <a:srgbClr val="0070C0"/>
                </a:solidFill>
              </a:rPr>
              <a:t>Two High resolution Wave forecast systems</a:t>
            </a:r>
            <a:endParaRPr lang="en-ZA" b="1" dirty="0">
              <a:solidFill>
                <a:srgbClr val="0070C0"/>
              </a:solidFill>
            </a:endParaRPr>
          </a:p>
        </p:txBody>
      </p:sp>
      <p:sp>
        <p:nvSpPr>
          <p:cNvPr id="11" name="TextBox 10"/>
          <p:cNvSpPr txBox="1"/>
          <p:nvPr/>
        </p:nvSpPr>
        <p:spPr>
          <a:xfrm>
            <a:off x="3024530" y="2409001"/>
            <a:ext cx="2963927" cy="1200329"/>
          </a:xfrm>
          <a:prstGeom prst="rect">
            <a:avLst/>
          </a:prstGeom>
          <a:noFill/>
        </p:spPr>
        <p:txBody>
          <a:bodyPr wrap="square" rtlCol="0">
            <a:spAutoFit/>
          </a:bodyPr>
          <a:lstStyle/>
          <a:p>
            <a:r>
              <a:rPr lang="en-ZA" b="1" dirty="0" smtClean="0">
                <a:solidFill>
                  <a:srgbClr val="0070C0"/>
                </a:solidFill>
              </a:rPr>
              <a:t>Regional Storm Surge forecast system and Regional water level forecast system </a:t>
            </a:r>
            <a:endParaRPr lang="en-ZA" b="1" dirty="0">
              <a:solidFill>
                <a:srgbClr val="0070C0"/>
              </a:solidFill>
            </a:endParaRPr>
          </a:p>
        </p:txBody>
      </p:sp>
      <p:sp>
        <p:nvSpPr>
          <p:cNvPr id="14" name="TextBox 13"/>
          <p:cNvSpPr txBox="1"/>
          <p:nvPr/>
        </p:nvSpPr>
        <p:spPr>
          <a:xfrm>
            <a:off x="6052366" y="2443173"/>
            <a:ext cx="2688553" cy="369332"/>
          </a:xfrm>
          <a:prstGeom prst="rect">
            <a:avLst/>
          </a:prstGeom>
          <a:noFill/>
        </p:spPr>
        <p:txBody>
          <a:bodyPr wrap="square" rtlCol="0">
            <a:spAutoFit/>
          </a:bodyPr>
          <a:lstStyle/>
          <a:p>
            <a:r>
              <a:rPr lang="en-ZA" b="1" dirty="0" smtClean="0">
                <a:solidFill>
                  <a:srgbClr val="0070C0"/>
                </a:solidFill>
              </a:rPr>
              <a:t>Tide forecasting Model</a:t>
            </a:r>
            <a:endParaRPr lang="en-ZA" b="1" dirty="0">
              <a:solidFill>
                <a:srgbClr val="0070C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0" y="2627816"/>
            <a:ext cx="2920165" cy="1785794"/>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895" y="4413610"/>
            <a:ext cx="2273343" cy="218483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7133" y="3609330"/>
            <a:ext cx="2981325" cy="1825535"/>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52366" y="2806473"/>
            <a:ext cx="3056360" cy="1602097"/>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69299" y="4522097"/>
            <a:ext cx="3167063" cy="1606688"/>
          </a:xfrm>
          <a:prstGeom prst="rect">
            <a:avLst/>
          </a:prstGeom>
        </p:spPr>
      </p:pic>
      <p:sp>
        <p:nvSpPr>
          <p:cNvPr id="20" name="TextBox 19"/>
          <p:cNvSpPr txBox="1"/>
          <p:nvPr/>
        </p:nvSpPr>
        <p:spPr>
          <a:xfrm>
            <a:off x="1589488" y="4086133"/>
            <a:ext cx="1353737" cy="369332"/>
          </a:xfrm>
          <a:prstGeom prst="rect">
            <a:avLst/>
          </a:prstGeom>
          <a:noFill/>
        </p:spPr>
        <p:txBody>
          <a:bodyPr wrap="square" rtlCol="0">
            <a:spAutoFit/>
          </a:bodyPr>
          <a:lstStyle/>
          <a:p>
            <a:r>
              <a:rPr lang="en-ZA" dirty="0" smtClean="0"/>
              <a:t>1. Regional</a:t>
            </a:r>
            <a:endParaRPr lang="en-ZA" dirty="0"/>
          </a:p>
        </p:txBody>
      </p:sp>
      <p:sp>
        <p:nvSpPr>
          <p:cNvPr id="22" name="TextBox 21"/>
          <p:cNvSpPr txBox="1"/>
          <p:nvPr/>
        </p:nvSpPr>
        <p:spPr>
          <a:xfrm>
            <a:off x="1637509" y="6293405"/>
            <a:ext cx="1150691" cy="369332"/>
          </a:xfrm>
          <a:prstGeom prst="rect">
            <a:avLst/>
          </a:prstGeom>
          <a:noFill/>
        </p:spPr>
        <p:txBody>
          <a:bodyPr wrap="square" rtlCol="0">
            <a:spAutoFit/>
          </a:bodyPr>
          <a:lstStyle/>
          <a:p>
            <a:r>
              <a:rPr lang="en-ZA" dirty="0" smtClean="0"/>
              <a:t>2. Local</a:t>
            </a:r>
            <a:endParaRPr lang="en-ZA" dirty="0"/>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81003" y="5010150"/>
            <a:ext cx="3430271" cy="1395993"/>
          </a:xfrm>
          <a:prstGeom prst="rect">
            <a:avLst/>
          </a:prstGeom>
        </p:spPr>
      </p:pic>
    </p:spTree>
    <p:extLst>
      <p:ext uri="{BB962C8B-B14F-4D97-AF65-F5344CB8AC3E}">
        <p14:creationId xmlns:p14="http://schemas.microsoft.com/office/powerpoint/2010/main" val="16942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20"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B4DBC8-2F39-4072-A744-94427D3A868D}" type="slidenum">
              <a:rPr lang="en-ZA" smtClean="0"/>
              <a:t>18</a:t>
            </a:fld>
            <a:endParaRPr lang="en-ZA" dirty="0"/>
          </a:p>
        </p:txBody>
      </p:sp>
      <p:sp>
        <p:nvSpPr>
          <p:cNvPr id="7" name="Footer Placeholder 6"/>
          <p:cNvSpPr>
            <a:spLocks noGrp="1"/>
          </p:cNvSpPr>
          <p:nvPr>
            <p:ph type="ftr" sz="quarter" idx="11"/>
          </p:nvPr>
        </p:nvSpPr>
        <p:spPr>
          <a:xfrm>
            <a:off x="0" y="6519926"/>
            <a:ext cx="9144000" cy="329819"/>
          </a:xfrm>
        </p:spPr>
        <p:txBody>
          <a:bodyPr/>
          <a:lstStyle/>
          <a:p>
            <a:r>
              <a:rPr lang="en-US" sz="1400" dirty="0" smtClean="0">
                <a:solidFill>
                  <a:schemeClr val="bg1">
                    <a:lumMod val="65000"/>
                  </a:schemeClr>
                </a:solidFill>
              </a:rPr>
              <a:t>doc. ref.: RTC-PRE-039 Marine Forecasting                            Last updated: July 2019</a:t>
            </a:r>
            <a:endParaRPr lang="en-ZA" sz="1400" dirty="0">
              <a:solidFill>
                <a:schemeClr val="bg1">
                  <a:lumMod val="65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3575"/>
            <a:ext cx="4572000" cy="30480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211575"/>
            <a:ext cx="4572000" cy="30480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163575"/>
            <a:ext cx="4572000" cy="304800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211575"/>
            <a:ext cx="4572000" cy="3048000"/>
          </a:xfrm>
          <a:prstGeom prst="rect">
            <a:avLst/>
          </a:prstGeom>
        </p:spPr>
      </p:pic>
      <p:sp>
        <p:nvSpPr>
          <p:cNvPr id="2" name="Title 1"/>
          <p:cNvSpPr>
            <a:spLocks noGrp="1"/>
          </p:cNvSpPr>
          <p:nvPr>
            <p:ph type="title"/>
          </p:nvPr>
        </p:nvSpPr>
        <p:spPr>
          <a:xfrm>
            <a:off x="1750218" y="2489732"/>
            <a:ext cx="5643563" cy="923394"/>
          </a:xfrm>
        </p:spPr>
        <p:txBody>
          <a:bodyPr>
            <a:noAutofit/>
          </a:bodyPr>
          <a:lstStyle/>
          <a:p>
            <a:pPr algn="ctr"/>
            <a:r>
              <a:rPr lang="en-US" sz="6000" dirty="0" smtClean="0">
                <a:solidFill>
                  <a:schemeClr val="bg1">
                    <a:lumMod val="95000"/>
                  </a:schemeClr>
                </a:solidFill>
              </a:rPr>
              <a:t>Thank You</a:t>
            </a:r>
            <a:endParaRPr lang="en-ZA" sz="6000" dirty="0">
              <a:solidFill>
                <a:schemeClr val="bg1">
                  <a:lumMod val="95000"/>
                </a:schemeClr>
              </a:solidFill>
            </a:endParaRPr>
          </a:p>
        </p:txBody>
      </p:sp>
    </p:spTree>
    <p:extLst>
      <p:ext uri="{BB962C8B-B14F-4D97-AF65-F5344CB8AC3E}">
        <p14:creationId xmlns:p14="http://schemas.microsoft.com/office/powerpoint/2010/main" val="1292616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 y="148380"/>
            <a:ext cx="8714232" cy="967188"/>
          </a:xfrm>
        </p:spPr>
        <p:txBody>
          <a:bodyPr>
            <a:normAutofit fontScale="90000"/>
          </a:bodyPr>
          <a:lstStyle/>
          <a:p>
            <a:pPr algn="ctr"/>
            <a:r>
              <a:rPr lang="en-ZA" dirty="0" smtClean="0">
                <a:solidFill>
                  <a:srgbClr val="0070C0"/>
                </a:solidFill>
              </a:rPr>
              <a:t>What is Marine Weather Forecasting?</a:t>
            </a:r>
            <a:endParaRPr lang="en-ZA" dirty="0">
              <a:solidFill>
                <a:srgbClr val="0070C0"/>
              </a:solidFill>
            </a:endParaRPr>
          </a:p>
        </p:txBody>
      </p:sp>
      <p:sp>
        <p:nvSpPr>
          <p:cNvPr id="3" name="Content Placeholder 2"/>
          <p:cNvSpPr>
            <a:spLocks noGrp="1"/>
          </p:cNvSpPr>
          <p:nvPr>
            <p:ph idx="1"/>
          </p:nvPr>
        </p:nvSpPr>
        <p:spPr>
          <a:xfrm>
            <a:off x="602191" y="955015"/>
            <a:ext cx="7939618" cy="1828800"/>
          </a:xfrm>
        </p:spPr>
        <p:txBody>
          <a:bodyPr>
            <a:normAutofit/>
          </a:bodyPr>
          <a:lstStyle/>
          <a:p>
            <a:r>
              <a:rPr lang="en-ZA" sz="2400" dirty="0" smtClean="0"/>
              <a:t>It is the forecast of future weather conditions over the ocean</a:t>
            </a:r>
          </a:p>
          <a:p>
            <a:r>
              <a:rPr lang="en-ZA" sz="2400" dirty="0" smtClean="0"/>
              <a:t>This forecast may include the following information (but not limited to)</a:t>
            </a:r>
          </a:p>
          <a:p>
            <a:endParaRPr lang="en-ZA" sz="2400" dirty="0"/>
          </a:p>
        </p:txBody>
      </p:sp>
      <p:sp>
        <p:nvSpPr>
          <p:cNvPr id="4" name="Slide Number Placeholder 3"/>
          <p:cNvSpPr>
            <a:spLocks noGrp="1"/>
          </p:cNvSpPr>
          <p:nvPr>
            <p:ph type="sldNum" sz="quarter" idx="12"/>
          </p:nvPr>
        </p:nvSpPr>
        <p:spPr/>
        <p:txBody>
          <a:bodyPr/>
          <a:lstStyle/>
          <a:p>
            <a:fld id="{08B4DBC8-2F39-4072-A744-94427D3A868D}" type="slidenum">
              <a:rPr lang="en-ZA" smtClean="0"/>
              <a:t>2</a:t>
            </a:fld>
            <a:endParaRPr lang="en-ZA" dirty="0"/>
          </a:p>
        </p:txBody>
      </p:sp>
      <p:sp>
        <p:nvSpPr>
          <p:cNvPr id="7" name="Footer Placeholder 6"/>
          <p:cNvSpPr>
            <a:spLocks noGrp="1"/>
          </p:cNvSpPr>
          <p:nvPr>
            <p:ph type="ftr" sz="quarter" idx="11"/>
          </p:nvPr>
        </p:nvSpPr>
        <p:spPr>
          <a:xfrm>
            <a:off x="0" y="6519926"/>
            <a:ext cx="9144000" cy="329819"/>
          </a:xfrm>
        </p:spPr>
        <p:txBody>
          <a:bodyPr/>
          <a:lstStyle/>
          <a:p>
            <a:r>
              <a:rPr lang="en-US" sz="1400" dirty="0" smtClean="0">
                <a:solidFill>
                  <a:schemeClr val="bg1">
                    <a:lumMod val="65000"/>
                  </a:schemeClr>
                </a:solidFill>
              </a:rPr>
              <a:t>doc. ref.: RTC-PRE-039 Marine Forecasting                            Last updated: July 2019</a:t>
            </a:r>
            <a:endParaRPr lang="en-ZA" sz="1400" dirty="0">
              <a:solidFill>
                <a:schemeClr val="bg1">
                  <a:lumMod val="65000"/>
                </a:schemeClr>
              </a:solidFill>
            </a:endParaRPr>
          </a:p>
        </p:txBody>
      </p:sp>
      <p:grpSp>
        <p:nvGrpSpPr>
          <p:cNvPr id="8" name="Group 7"/>
          <p:cNvGrpSpPr/>
          <p:nvPr/>
        </p:nvGrpSpPr>
        <p:grpSpPr>
          <a:xfrm>
            <a:off x="3836086" y="4668710"/>
            <a:ext cx="2569768" cy="1798447"/>
            <a:chOff x="6050491" y="932607"/>
            <a:chExt cx="2697100" cy="2022825"/>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0491" y="932607"/>
              <a:ext cx="2697100" cy="2022825"/>
            </a:xfrm>
            <a:prstGeom prst="rect">
              <a:avLst/>
            </a:prstGeom>
          </p:spPr>
        </p:pic>
        <p:sp>
          <p:nvSpPr>
            <p:cNvPr id="5" name="TextBox 4"/>
            <p:cNvSpPr txBox="1"/>
            <p:nvPr/>
          </p:nvSpPr>
          <p:spPr>
            <a:xfrm>
              <a:off x="6050491" y="2662217"/>
              <a:ext cx="1162050" cy="246221"/>
            </a:xfrm>
            <a:prstGeom prst="rect">
              <a:avLst/>
            </a:prstGeom>
            <a:noFill/>
          </p:spPr>
          <p:txBody>
            <a:bodyPr wrap="square" rtlCol="0">
              <a:spAutoFit/>
            </a:bodyPr>
            <a:lstStyle/>
            <a:p>
              <a:r>
                <a:rPr lang="en-ZA" sz="1000" dirty="0" smtClean="0"/>
                <a:t>M de Villiers</a:t>
              </a:r>
              <a:endParaRPr lang="en-ZA" sz="1000" dirty="0"/>
            </a:p>
          </p:txBody>
        </p:sp>
      </p:grpSp>
      <p:sp>
        <p:nvSpPr>
          <p:cNvPr id="9" name="TextBox 8"/>
          <p:cNvSpPr txBox="1"/>
          <p:nvPr/>
        </p:nvSpPr>
        <p:spPr>
          <a:xfrm>
            <a:off x="426934" y="2394378"/>
            <a:ext cx="809625" cy="369332"/>
          </a:xfrm>
          <a:prstGeom prst="rect">
            <a:avLst/>
          </a:prstGeom>
          <a:noFill/>
        </p:spPr>
        <p:txBody>
          <a:bodyPr wrap="square" rtlCol="0">
            <a:spAutoFit/>
          </a:bodyPr>
          <a:lstStyle/>
          <a:p>
            <a:r>
              <a:rPr lang="en-ZA" b="1" dirty="0" smtClean="0">
                <a:solidFill>
                  <a:srgbClr val="0070C0"/>
                </a:solidFill>
              </a:rPr>
              <a:t>Wind</a:t>
            </a:r>
            <a:endParaRPr lang="en-ZA" b="1" dirty="0">
              <a:solidFill>
                <a:srgbClr val="0070C0"/>
              </a:solidFill>
            </a:endParaRPr>
          </a:p>
        </p:txBody>
      </p:sp>
      <p:sp>
        <p:nvSpPr>
          <p:cNvPr id="10" name="TextBox 9"/>
          <p:cNvSpPr txBox="1"/>
          <p:nvPr/>
        </p:nvSpPr>
        <p:spPr>
          <a:xfrm>
            <a:off x="523875" y="4338734"/>
            <a:ext cx="2837928" cy="369332"/>
          </a:xfrm>
          <a:prstGeom prst="rect">
            <a:avLst/>
          </a:prstGeom>
          <a:noFill/>
        </p:spPr>
        <p:txBody>
          <a:bodyPr wrap="square" rtlCol="0">
            <a:spAutoFit/>
          </a:bodyPr>
          <a:lstStyle/>
          <a:p>
            <a:r>
              <a:rPr lang="en-ZA" b="1" dirty="0" smtClean="0">
                <a:solidFill>
                  <a:srgbClr val="0070C0"/>
                </a:solidFill>
              </a:rPr>
              <a:t>Sea State (waves)</a:t>
            </a:r>
            <a:endParaRPr lang="en-ZA" b="1" dirty="0">
              <a:solidFill>
                <a:srgbClr val="0070C0"/>
              </a:solidFill>
            </a:endParaRPr>
          </a:p>
        </p:txBody>
      </p:sp>
      <p:sp>
        <p:nvSpPr>
          <p:cNvPr id="11" name="TextBox 10"/>
          <p:cNvSpPr txBox="1"/>
          <p:nvPr/>
        </p:nvSpPr>
        <p:spPr>
          <a:xfrm>
            <a:off x="3496485" y="2394379"/>
            <a:ext cx="4738475" cy="369332"/>
          </a:xfrm>
          <a:prstGeom prst="rect">
            <a:avLst/>
          </a:prstGeom>
          <a:noFill/>
        </p:spPr>
        <p:txBody>
          <a:bodyPr wrap="square" rtlCol="0">
            <a:spAutoFit/>
          </a:bodyPr>
          <a:lstStyle/>
          <a:p>
            <a:pPr algn="ctr"/>
            <a:r>
              <a:rPr lang="en-ZA" b="1" dirty="0" smtClean="0">
                <a:solidFill>
                  <a:srgbClr val="0070C0"/>
                </a:solidFill>
              </a:rPr>
              <a:t>Reduced visibility (including phenomena)</a:t>
            </a:r>
            <a:endParaRPr lang="en-ZA" b="1" dirty="0">
              <a:solidFill>
                <a:srgbClr val="0070C0"/>
              </a:solidFill>
            </a:endParaRPr>
          </a:p>
        </p:txBody>
      </p:sp>
      <p:sp>
        <p:nvSpPr>
          <p:cNvPr id="12" name="TextBox 11"/>
          <p:cNvSpPr txBox="1"/>
          <p:nvPr/>
        </p:nvSpPr>
        <p:spPr>
          <a:xfrm>
            <a:off x="3742360" y="4336113"/>
            <a:ext cx="5401639" cy="369332"/>
          </a:xfrm>
          <a:prstGeom prst="rect">
            <a:avLst/>
          </a:prstGeom>
          <a:noFill/>
        </p:spPr>
        <p:txBody>
          <a:bodyPr wrap="square" rtlCol="0">
            <a:spAutoFit/>
          </a:bodyPr>
          <a:lstStyle/>
          <a:p>
            <a:r>
              <a:rPr lang="en-ZA" b="1" dirty="0" smtClean="0">
                <a:solidFill>
                  <a:srgbClr val="0070C0"/>
                </a:solidFill>
              </a:rPr>
              <a:t>Sea Ice and vessel icing (not yet done at SAWS)</a:t>
            </a:r>
            <a:endParaRPr lang="en-ZA" b="1" dirty="0">
              <a:solidFill>
                <a:srgbClr val="0070C0"/>
              </a:solidFill>
            </a:endParaRPr>
          </a:p>
        </p:txBody>
      </p:sp>
      <p:pic>
        <p:nvPicPr>
          <p:cNvPr id="15" name="Picture 4" descr="Image result for coastal damaging wind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106"/>
          <a:stretch/>
        </p:blipFill>
        <p:spPr bwMode="auto">
          <a:xfrm>
            <a:off x="510943" y="2742487"/>
            <a:ext cx="2708507" cy="159126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314" y="4659185"/>
            <a:ext cx="2704136" cy="1807321"/>
          </a:xfrm>
          <a:prstGeom prst="rect">
            <a:avLst/>
          </a:prstGeom>
        </p:spPr>
      </p:pic>
      <p:pic>
        <p:nvPicPr>
          <p:cNvPr id="1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8771" y="2742487"/>
            <a:ext cx="2393263" cy="159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p:nvPr/>
        </p:nvGrpSpPr>
        <p:grpSpPr>
          <a:xfrm>
            <a:off x="6405854" y="4653780"/>
            <a:ext cx="2469932" cy="1813377"/>
            <a:chOff x="6405854" y="4653780"/>
            <a:chExt cx="2469932" cy="1813377"/>
          </a:xfrm>
        </p:grpSpPr>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7950" y="4653780"/>
              <a:ext cx="2417836" cy="1813377"/>
            </a:xfrm>
            <a:prstGeom prst="rect">
              <a:avLst/>
            </a:prstGeom>
          </p:spPr>
        </p:pic>
        <p:sp>
          <p:nvSpPr>
            <p:cNvPr id="20" name="TextBox 19"/>
            <p:cNvSpPr txBox="1"/>
            <p:nvPr/>
          </p:nvSpPr>
          <p:spPr>
            <a:xfrm>
              <a:off x="6405854" y="6246896"/>
              <a:ext cx="1107189" cy="218909"/>
            </a:xfrm>
            <a:prstGeom prst="rect">
              <a:avLst/>
            </a:prstGeom>
            <a:noFill/>
          </p:spPr>
          <p:txBody>
            <a:bodyPr wrap="square" rtlCol="0">
              <a:spAutoFit/>
            </a:bodyPr>
            <a:lstStyle/>
            <a:p>
              <a:r>
                <a:rPr lang="en-ZA" sz="1000" dirty="0" smtClean="0"/>
                <a:t>M de Villiers</a:t>
              </a:r>
              <a:endParaRPr lang="en-ZA" sz="1000" dirty="0"/>
            </a:p>
          </p:txBody>
        </p:sp>
      </p:grpSp>
      <p:pic>
        <p:nvPicPr>
          <p:cNvPr id="21"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73088" y="2741402"/>
            <a:ext cx="2367582" cy="157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093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 y="148380"/>
            <a:ext cx="8714232" cy="967188"/>
          </a:xfrm>
        </p:spPr>
        <p:txBody>
          <a:bodyPr>
            <a:normAutofit fontScale="90000"/>
          </a:bodyPr>
          <a:lstStyle/>
          <a:p>
            <a:pPr algn="ctr"/>
            <a:r>
              <a:rPr lang="en-ZA" dirty="0" smtClean="0">
                <a:solidFill>
                  <a:srgbClr val="0070C0"/>
                </a:solidFill>
              </a:rPr>
              <a:t>Why Marine Weather Forecasting?</a:t>
            </a:r>
            <a:endParaRPr lang="en-ZA" dirty="0">
              <a:solidFill>
                <a:srgbClr val="0070C0"/>
              </a:solidFill>
            </a:endParaRPr>
          </a:p>
        </p:txBody>
      </p:sp>
      <p:sp>
        <p:nvSpPr>
          <p:cNvPr id="3" name="Content Placeholder 2"/>
          <p:cNvSpPr>
            <a:spLocks noGrp="1"/>
          </p:cNvSpPr>
          <p:nvPr>
            <p:ph idx="1"/>
          </p:nvPr>
        </p:nvSpPr>
        <p:spPr>
          <a:xfrm>
            <a:off x="602191" y="858455"/>
            <a:ext cx="7939618" cy="2674010"/>
          </a:xfrm>
        </p:spPr>
        <p:txBody>
          <a:bodyPr>
            <a:normAutofit/>
          </a:bodyPr>
          <a:lstStyle/>
          <a:p>
            <a:r>
              <a:rPr lang="en-ZA" sz="2400" dirty="0" smtClean="0"/>
              <a:t>Large range of activities occur over the ocean from recreational to commercial activities</a:t>
            </a:r>
          </a:p>
          <a:p>
            <a:r>
              <a:rPr lang="en-ZA" sz="2400" dirty="0" smtClean="0"/>
              <a:t>Providing Meteorological Safety Information is a requirement under the Safety Of Life At Sea (</a:t>
            </a:r>
            <a:r>
              <a:rPr lang="en-ZA" sz="2400" dirty="0" smtClean="0">
                <a:solidFill>
                  <a:srgbClr val="00B0F0"/>
                </a:solidFill>
              </a:rPr>
              <a:t>SOLAS</a:t>
            </a:r>
            <a:r>
              <a:rPr lang="en-ZA" sz="2400" dirty="0" smtClean="0"/>
              <a:t>) Convention</a:t>
            </a:r>
          </a:p>
          <a:p>
            <a:r>
              <a:rPr lang="en-ZA" sz="2400" dirty="0" smtClean="0"/>
              <a:t>Provide Meteorological Safety Information to all marine users such as (amongst others); </a:t>
            </a:r>
          </a:p>
          <a:p>
            <a:endParaRPr lang="en-ZA" sz="2400" dirty="0" smtClean="0"/>
          </a:p>
          <a:p>
            <a:endParaRPr lang="en-ZA" sz="2400" dirty="0" smtClean="0"/>
          </a:p>
          <a:p>
            <a:endParaRPr lang="en-ZA" sz="2400" dirty="0" smtClean="0"/>
          </a:p>
          <a:p>
            <a:endParaRPr lang="en-ZA" sz="2400" dirty="0" smtClean="0"/>
          </a:p>
          <a:p>
            <a:endParaRPr lang="en-ZA" sz="2400" dirty="0"/>
          </a:p>
        </p:txBody>
      </p:sp>
      <p:sp>
        <p:nvSpPr>
          <p:cNvPr id="4" name="Slide Number Placeholder 3"/>
          <p:cNvSpPr>
            <a:spLocks noGrp="1"/>
          </p:cNvSpPr>
          <p:nvPr>
            <p:ph type="sldNum" sz="quarter" idx="12"/>
          </p:nvPr>
        </p:nvSpPr>
        <p:spPr/>
        <p:txBody>
          <a:bodyPr/>
          <a:lstStyle/>
          <a:p>
            <a:fld id="{08B4DBC8-2F39-4072-A744-94427D3A868D}" type="slidenum">
              <a:rPr lang="en-ZA" smtClean="0"/>
              <a:t>3</a:t>
            </a:fld>
            <a:endParaRPr lang="en-ZA" dirty="0"/>
          </a:p>
        </p:txBody>
      </p:sp>
      <p:sp>
        <p:nvSpPr>
          <p:cNvPr id="7" name="Footer Placeholder 6"/>
          <p:cNvSpPr>
            <a:spLocks noGrp="1"/>
          </p:cNvSpPr>
          <p:nvPr>
            <p:ph type="ftr" sz="quarter" idx="11"/>
          </p:nvPr>
        </p:nvSpPr>
        <p:spPr>
          <a:xfrm>
            <a:off x="0" y="6519926"/>
            <a:ext cx="9144000" cy="329819"/>
          </a:xfrm>
        </p:spPr>
        <p:txBody>
          <a:bodyPr/>
          <a:lstStyle/>
          <a:p>
            <a:r>
              <a:rPr lang="en-US" sz="1400" dirty="0" smtClean="0">
                <a:solidFill>
                  <a:schemeClr val="bg1">
                    <a:lumMod val="65000"/>
                  </a:schemeClr>
                </a:solidFill>
              </a:rPr>
              <a:t>doc. ref.: RTC-PRE-039 Marine Forecasting                            Last updated: July 2019</a:t>
            </a:r>
            <a:endParaRPr lang="en-ZA" sz="1400" dirty="0">
              <a:solidFill>
                <a:schemeClr val="bg1">
                  <a:lumMod val="65000"/>
                </a:schemeClr>
              </a:solidFill>
            </a:endParaRPr>
          </a:p>
        </p:txBody>
      </p:sp>
      <p:sp>
        <p:nvSpPr>
          <p:cNvPr id="32" name="TextBox 31"/>
          <p:cNvSpPr txBox="1"/>
          <p:nvPr/>
        </p:nvSpPr>
        <p:spPr>
          <a:xfrm>
            <a:off x="228600" y="3525364"/>
            <a:ext cx="3591657" cy="923330"/>
          </a:xfrm>
          <a:prstGeom prst="rect">
            <a:avLst/>
          </a:prstGeom>
          <a:noFill/>
        </p:spPr>
        <p:txBody>
          <a:bodyPr wrap="square" rtlCol="0">
            <a:spAutoFit/>
          </a:bodyPr>
          <a:lstStyle/>
          <a:p>
            <a:r>
              <a:rPr lang="en-ZA" b="1" dirty="0" smtClean="0">
                <a:solidFill>
                  <a:srgbClr val="0070C0"/>
                </a:solidFill>
              </a:rPr>
              <a:t>Cargo, fishing, passenger, Research vessels etc. and Port Operations</a:t>
            </a:r>
            <a:endParaRPr lang="en-ZA" b="1" dirty="0">
              <a:solidFill>
                <a:srgbClr val="0070C0"/>
              </a:solidFill>
            </a:endParaRPr>
          </a:p>
        </p:txBody>
      </p:sp>
      <p:sp>
        <p:nvSpPr>
          <p:cNvPr id="39" name="TextBox 38"/>
          <p:cNvSpPr txBox="1"/>
          <p:nvPr/>
        </p:nvSpPr>
        <p:spPr>
          <a:xfrm>
            <a:off x="3846692" y="3525364"/>
            <a:ext cx="2314965" cy="923330"/>
          </a:xfrm>
          <a:prstGeom prst="rect">
            <a:avLst/>
          </a:prstGeom>
          <a:noFill/>
        </p:spPr>
        <p:txBody>
          <a:bodyPr wrap="square" rtlCol="0">
            <a:spAutoFit/>
          </a:bodyPr>
          <a:lstStyle/>
          <a:p>
            <a:r>
              <a:rPr lang="en-ZA" b="1" dirty="0" smtClean="0">
                <a:solidFill>
                  <a:srgbClr val="0070C0"/>
                </a:solidFill>
              </a:rPr>
              <a:t>Surfers, beach goers, wind surfers etc.</a:t>
            </a:r>
            <a:endParaRPr lang="en-ZA" b="1" dirty="0">
              <a:solidFill>
                <a:srgbClr val="0070C0"/>
              </a:solidFill>
            </a:endParaRPr>
          </a:p>
        </p:txBody>
      </p:sp>
      <p:pic>
        <p:nvPicPr>
          <p:cNvPr id="40" name="Picture 39"/>
          <p:cNvPicPr>
            <a:picLocks noChangeAspect="1"/>
          </p:cNvPicPr>
          <p:nvPr/>
        </p:nvPicPr>
        <p:blipFill rotWithShape="1">
          <a:blip r:embed="rId3" cstate="print">
            <a:extLst>
              <a:ext uri="{28A0092B-C50C-407E-A947-70E740481C1C}">
                <a14:useLocalDpi xmlns:a14="http://schemas.microsoft.com/office/drawing/2010/main" val="0"/>
              </a:ext>
            </a:extLst>
          </a:blip>
          <a:srcRect l="35249"/>
          <a:stretch/>
        </p:blipFill>
        <p:spPr>
          <a:xfrm>
            <a:off x="3867601" y="4473760"/>
            <a:ext cx="2314964" cy="1972511"/>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944" y="4473760"/>
            <a:ext cx="3496971" cy="1972511"/>
          </a:xfrm>
          <a:prstGeom prst="rect">
            <a:avLst/>
          </a:prstGeom>
        </p:spPr>
      </p:pic>
      <p:sp>
        <p:nvSpPr>
          <p:cNvPr id="41" name="TextBox 40"/>
          <p:cNvSpPr txBox="1"/>
          <p:nvPr/>
        </p:nvSpPr>
        <p:spPr>
          <a:xfrm>
            <a:off x="6277251" y="3532465"/>
            <a:ext cx="2792516" cy="646331"/>
          </a:xfrm>
          <a:prstGeom prst="rect">
            <a:avLst/>
          </a:prstGeom>
          <a:noFill/>
        </p:spPr>
        <p:txBody>
          <a:bodyPr wrap="square" rtlCol="0">
            <a:spAutoFit/>
          </a:bodyPr>
          <a:lstStyle/>
          <a:p>
            <a:r>
              <a:rPr lang="en-ZA" b="1" dirty="0" smtClean="0">
                <a:solidFill>
                  <a:srgbClr val="0070C0"/>
                </a:solidFill>
              </a:rPr>
              <a:t>Search and rescue operations</a:t>
            </a:r>
            <a:endParaRPr lang="en-ZA" b="1" dirty="0">
              <a:solidFill>
                <a:srgbClr val="0070C0"/>
              </a:solidFill>
            </a:endParaRPr>
          </a:p>
        </p:txBody>
      </p:sp>
      <p:pic>
        <p:nvPicPr>
          <p:cNvPr id="42"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77251" y="4473760"/>
            <a:ext cx="2630014" cy="1972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27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9"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 y="148380"/>
            <a:ext cx="8714232" cy="967188"/>
          </a:xfrm>
        </p:spPr>
        <p:txBody>
          <a:bodyPr>
            <a:normAutofit/>
          </a:bodyPr>
          <a:lstStyle/>
          <a:p>
            <a:pPr algn="ctr"/>
            <a:r>
              <a:rPr lang="en-ZA" dirty="0" smtClean="0">
                <a:solidFill>
                  <a:srgbClr val="0070C0"/>
                </a:solidFill>
              </a:rPr>
              <a:t>WMO responsibility</a:t>
            </a:r>
            <a:endParaRPr lang="en-ZA" dirty="0">
              <a:solidFill>
                <a:srgbClr val="0070C0"/>
              </a:solidFill>
            </a:endParaRPr>
          </a:p>
        </p:txBody>
      </p:sp>
      <p:sp>
        <p:nvSpPr>
          <p:cNvPr id="4" name="Slide Number Placeholder 3"/>
          <p:cNvSpPr>
            <a:spLocks noGrp="1"/>
          </p:cNvSpPr>
          <p:nvPr>
            <p:ph type="sldNum" sz="quarter" idx="12"/>
          </p:nvPr>
        </p:nvSpPr>
        <p:spPr/>
        <p:txBody>
          <a:bodyPr/>
          <a:lstStyle/>
          <a:p>
            <a:fld id="{08B4DBC8-2F39-4072-A744-94427D3A868D}" type="slidenum">
              <a:rPr lang="en-ZA" smtClean="0"/>
              <a:t>4</a:t>
            </a:fld>
            <a:endParaRPr lang="en-ZA" dirty="0"/>
          </a:p>
        </p:txBody>
      </p:sp>
      <p:sp>
        <p:nvSpPr>
          <p:cNvPr id="7" name="Footer Placeholder 6"/>
          <p:cNvSpPr>
            <a:spLocks noGrp="1"/>
          </p:cNvSpPr>
          <p:nvPr>
            <p:ph type="ftr" sz="quarter" idx="11"/>
          </p:nvPr>
        </p:nvSpPr>
        <p:spPr>
          <a:xfrm>
            <a:off x="0" y="6519926"/>
            <a:ext cx="9144000" cy="329819"/>
          </a:xfrm>
        </p:spPr>
        <p:txBody>
          <a:bodyPr/>
          <a:lstStyle/>
          <a:p>
            <a:r>
              <a:rPr lang="en-US" sz="1400" dirty="0" smtClean="0">
                <a:solidFill>
                  <a:schemeClr val="bg1">
                    <a:lumMod val="65000"/>
                  </a:schemeClr>
                </a:solidFill>
              </a:rPr>
              <a:t>doc. ref.: RTC-PRE-039 Marine Forecasting                            Last updated: July 2019</a:t>
            </a:r>
            <a:endParaRPr lang="en-ZA" sz="1400" dirty="0">
              <a:solidFill>
                <a:schemeClr val="bg1">
                  <a:lumMod val="65000"/>
                </a:schemeClr>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414" y="745280"/>
            <a:ext cx="6200218" cy="4391821"/>
          </a:xfrm>
          <a:prstGeom prst="rect">
            <a:avLst/>
          </a:prstGeom>
        </p:spPr>
      </p:pic>
      <p:sp>
        <p:nvSpPr>
          <p:cNvPr id="8" name="Oval 7"/>
          <p:cNvSpPr/>
          <p:nvPr/>
        </p:nvSpPr>
        <p:spPr>
          <a:xfrm>
            <a:off x="504825" y="3267976"/>
            <a:ext cx="1967593" cy="182983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0885" y="2364357"/>
            <a:ext cx="4291521" cy="3863725"/>
          </a:xfrm>
          <a:prstGeom prst="rect">
            <a:avLst/>
          </a:prstGeom>
          <a:ln w="19050">
            <a:solidFill>
              <a:schemeClr val="tx1"/>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1188" y="2436434"/>
            <a:ext cx="1166165" cy="815855"/>
          </a:xfrm>
          <a:prstGeom prst="rect">
            <a:avLst/>
          </a:prstGeom>
          <a:ln w="19050">
            <a:solidFill>
              <a:schemeClr val="tx1"/>
            </a:solidFill>
          </a:ln>
        </p:spPr>
      </p:pic>
      <p:cxnSp>
        <p:nvCxnSpPr>
          <p:cNvPr id="11" name="Straight Arrow Connector 10"/>
          <p:cNvCxnSpPr>
            <a:stCxn id="8" idx="6"/>
          </p:cNvCxnSpPr>
          <p:nvPr/>
        </p:nvCxnSpPr>
        <p:spPr>
          <a:xfrm flipV="1">
            <a:off x="2472418" y="4033409"/>
            <a:ext cx="2175783" cy="14948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01169" y="5124390"/>
            <a:ext cx="4539716" cy="1754326"/>
          </a:xfrm>
          <a:prstGeom prst="rect">
            <a:avLst/>
          </a:prstGeom>
        </p:spPr>
        <p:txBody>
          <a:bodyPr wrap="square">
            <a:spAutoFit/>
          </a:bodyPr>
          <a:lstStyle/>
          <a:p>
            <a:pPr marL="342900" indent="-342900">
              <a:buFont typeface="Arial" panose="020B0604020202020204" pitchFamily="34" charset="0"/>
              <a:buChar char="•"/>
            </a:pPr>
            <a:r>
              <a:rPr lang="en-US" dirty="0" smtClean="0"/>
              <a:t>SAWS is the nominated preparation and issuing service for </a:t>
            </a:r>
            <a:r>
              <a:rPr lang="en-US" b="1" dirty="0" smtClean="0"/>
              <a:t>METAREA VI</a:t>
            </a:r>
            <a:r>
              <a:rPr lang="en-US" dirty="0" smtClean="0"/>
              <a:t>I</a:t>
            </a:r>
          </a:p>
          <a:p>
            <a:pPr marL="342900" indent="-342900">
              <a:buFont typeface="Arial" panose="020B0604020202020204" pitchFamily="34" charset="0"/>
              <a:buChar char="•"/>
            </a:pPr>
            <a:r>
              <a:rPr lang="en-US" b="1" dirty="0"/>
              <a:t>High Seas </a:t>
            </a:r>
            <a:r>
              <a:rPr lang="en-US" dirty="0"/>
              <a:t>and </a:t>
            </a:r>
            <a:r>
              <a:rPr lang="en-US" b="1" dirty="0" smtClean="0"/>
              <a:t>Coastal Forecasts </a:t>
            </a:r>
            <a:r>
              <a:rPr lang="en-US" dirty="0"/>
              <a:t>issued </a:t>
            </a:r>
            <a:r>
              <a:rPr lang="en-US" dirty="0" smtClean="0"/>
              <a:t>twice daily as per the minimum requirements</a:t>
            </a:r>
            <a:endParaRPr lang="en-US" dirty="0"/>
          </a:p>
          <a:p>
            <a:pPr marL="342900" indent="-342900">
              <a:buFont typeface="Arial" panose="020B0604020202020204" pitchFamily="34" charset="0"/>
              <a:buChar char="•"/>
            </a:pPr>
            <a:endParaRPr lang="en-US" dirty="0" smtClean="0"/>
          </a:p>
        </p:txBody>
      </p:sp>
    </p:spTree>
    <p:extLst>
      <p:ext uri="{BB962C8B-B14F-4D97-AF65-F5344CB8AC3E}">
        <p14:creationId xmlns:p14="http://schemas.microsoft.com/office/powerpoint/2010/main" val="118822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B4DBC8-2F39-4072-A744-94427D3A868D}" type="slidenum">
              <a:rPr lang="en-ZA" smtClean="0"/>
              <a:t>5</a:t>
            </a:fld>
            <a:endParaRPr lang="en-ZA" dirty="0"/>
          </a:p>
        </p:txBody>
      </p:sp>
      <p:sp>
        <p:nvSpPr>
          <p:cNvPr id="7" name="Footer Placeholder 6"/>
          <p:cNvSpPr>
            <a:spLocks noGrp="1"/>
          </p:cNvSpPr>
          <p:nvPr>
            <p:ph type="ftr" sz="quarter" idx="11"/>
          </p:nvPr>
        </p:nvSpPr>
        <p:spPr>
          <a:xfrm>
            <a:off x="0" y="6519926"/>
            <a:ext cx="9144000" cy="329819"/>
          </a:xfrm>
        </p:spPr>
        <p:txBody>
          <a:bodyPr/>
          <a:lstStyle/>
          <a:p>
            <a:r>
              <a:rPr lang="en-US" sz="1400" dirty="0" smtClean="0">
                <a:solidFill>
                  <a:schemeClr val="bg1">
                    <a:lumMod val="65000"/>
                  </a:schemeClr>
                </a:solidFill>
              </a:rPr>
              <a:t>doc. ref.: RTC-PRE-039 Marine Forecasting                            Last updated: July 2019</a:t>
            </a:r>
            <a:endParaRPr lang="en-ZA" sz="1400" dirty="0">
              <a:solidFill>
                <a:schemeClr val="bg1">
                  <a:lumMod val="65000"/>
                </a:schemeClr>
              </a:solidFill>
            </a:endParaRPr>
          </a:p>
        </p:txBody>
      </p:sp>
      <p:sp>
        <p:nvSpPr>
          <p:cNvPr id="19" name="TextBox 18"/>
          <p:cNvSpPr txBox="1"/>
          <p:nvPr/>
        </p:nvSpPr>
        <p:spPr>
          <a:xfrm>
            <a:off x="2618702" y="1324"/>
            <a:ext cx="3070578" cy="461665"/>
          </a:xfrm>
          <a:prstGeom prst="rect">
            <a:avLst/>
          </a:prstGeom>
          <a:noFill/>
        </p:spPr>
        <p:txBody>
          <a:bodyPr wrap="square" rtlCol="0">
            <a:spAutoFit/>
          </a:bodyPr>
          <a:lstStyle/>
          <a:p>
            <a:r>
              <a:rPr lang="en-ZA" sz="2400" dirty="0" smtClean="0">
                <a:solidFill>
                  <a:srgbClr val="0070C0"/>
                </a:solidFill>
              </a:rPr>
              <a:t>Analyse and Monitor</a:t>
            </a:r>
            <a:endParaRPr lang="en-ZA" sz="2400" dirty="0">
              <a:solidFill>
                <a:srgbClr val="0070C0"/>
              </a:solidFill>
            </a:endParaRPr>
          </a:p>
        </p:txBody>
      </p:sp>
      <p:sp>
        <p:nvSpPr>
          <p:cNvPr id="21" name="Down Arrow 20"/>
          <p:cNvSpPr/>
          <p:nvPr/>
        </p:nvSpPr>
        <p:spPr>
          <a:xfrm rot="18442508">
            <a:off x="6060603" y="151611"/>
            <a:ext cx="385674" cy="675689"/>
          </a:xfrm>
          <a:prstGeom prst="downArrow">
            <a:avLst>
              <a:gd name="adj1" fmla="val 56189"/>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4" name="TextBox 23"/>
          <p:cNvSpPr txBox="1"/>
          <p:nvPr/>
        </p:nvSpPr>
        <p:spPr>
          <a:xfrm>
            <a:off x="6452427" y="247116"/>
            <a:ext cx="2380450" cy="830997"/>
          </a:xfrm>
          <a:prstGeom prst="rect">
            <a:avLst/>
          </a:prstGeom>
          <a:noFill/>
        </p:spPr>
        <p:txBody>
          <a:bodyPr wrap="square" rtlCol="0">
            <a:spAutoFit/>
          </a:bodyPr>
          <a:lstStyle/>
          <a:p>
            <a:pPr algn="ctr"/>
            <a:r>
              <a:rPr lang="en-ZA" sz="2400" dirty="0" smtClean="0">
                <a:solidFill>
                  <a:srgbClr val="0070C0"/>
                </a:solidFill>
              </a:rPr>
              <a:t>Forecast Marine weather</a:t>
            </a:r>
            <a:endParaRPr lang="en-ZA" sz="2400" dirty="0">
              <a:solidFill>
                <a:srgbClr val="0070C0"/>
              </a:solidFill>
            </a:endParaRPr>
          </a:p>
        </p:txBody>
      </p:sp>
      <p:grpSp>
        <p:nvGrpSpPr>
          <p:cNvPr id="29" name="Group 28"/>
          <p:cNvGrpSpPr/>
          <p:nvPr/>
        </p:nvGrpSpPr>
        <p:grpSpPr>
          <a:xfrm>
            <a:off x="5829804" y="1120900"/>
            <a:ext cx="3313958" cy="2192884"/>
            <a:chOff x="5493450" y="2787406"/>
            <a:chExt cx="3655217" cy="2456653"/>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3450" y="2787406"/>
              <a:ext cx="3650550" cy="1061046"/>
            </a:xfrm>
            <a:prstGeom prst="rect">
              <a:avLst/>
            </a:prstGeom>
          </p:spPr>
        </p:pic>
        <p:pic>
          <p:nvPicPr>
            <p:cNvPr id="26" name="Picture 6" descr="300hPa Geopotential heigh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3450" y="3858866"/>
              <a:ext cx="1784956" cy="137304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850hPa Relative humidi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2005" y="3815858"/>
              <a:ext cx="1856662" cy="142820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l="25935" t="8364" b="10235"/>
            <a:stretch/>
          </p:blipFill>
          <p:spPr>
            <a:xfrm>
              <a:off x="6570986" y="3528058"/>
              <a:ext cx="1479665" cy="1250925"/>
            </a:xfrm>
            <a:prstGeom prst="rect">
              <a:avLst/>
            </a:prstGeom>
          </p:spPr>
        </p:pic>
      </p:grpSp>
      <p:sp>
        <p:nvSpPr>
          <p:cNvPr id="30" name="Down Arrow 29"/>
          <p:cNvSpPr/>
          <p:nvPr/>
        </p:nvSpPr>
        <p:spPr>
          <a:xfrm rot="3222346">
            <a:off x="7222157" y="3293296"/>
            <a:ext cx="385674" cy="670937"/>
          </a:xfrm>
          <a:prstGeom prst="downArrow">
            <a:avLst>
              <a:gd name="adj1" fmla="val 56189"/>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3" name="TextBox 32"/>
          <p:cNvSpPr txBox="1"/>
          <p:nvPr/>
        </p:nvSpPr>
        <p:spPr>
          <a:xfrm>
            <a:off x="4207232" y="3984902"/>
            <a:ext cx="4559726" cy="461665"/>
          </a:xfrm>
          <a:prstGeom prst="rect">
            <a:avLst/>
          </a:prstGeom>
          <a:noFill/>
        </p:spPr>
        <p:txBody>
          <a:bodyPr wrap="square" rtlCol="0">
            <a:spAutoFit/>
          </a:bodyPr>
          <a:lstStyle/>
          <a:p>
            <a:pPr algn="ctr"/>
            <a:r>
              <a:rPr lang="en-ZA" sz="2400" dirty="0" smtClean="0">
                <a:solidFill>
                  <a:srgbClr val="0070C0"/>
                </a:solidFill>
              </a:rPr>
              <a:t>Warn for Hazardous </a:t>
            </a:r>
            <a:r>
              <a:rPr lang="en-ZA" sz="2400" dirty="0">
                <a:solidFill>
                  <a:srgbClr val="0070C0"/>
                </a:solidFill>
              </a:rPr>
              <a:t>W</a:t>
            </a:r>
            <a:r>
              <a:rPr lang="en-ZA" sz="2400" dirty="0" smtClean="0">
                <a:solidFill>
                  <a:srgbClr val="0070C0"/>
                </a:solidFill>
              </a:rPr>
              <a:t>eather</a:t>
            </a:r>
            <a:endParaRPr lang="en-ZA" sz="2400" dirty="0">
              <a:solidFill>
                <a:srgbClr val="0070C0"/>
              </a:solidFill>
            </a:endParaRPr>
          </a:p>
        </p:txBody>
      </p:sp>
      <p:sp>
        <p:nvSpPr>
          <p:cNvPr id="40" name="Down Arrow 39"/>
          <p:cNvSpPr/>
          <p:nvPr/>
        </p:nvSpPr>
        <p:spPr>
          <a:xfrm rot="4404456">
            <a:off x="4093815" y="4390331"/>
            <a:ext cx="385674" cy="834479"/>
          </a:xfrm>
          <a:prstGeom prst="downArrow">
            <a:avLst>
              <a:gd name="adj1" fmla="val 56189"/>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1" name="TextBox 40"/>
          <p:cNvSpPr txBox="1"/>
          <p:nvPr/>
        </p:nvSpPr>
        <p:spPr>
          <a:xfrm>
            <a:off x="793395" y="4410824"/>
            <a:ext cx="3062426" cy="461665"/>
          </a:xfrm>
          <a:prstGeom prst="rect">
            <a:avLst/>
          </a:prstGeom>
          <a:noFill/>
        </p:spPr>
        <p:txBody>
          <a:bodyPr wrap="square" rtlCol="0">
            <a:spAutoFit/>
          </a:bodyPr>
          <a:lstStyle/>
          <a:p>
            <a:pPr algn="ctr"/>
            <a:r>
              <a:rPr lang="en-ZA" sz="2400" dirty="0" smtClean="0">
                <a:solidFill>
                  <a:srgbClr val="0070C0"/>
                </a:solidFill>
              </a:rPr>
              <a:t>Ensure Quality</a:t>
            </a:r>
            <a:endParaRPr lang="en-ZA" sz="2400" dirty="0">
              <a:solidFill>
                <a:srgbClr val="0070C0"/>
              </a:solidFill>
            </a:endParaRPr>
          </a:p>
        </p:txBody>
      </p:sp>
      <p:sp>
        <p:nvSpPr>
          <p:cNvPr id="42" name="TextBox 41"/>
          <p:cNvSpPr txBox="1"/>
          <p:nvPr/>
        </p:nvSpPr>
        <p:spPr>
          <a:xfrm>
            <a:off x="15720" y="1455224"/>
            <a:ext cx="2308888" cy="461665"/>
          </a:xfrm>
          <a:prstGeom prst="rect">
            <a:avLst/>
          </a:prstGeom>
          <a:noFill/>
        </p:spPr>
        <p:txBody>
          <a:bodyPr wrap="square" rtlCol="0">
            <a:spAutoFit/>
          </a:bodyPr>
          <a:lstStyle/>
          <a:p>
            <a:pPr algn="ctr"/>
            <a:r>
              <a:rPr lang="en-ZA" sz="2400" dirty="0" smtClean="0">
                <a:solidFill>
                  <a:srgbClr val="0070C0"/>
                </a:solidFill>
              </a:rPr>
              <a:t>Communicate</a:t>
            </a:r>
            <a:endParaRPr lang="en-ZA" sz="2400" dirty="0">
              <a:solidFill>
                <a:srgbClr val="0070C0"/>
              </a:solidFill>
            </a:endParaRPr>
          </a:p>
        </p:txBody>
      </p:sp>
      <p:sp>
        <p:nvSpPr>
          <p:cNvPr id="43" name="Down Arrow 42"/>
          <p:cNvSpPr/>
          <p:nvPr/>
        </p:nvSpPr>
        <p:spPr>
          <a:xfrm rot="13427881">
            <a:off x="1582717" y="714784"/>
            <a:ext cx="385674" cy="863216"/>
          </a:xfrm>
          <a:prstGeom prst="downArrow">
            <a:avLst>
              <a:gd name="adj1" fmla="val 56189"/>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4" name="Down Arrow 43"/>
          <p:cNvSpPr/>
          <p:nvPr/>
        </p:nvSpPr>
        <p:spPr>
          <a:xfrm rot="8900671">
            <a:off x="1537775" y="3844746"/>
            <a:ext cx="385674" cy="575801"/>
          </a:xfrm>
          <a:prstGeom prst="downArrow">
            <a:avLst>
              <a:gd name="adj1" fmla="val 56189"/>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5" name="TextBox 44"/>
          <p:cNvSpPr txBox="1"/>
          <p:nvPr/>
        </p:nvSpPr>
        <p:spPr>
          <a:xfrm>
            <a:off x="2717137" y="2678994"/>
            <a:ext cx="2972143" cy="1292662"/>
          </a:xfrm>
          <a:prstGeom prst="rect">
            <a:avLst/>
          </a:prstGeom>
          <a:noFill/>
          <a:ln w="38100">
            <a:solidFill>
              <a:schemeClr val="accent1"/>
            </a:solidFill>
          </a:ln>
        </p:spPr>
        <p:txBody>
          <a:bodyPr wrap="square" rtlCol="0">
            <a:spAutoFit/>
          </a:bodyPr>
          <a:lstStyle/>
          <a:p>
            <a:pPr algn="ctr"/>
            <a:r>
              <a:rPr lang="en-ZA" sz="2600" b="1" u="sng" dirty="0" smtClean="0">
                <a:solidFill>
                  <a:srgbClr val="002060"/>
                </a:solidFill>
              </a:rPr>
              <a:t>Marine Weather Forecaster </a:t>
            </a:r>
          </a:p>
          <a:p>
            <a:pPr algn="ctr"/>
            <a:r>
              <a:rPr lang="en-ZA" sz="2600" b="1" u="sng" dirty="0" smtClean="0">
                <a:solidFill>
                  <a:srgbClr val="002060"/>
                </a:solidFill>
              </a:rPr>
              <a:t>Competencies</a:t>
            </a:r>
            <a:endParaRPr lang="en-ZA" sz="2600" b="1" u="sng" dirty="0">
              <a:solidFill>
                <a:srgbClr val="002060"/>
              </a:solidFill>
            </a:endParaRPr>
          </a:p>
        </p:txBody>
      </p:sp>
      <p:grpSp>
        <p:nvGrpSpPr>
          <p:cNvPr id="49" name="Group 48"/>
          <p:cNvGrpSpPr/>
          <p:nvPr/>
        </p:nvGrpSpPr>
        <p:grpSpPr>
          <a:xfrm>
            <a:off x="1119634" y="4841925"/>
            <a:ext cx="2495560" cy="1593560"/>
            <a:chOff x="193079" y="4978173"/>
            <a:chExt cx="2495560" cy="1593560"/>
          </a:xfrm>
        </p:grpSpPr>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3079" y="4978173"/>
              <a:ext cx="2495560" cy="757148"/>
            </a:xfrm>
            <a:prstGeom prst="rect">
              <a:avLst/>
            </a:prstGeom>
          </p:spPr>
        </p:pic>
        <p:pic>
          <p:nvPicPr>
            <p:cNvPr id="47" name="Pictur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2493" y="5763394"/>
              <a:ext cx="960403" cy="808339"/>
            </a:xfrm>
            <a:prstGeom prst="rect">
              <a:avLst/>
            </a:prstGeom>
          </p:spPr>
        </p:pic>
        <p:sp>
          <p:nvSpPr>
            <p:cNvPr id="48" name="TextBox 47"/>
            <p:cNvSpPr txBox="1"/>
            <p:nvPr/>
          </p:nvSpPr>
          <p:spPr>
            <a:xfrm>
              <a:off x="1165484" y="5626728"/>
              <a:ext cx="828675" cy="369332"/>
            </a:xfrm>
            <a:prstGeom prst="rect">
              <a:avLst/>
            </a:prstGeom>
            <a:noFill/>
          </p:spPr>
          <p:txBody>
            <a:bodyPr wrap="square" rtlCol="0">
              <a:spAutoFit/>
            </a:bodyPr>
            <a:lstStyle/>
            <a:p>
              <a:r>
                <a:rPr lang="en-ZA" b="1" dirty="0" smtClean="0"/>
                <a:t>TQM</a:t>
              </a:r>
              <a:endParaRPr lang="en-ZA" b="1" dirty="0"/>
            </a:p>
          </p:txBody>
        </p:sp>
      </p:grpSp>
      <p:grpSp>
        <p:nvGrpSpPr>
          <p:cNvPr id="57" name="Group 56"/>
          <p:cNvGrpSpPr/>
          <p:nvPr/>
        </p:nvGrpSpPr>
        <p:grpSpPr>
          <a:xfrm>
            <a:off x="2655714" y="424291"/>
            <a:ext cx="3062947" cy="2120449"/>
            <a:chOff x="2655714" y="424291"/>
            <a:chExt cx="3148226" cy="2331413"/>
          </a:xfrm>
        </p:grpSpPr>
        <p:grpSp>
          <p:nvGrpSpPr>
            <p:cNvPr id="32" name="Group 31"/>
            <p:cNvGrpSpPr/>
            <p:nvPr/>
          </p:nvGrpSpPr>
          <p:grpSpPr>
            <a:xfrm>
              <a:off x="2655714" y="424291"/>
              <a:ext cx="3148226" cy="2331413"/>
              <a:chOff x="2763695" y="421775"/>
              <a:chExt cx="3148226" cy="2331413"/>
            </a:xfrm>
          </p:grpSpPr>
          <p:pic>
            <p:nvPicPr>
              <p:cNvPr id="13" name="Picture 12"/>
              <p:cNvPicPr>
                <a:picLocks noChangeAspect="1"/>
              </p:cNvPicPr>
              <p:nvPr/>
            </p:nvPicPr>
            <p:blipFill rotWithShape="1">
              <a:blip r:embed="rId9" cstate="print">
                <a:extLst>
                  <a:ext uri="{28A0092B-C50C-407E-A947-70E740481C1C}">
                    <a14:useLocalDpi xmlns:a14="http://schemas.microsoft.com/office/drawing/2010/main" val="0"/>
                  </a:ext>
                </a:extLst>
              </a:blip>
              <a:srcRect r="9793"/>
              <a:stretch/>
            </p:blipFill>
            <p:spPr>
              <a:xfrm>
                <a:off x="2763695" y="421775"/>
                <a:ext cx="1918961" cy="1085514"/>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82656" y="421775"/>
                <a:ext cx="1229265" cy="1079760"/>
              </a:xfrm>
              <a:prstGeom prst="rect">
                <a:avLst/>
              </a:prstGeom>
            </p:spPr>
          </p:pic>
          <p:pic>
            <p:nvPicPr>
              <p:cNvPr id="31" name="Picture 30"/>
              <p:cNvPicPr>
                <a:picLocks noChangeAspect="1"/>
              </p:cNvPicPr>
              <p:nvPr/>
            </p:nvPicPr>
            <p:blipFill rotWithShape="1">
              <a:blip r:embed="rId11" cstate="print">
                <a:extLst>
                  <a:ext uri="{28A0092B-C50C-407E-A947-70E740481C1C}">
                    <a14:useLocalDpi xmlns:a14="http://schemas.microsoft.com/office/drawing/2010/main" val="0"/>
                  </a:ext>
                </a:extLst>
              </a:blip>
              <a:srcRect l="4269" r="545"/>
              <a:stretch/>
            </p:blipFill>
            <p:spPr>
              <a:xfrm>
                <a:off x="4562975" y="1518161"/>
                <a:ext cx="1338350" cy="1235027"/>
              </a:xfrm>
              <a:prstGeom prst="rect">
                <a:avLst/>
              </a:prstGeom>
            </p:spPr>
          </p:pic>
          <p:pic>
            <p:nvPicPr>
              <p:cNvPr id="14" name="Picture 13"/>
              <p:cNvPicPr>
                <a:picLocks noChangeAspect="1"/>
              </p:cNvPicPr>
              <p:nvPr/>
            </p:nvPicPr>
            <p:blipFill rotWithShape="1">
              <a:blip r:embed="rId12" cstate="print">
                <a:extLst>
                  <a:ext uri="{28A0092B-C50C-407E-A947-70E740481C1C}">
                    <a14:useLocalDpi xmlns:a14="http://schemas.microsoft.com/office/drawing/2010/main" val="0"/>
                  </a:ext>
                </a:extLst>
              </a:blip>
              <a:srcRect b="7841"/>
              <a:stretch/>
            </p:blipFill>
            <p:spPr>
              <a:xfrm>
                <a:off x="2763695" y="1526475"/>
                <a:ext cx="1839506" cy="1226713"/>
              </a:xfrm>
              <a:prstGeom prst="rect">
                <a:avLst/>
              </a:prstGeom>
            </p:spPr>
          </p:pic>
        </p:grpSp>
        <p:sp>
          <p:nvSpPr>
            <p:cNvPr id="50" name="Rectangle 49"/>
            <p:cNvSpPr/>
            <p:nvPr/>
          </p:nvSpPr>
          <p:spPr>
            <a:xfrm>
              <a:off x="3783709" y="1039471"/>
              <a:ext cx="1124821" cy="777479"/>
            </a:xfrm>
            <a:prstGeom prst="rect">
              <a:avLst/>
            </a:prstGeom>
            <a:blipFill>
              <a:blip r:embed="rId1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56" name="Group 55"/>
          <p:cNvGrpSpPr/>
          <p:nvPr/>
        </p:nvGrpSpPr>
        <p:grpSpPr>
          <a:xfrm>
            <a:off x="-564" y="1902769"/>
            <a:ext cx="2619266" cy="1843097"/>
            <a:chOff x="35479" y="2305083"/>
            <a:chExt cx="2438688" cy="1864051"/>
          </a:xfrm>
        </p:grpSpPr>
        <p:pic>
          <p:nvPicPr>
            <p:cNvPr id="51" name="Picture 50"/>
            <p:cNvPicPr>
              <a:picLocks noChangeAspect="1"/>
            </p:cNvPicPr>
            <p:nvPr/>
          </p:nvPicPr>
          <p:blipFill rotWithShape="1">
            <a:blip r:embed="rId14" cstate="print">
              <a:extLst>
                <a:ext uri="{28A0092B-C50C-407E-A947-70E740481C1C}">
                  <a14:useLocalDpi xmlns:a14="http://schemas.microsoft.com/office/drawing/2010/main" val="0"/>
                </a:ext>
              </a:extLst>
            </a:blip>
            <a:srcRect b="6784"/>
            <a:stretch/>
          </p:blipFill>
          <p:spPr>
            <a:xfrm>
              <a:off x="41875" y="2305083"/>
              <a:ext cx="1423106" cy="776804"/>
            </a:xfrm>
            <a:prstGeom prst="rect">
              <a:avLst/>
            </a:prstGeom>
          </p:spPr>
        </p:pic>
        <p:pic>
          <p:nvPicPr>
            <p:cNvPr id="52" name="Picture 51"/>
            <p:cNvPicPr>
              <a:picLocks noChangeAspect="1"/>
            </p:cNvPicPr>
            <p:nvPr/>
          </p:nvPicPr>
          <p:blipFill rotWithShape="1">
            <a:blip r:embed="rId15" cstate="print">
              <a:extLst>
                <a:ext uri="{28A0092B-C50C-407E-A947-70E740481C1C}">
                  <a14:useLocalDpi xmlns:a14="http://schemas.microsoft.com/office/drawing/2010/main" val="0"/>
                </a:ext>
              </a:extLst>
            </a:blip>
            <a:srcRect l="7787"/>
            <a:stretch/>
          </p:blipFill>
          <p:spPr>
            <a:xfrm>
              <a:off x="35479" y="3109887"/>
              <a:ext cx="1429501" cy="1059247"/>
            </a:xfrm>
            <a:prstGeom prst="rect">
              <a:avLst/>
            </a:prstGeom>
          </p:spPr>
        </p:pic>
        <p:pic>
          <p:nvPicPr>
            <p:cNvPr id="54" name="Picture 53"/>
            <p:cNvPicPr>
              <a:picLocks noChangeAspect="1"/>
            </p:cNvPicPr>
            <p:nvPr/>
          </p:nvPicPr>
          <p:blipFill rotWithShape="1">
            <a:blip r:embed="rId16" cstate="print">
              <a:extLst>
                <a:ext uri="{28A0092B-C50C-407E-A947-70E740481C1C}">
                  <a14:useLocalDpi xmlns:a14="http://schemas.microsoft.com/office/drawing/2010/main" val="0"/>
                </a:ext>
              </a:extLst>
            </a:blip>
            <a:srcRect r="5044"/>
            <a:stretch/>
          </p:blipFill>
          <p:spPr>
            <a:xfrm>
              <a:off x="1496804" y="2308613"/>
              <a:ext cx="977363" cy="724506"/>
            </a:xfrm>
            <a:prstGeom prst="rect">
              <a:avLst/>
            </a:prstGeom>
          </p:spPr>
        </p:pic>
        <p:pic>
          <p:nvPicPr>
            <p:cNvPr id="55" name="Picture 5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04063" y="3072909"/>
              <a:ext cx="799889" cy="1054508"/>
            </a:xfrm>
            <a:prstGeom prst="rect">
              <a:avLst/>
            </a:prstGeom>
          </p:spPr>
        </p:pic>
        <p:pic>
          <p:nvPicPr>
            <p:cNvPr id="53" name="Picture 52"/>
            <p:cNvPicPr>
              <a:picLocks noChangeAspect="1"/>
            </p:cNvPicPr>
            <p:nvPr/>
          </p:nvPicPr>
          <p:blipFill rotWithShape="1">
            <a:blip r:embed="rId18" cstate="print">
              <a:extLst>
                <a:ext uri="{28A0092B-C50C-407E-A947-70E740481C1C}">
                  <a14:useLocalDpi xmlns:a14="http://schemas.microsoft.com/office/drawing/2010/main" val="0"/>
                </a:ext>
              </a:extLst>
            </a:blip>
            <a:srcRect r="15434"/>
            <a:stretch/>
          </p:blipFill>
          <p:spPr>
            <a:xfrm>
              <a:off x="568408" y="2877030"/>
              <a:ext cx="1364629" cy="769708"/>
            </a:xfrm>
            <a:prstGeom prst="rect">
              <a:avLst/>
            </a:prstGeom>
          </p:spPr>
        </p:pic>
      </p:grpSp>
      <p:grpSp>
        <p:nvGrpSpPr>
          <p:cNvPr id="60" name="Group 59"/>
          <p:cNvGrpSpPr/>
          <p:nvPr/>
        </p:nvGrpSpPr>
        <p:grpSpPr>
          <a:xfrm>
            <a:off x="4908530" y="4390235"/>
            <a:ext cx="3274584" cy="2111504"/>
            <a:chOff x="4908530" y="4390235"/>
            <a:chExt cx="3274584" cy="2111504"/>
          </a:xfrm>
        </p:grpSpPr>
        <p:grpSp>
          <p:nvGrpSpPr>
            <p:cNvPr id="39" name="Group 38"/>
            <p:cNvGrpSpPr/>
            <p:nvPr/>
          </p:nvGrpSpPr>
          <p:grpSpPr>
            <a:xfrm>
              <a:off x="4908530" y="4390235"/>
              <a:ext cx="3274584" cy="2111504"/>
              <a:chOff x="3409950" y="4633602"/>
              <a:chExt cx="3203581" cy="2177320"/>
            </a:xfrm>
          </p:grpSpPr>
          <p:pic>
            <p:nvPicPr>
              <p:cNvPr id="34" name="Picture 2" descr="Image result for very rough seas"/>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6733" b="8893"/>
              <a:stretch/>
            </p:blipFill>
            <p:spPr bwMode="auto">
              <a:xfrm>
                <a:off x="3417089" y="5867532"/>
                <a:ext cx="1490804" cy="94339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nvPicPr>
            <p:blipFill rotWithShape="1">
              <a:blip r:embed="rId20" cstate="print">
                <a:extLst>
                  <a:ext uri="{28A0092B-C50C-407E-A947-70E740481C1C}">
                    <a14:useLocalDpi xmlns:a14="http://schemas.microsoft.com/office/drawing/2010/main" val="0"/>
                  </a:ext>
                </a:extLst>
              </a:blip>
              <a:srcRect l="13780"/>
              <a:stretch/>
            </p:blipFill>
            <p:spPr>
              <a:xfrm>
                <a:off x="3409950" y="4633602"/>
                <a:ext cx="1570830" cy="1215537"/>
              </a:xfrm>
              <a:prstGeom prst="rect">
                <a:avLst/>
              </a:prstGeom>
            </p:spPr>
          </p:pic>
          <p:pic>
            <p:nvPicPr>
              <p:cNvPr id="36" name="Picture 3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980780" y="4638012"/>
                <a:ext cx="1632751" cy="1223306"/>
              </a:xfrm>
              <a:prstGeom prst="rect">
                <a:avLst/>
              </a:prstGeom>
            </p:spPr>
          </p:pic>
          <p:pic>
            <p:nvPicPr>
              <p:cNvPr id="38" name="Picture 3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907893" y="5865728"/>
                <a:ext cx="1705638" cy="945194"/>
              </a:xfrm>
              <a:prstGeom prst="rect">
                <a:avLst/>
              </a:prstGeom>
            </p:spPr>
          </p:pic>
        </p:grpSp>
        <p:sp>
          <p:nvSpPr>
            <p:cNvPr id="59" name="TextBox 58"/>
            <p:cNvSpPr txBox="1"/>
            <p:nvPr/>
          </p:nvSpPr>
          <p:spPr>
            <a:xfrm>
              <a:off x="6415241" y="5594854"/>
              <a:ext cx="1162050" cy="200055"/>
            </a:xfrm>
            <a:prstGeom prst="rect">
              <a:avLst/>
            </a:prstGeom>
            <a:noFill/>
          </p:spPr>
          <p:txBody>
            <a:bodyPr wrap="square" rtlCol="0">
              <a:spAutoFit/>
            </a:bodyPr>
            <a:lstStyle/>
            <a:p>
              <a:r>
                <a:rPr lang="en-ZA" sz="700" dirty="0" smtClean="0"/>
                <a:t>M de Villiers</a:t>
              </a:r>
              <a:endParaRPr lang="en-ZA" sz="700" dirty="0"/>
            </a:p>
          </p:txBody>
        </p:sp>
      </p:grpSp>
    </p:spTree>
    <p:extLst>
      <p:ext uri="{BB962C8B-B14F-4D97-AF65-F5344CB8AC3E}">
        <p14:creationId xmlns:p14="http://schemas.microsoft.com/office/powerpoint/2010/main" val="380485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nodeType="with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par>
                                <p:cTn id="49" presetID="10" presetClass="entr" presetSubtype="0" fill="hold"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500"/>
                                        <p:tgtEl>
                                          <p:spTgt spid="5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P spid="24" grpId="0"/>
      <p:bldP spid="30" grpId="0" animBg="1"/>
      <p:bldP spid="33" grpId="0"/>
      <p:bldP spid="40" grpId="0" animBg="1"/>
      <p:bldP spid="41" grpId="0"/>
      <p:bldP spid="42" grpId="0"/>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884" y="18306"/>
            <a:ext cx="8714232" cy="1065613"/>
          </a:xfrm>
        </p:spPr>
        <p:txBody>
          <a:bodyPr>
            <a:normAutofit fontScale="90000"/>
          </a:bodyPr>
          <a:lstStyle/>
          <a:p>
            <a:pPr algn="ctr"/>
            <a:r>
              <a:rPr lang="en-GB" dirty="0">
                <a:solidFill>
                  <a:srgbClr val="0070C0"/>
                </a:solidFill>
              </a:rPr>
              <a:t>Analyse and monitor continually the marine weather situation </a:t>
            </a:r>
            <a:endParaRPr lang="en-ZA" dirty="0">
              <a:solidFill>
                <a:srgbClr val="0070C0"/>
              </a:solidFill>
            </a:endParaRPr>
          </a:p>
        </p:txBody>
      </p:sp>
      <p:sp>
        <p:nvSpPr>
          <p:cNvPr id="3" name="Content Placeholder 2"/>
          <p:cNvSpPr>
            <a:spLocks noGrp="1"/>
          </p:cNvSpPr>
          <p:nvPr>
            <p:ph idx="1"/>
          </p:nvPr>
        </p:nvSpPr>
        <p:spPr>
          <a:xfrm>
            <a:off x="602191" y="1212189"/>
            <a:ext cx="7939618" cy="5401337"/>
          </a:xfrm>
        </p:spPr>
        <p:txBody>
          <a:bodyPr>
            <a:normAutofit/>
          </a:bodyPr>
          <a:lstStyle/>
          <a:p>
            <a:r>
              <a:rPr lang="en-ZA" sz="2400" dirty="0" smtClean="0"/>
              <a:t>Forecasters will first analyse the weather conditions and monitor all weather systems in the forecast area of interest</a:t>
            </a:r>
          </a:p>
          <a:p>
            <a:r>
              <a:rPr lang="en-ZA" sz="2400" dirty="0" smtClean="0"/>
              <a:t>Observations are much more limited over the ocean areas but the following information is available to a forecaster operationally; </a:t>
            </a:r>
          </a:p>
          <a:p>
            <a:pPr lvl="1">
              <a:buFont typeface="Wingdings" panose="05000000000000000000" pitchFamily="2" charset="2"/>
              <a:buChar char="Ø"/>
            </a:pPr>
            <a:r>
              <a:rPr lang="en-ZA" sz="2000" dirty="0" smtClean="0"/>
              <a:t>Satellite (including scatterometer and altimeter) data</a:t>
            </a:r>
          </a:p>
          <a:p>
            <a:pPr lvl="1">
              <a:buFont typeface="Wingdings" panose="05000000000000000000" pitchFamily="2" charset="2"/>
              <a:buChar char="Ø"/>
            </a:pPr>
            <a:r>
              <a:rPr lang="en-ZA" sz="2000" dirty="0" smtClean="0"/>
              <a:t>Ship observations </a:t>
            </a:r>
          </a:p>
          <a:p>
            <a:pPr lvl="1">
              <a:buFont typeface="Wingdings" panose="05000000000000000000" pitchFamily="2" charset="2"/>
              <a:buChar char="Ø"/>
            </a:pPr>
            <a:r>
              <a:rPr lang="en-ZA" sz="2000" dirty="0" smtClean="0"/>
              <a:t>Buoy observations</a:t>
            </a:r>
          </a:p>
          <a:p>
            <a:pPr lvl="1">
              <a:buFont typeface="Wingdings" panose="05000000000000000000" pitchFamily="2" charset="2"/>
              <a:buChar char="Ø"/>
            </a:pPr>
            <a:r>
              <a:rPr lang="en-ZA" sz="2000" dirty="0" smtClean="0"/>
              <a:t>Coastal and island observations</a:t>
            </a:r>
          </a:p>
          <a:p>
            <a:pPr lvl="1">
              <a:buFont typeface="Wingdings" panose="05000000000000000000" pitchFamily="2" charset="2"/>
              <a:buChar char="Ø"/>
            </a:pPr>
            <a:r>
              <a:rPr lang="en-ZA" sz="2000" dirty="0" smtClean="0"/>
              <a:t>Upper air ascents</a:t>
            </a:r>
          </a:p>
          <a:p>
            <a:pPr lvl="1">
              <a:buFont typeface="Wingdings" panose="05000000000000000000" pitchFamily="2" charset="2"/>
              <a:buChar char="Ø"/>
            </a:pPr>
            <a:r>
              <a:rPr lang="en-ZA" sz="2000" dirty="0" smtClean="0"/>
              <a:t>Coastal Radar data</a:t>
            </a:r>
          </a:p>
          <a:p>
            <a:r>
              <a:rPr lang="en-ZA" sz="2400" dirty="0" smtClean="0"/>
              <a:t>Observations are also used to evaluate the </a:t>
            </a:r>
            <a:br>
              <a:rPr lang="en-ZA" sz="2400" dirty="0" smtClean="0"/>
            </a:br>
            <a:r>
              <a:rPr lang="en-ZA" sz="2400" dirty="0" smtClean="0"/>
              <a:t>forecast models </a:t>
            </a:r>
            <a:endParaRPr lang="en-ZA" sz="2400" dirty="0"/>
          </a:p>
          <a:p>
            <a:pPr>
              <a:buFont typeface="Wingdings" panose="05000000000000000000" pitchFamily="2" charset="2"/>
              <a:buChar char="Ø"/>
            </a:pPr>
            <a:endParaRPr lang="en-ZA" sz="2400" dirty="0" smtClean="0"/>
          </a:p>
          <a:p>
            <a:pPr lvl="1">
              <a:buFont typeface="Wingdings" panose="05000000000000000000" pitchFamily="2" charset="2"/>
              <a:buChar char="Ø"/>
            </a:pPr>
            <a:endParaRPr lang="en-ZA" sz="2000" dirty="0" smtClean="0"/>
          </a:p>
          <a:p>
            <a:pPr lvl="1">
              <a:buFont typeface="Wingdings" panose="05000000000000000000" pitchFamily="2" charset="2"/>
              <a:buChar char="Ø"/>
            </a:pPr>
            <a:endParaRPr lang="en-ZA" sz="2000" dirty="0" smtClean="0"/>
          </a:p>
        </p:txBody>
      </p:sp>
      <p:sp>
        <p:nvSpPr>
          <p:cNvPr id="4" name="Slide Number Placeholder 3"/>
          <p:cNvSpPr>
            <a:spLocks noGrp="1"/>
          </p:cNvSpPr>
          <p:nvPr>
            <p:ph type="sldNum" sz="quarter" idx="12"/>
          </p:nvPr>
        </p:nvSpPr>
        <p:spPr/>
        <p:txBody>
          <a:bodyPr/>
          <a:lstStyle/>
          <a:p>
            <a:fld id="{08B4DBC8-2F39-4072-A744-94427D3A868D}" type="slidenum">
              <a:rPr lang="en-ZA" smtClean="0"/>
              <a:t>6</a:t>
            </a:fld>
            <a:endParaRPr lang="en-ZA" dirty="0"/>
          </a:p>
        </p:txBody>
      </p:sp>
      <p:sp>
        <p:nvSpPr>
          <p:cNvPr id="7" name="Footer Placeholder 6"/>
          <p:cNvSpPr>
            <a:spLocks noGrp="1"/>
          </p:cNvSpPr>
          <p:nvPr>
            <p:ph type="ftr" sz="quarter" idx="11"/>
          </p:nvPr>
        </p:nvSpPr>
        <p:spPr>
          <a:xfrm>
            <a:off x="0" y="6519926"/>
            <a:ext cx="9144000" cy="329819"/>
          </a:xfrm>
        </p:spPr>
        <p:txBody>
          <a:bodyPr/>
          <a:lstStyle/>
          <a:p>
            <a:r>
              <a:rPr lang="en-US" sz="1400" dirty="0" smtClean="0">
                <a:solidFill>
                  <a:schemeClr val="bg1">
                    <a:lumMod val="65000"/>
                  </a:schemeClr>
                </a:solidFill>
              </a:rPr>
              <a:t>doc. ref.: RTC-PRE-039 Marine Forecasting                            Last updated: July 2019</a:t>
            </a:r>
            <a:endParaRPr lang="en-ZA" sz="1400" dirty="0">
              <a:solidFill>
                <a:schemeClr val="bg1">
                  <a:lumMod val="65000"/>
                </a:schemeClr>
              </a:solidFill>
            </a:endParaRPr>
          </a:p>
        </p:txBody>
      </p:sp>
    </p:spTree>
    <p:extLst>
      <p:ext uri="{BB962C8B-B14F-4D97-AF65-F5344CB8AC3E}">
        <p14:creationId xmlns:p14="http://schemas.microsoft.com/office/powerpoint/2010/main" val="310526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191" y="1040739"/>
            <a:ext cx="7939618" cy="5401337"/>
          </a:xfrm>
        </p:spPr>
        <p:txBody>
          <a:bodyPr>
            <a:normAutofit/>
          </a:bodyPr>
          <a:lstStyle/>
          <a:p>
            <a:endParaRPr lang="en-ZA" sz="2000" dirty="0" smtClean="0"/>
          </a:p>
          <a:p>
            <a:pPr lvl="1">
              <a:buFont typeface="Wingdings" panose="05000000000000000000" pitchFamily="2" charset="2"/>
              <a:buChar char="Ø"/>
            </a:pPr>
            <a:endParaRPr lang="en-ZA" sz="2000" dirty="0" smtClean="0"/>
          </a:p>
          <a:p>
            <a:pPr lvl="1">
              <a:buFont typeface="Wingdings" panose="05000000000000000000" pitchFamily="2" charset="2"/>
              <a:buChar char="Ø"/>
            </a:pPr>
            <a:endParaRPr lang="en-ZA" sz="2000" dirty="0" smtClean="0"/>
          </a:p>
          <a:p>
            <a:pPr lvl="1">
              <a:buFont typeface="Wingdings" panose="05000000000000000000" pitchFamily="2" charset="2"/>
              <a:buChar char="Ø"/>
            </a:pPr>
            <a:endParaRPr lang="en-ZA" sz="2000" dirty="0" smtClean="0"/>
          </a:p>
        </p:txBody>
      </p:sp>
      <p:sp>
        <p:nvSpPr>
          <p:cNvPr id="4" name="Slide Number Placeholder 3"/>
          <p:cNvSpPr>
            <a:spLocks noGrp="1"/>
          </p:cNvSpPr>
          <p:nvPr>
            <p:ph type="sldNum" sz="quarter" idx="12"/>
          </p:nvPr>
        </p:nvSpPr>
        <p:spPr/>
        <p:txBody>
          <a:bodyPr/>
          <a:lstStyle/>
          <a:p>
            <a:fld id="{08B4DBC8-2F39-4072-A744-94427D3A868D}" type="slidenum">
              <a:rPr lang="en-ZA" smtClean="0"/>
              <a:t>7</a:t>
            </a:fld>
            <a:endParaRPr lang="en-ZA" dirty="0"/>
          </a:p>
        </p:txBody>
      </p:sp>
      <p:sp>
        <p:nvSpPr>
          <p:cNvPr id="7" name="Footer Placeholder 6"/>
          <p:cNvSpPr>
            <a:spLocks noGrp="1"/>
          </p:cNvSpPr>
          <p:nvPr>
            <p:ph type="ftr" sz="quarter" idx="11"/>
          </p:nvPr>
        </p:nvSpPr>
        <p:spPr>
          <a:xfrm>
            <a:off x="0" y="6519926"/>
            <a:ext cx="9144000" cy="329819"/>
          </a:xfrm>
        </p:spPr>
        <p:txBody>
          <a:bodyPr/>
          <a:lstStyle/>
          <a:p>
            <a:r>
              <a:rPr lang="en-US" sz="1400" dirty="0" smtClean="0">
                <a:solidFill>
                  <a:schemeClr val="bg1">
                    <a:lumMod val="65000"/>
                  </a:schemeClr>
                </a:solidFill>
              </a:rPr>
              <a:t>doc. ref.: RTC-PRE-039 Marine Forecasting                            Last updated: July 2019</a:t>
            </a:r>
            <a:endParaRPr lang="en-ZA" sz="1400" dirty="0">
              <a:solidFill>
                <a:schemeClr val="bg1">
                  <a:lumMod val="65000"/>
                </a:schemeClr>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8884" r="17654"/>
          <a:stretch/>
        </p:blipFill>
        <p:spPr>
          <a:xfrm>
            <a:off x="98658" y="1040738"/>
            <a:ext cx="5073752" cy="5610047"/>
          </a:xfrm>
          <a:prstGeom prst="rect">
            <a:avLst/>
          </a:prstGeom>
        </p:spPr>
      </p:pic>
      <p:sp>
        <p:nvSpPr>
          <p:cNvPr id="6" name="TextBox 5"/>
          <p:cNvSpPr txBox="1"/>
          <p:nvPr/>
        </p:nvSpPr>
        <p:spPr>
          <a:xfrm>
            <a:off x="115964" y="1040739"/>
            <a:ext cx="4572001" cy="646331"/>
          </a:xfrm>
          <a:prstGeom prst="rect">
            <a:avLst/>
          </a:prstGeom>
          <a:noFill/>
        </p:spPr>
        <p:txBody>
          <a:bodyPr wrap="square" rtlCol="0">
            <a:spAutoFit/>
          </a:bodyPr>
          <a:lstStyle/>
          <a:p>
            <a:r>
              <a:rPr lang="en-ZA" dirty="0" smtClean="0">
                <a:solidFill>
                  <a:schemeClr val="bg1"/>
                </a:solidFill>
              </a:rPr>
              <a:t>Day Natural Colours RGB at 12 UTC on the 11 September 2007</a:t>
            </a:r>
            <a:endParaRPr lang="en-ZA"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8137" y="1050228"/>
            <a:ext cx="3365835" cy="2956477"/>
          </a:xfrm>
          <a:prstGeom prst="rect">
            <a:avLst/>
          </a:prstGeom>
        </p:spPr>
      </p:pic>
      <p:sp>
        <p:nvSpPr>
          <p:cNvPr id="9" name="TextBox 8"/>
          <p:cNvSpPr txBox="1"/>
          <p:nvPr/>
        </p:nvSpPr>
        <p:spPr>
          <a:xfrm>
            <a:off x="6842209" y="1188306"/>
            <a:ext cx="2339982" cy="1200329"/>
          </a:xfrm>
          <a:prstGeom prst="rect">
            <a:avLst/>
          </a:prstGeom>
          <a:noFill/>
        </p:spPr>
        <p:txBody>
          <a:bodyPr wrap="square" rtlCol="0">
            <a:spAutoFit/>
          </a:bodyPr>
          <a:lstStyle/>
          <a:p>
            <a:r>
              <a:rPr lang="en-ZA" dirty="0" smtClean="0"/>
              <a:t>Satellite derived surface wind observations (scatterometer)</a:t>
            </a:r>
            <a:endParaRPr lang="en-ZA" dirty="0"/>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4939" r="7970" b="13486"/>
          <a:stretch/>
        </p:blipFill>
        <p:spPr>
          <a:xfrm>
            <a:off x="4687965" y="4006143"/>
            <a:ext cx="4438170" cy="2395826"/>
          </a:xfrm>
          <a:prstGeom prst="rect">
            <a:avLst/>
          </a:prstGeom>
        </p:spPr>
      </p:pic>
      <p:sp>
        <p:nvSpPr>
          <p:cNvPr id="11" name="TextBox 10"/>
          <p:cNvSpPr txBox="1"/>
          <p:nvPr/>
        </p:nvSpPr>
        <p:spPr>
          <a:xfrm>
            <a:off x="5658637" y="4146360"/>
            <a:ext cx="2979125" cy="369332"/>
          </a:xfrm>
          <a:prstGeom prst="rect">
            <a:avLst/>
          </a:prstGeom>
          <a:noFill/>
        </p:spPr>
        <p:txBody>
          <a:bodyPr wrap="square" rtlCol="0">
            <a:spAutoFit/>
          </a:bodyPr>
          <a:lstStyle/>
          <a:p>
            <a:r>
              <a:rPr lang="en-ZA" dirty="0" smtClean="0"/>
              <a:t>Surface observations</a:t>
            </a:r>
            <a:endParaRPr lang="en-ZA" dirty="0"/>
          </a:p>
        </p:txBody>
      </p:sp>
      <p:sp>
        <p:nvSpPr>
          <p:cNvPr id="12" name="TextBox 11"/>
          <p:cNvSpPr txBox="1"/>
          <p:nvPr/>
        </p:nvSpPr>
        <p:spPr>
          <a:xfrm>
            <a:off x="4850076" y="4530123"/>
            <a:ext cx="825867" cy="369332"/>
          </a:xfrm>
          <a:prstGeom prst="rect">
            <a:avLst/>
          </a:prstGeom>
          <a:noFill/>
        </p:spPr>
        <p:txBody>
          <a:bodyPr wrap="none" rtlCol="0">
            <a:spAutoFit/>
          </a:bodyPr>
          <a:lstStyle/>
          <a:p>
            <a:r>
              <a:rPr lang="en-ZA" dirty="0" smtClean="0"/>
              <a:t>Buoys</a:t>
            </a:r>
            <a:endParaRPr lang="en-ZA" dirty="0"/>
          </a:p>
        </p:txBody>
      </p:sp>
      <p:cxnSp>
        <p:nvCxnSpPr>
          <p:cNvPr id="14" name="Straight Arrow Connector 13"/>
          <p:cNvCxnSpPr/>
          <p:nvPr/>
        </p:nvCxnSpPr>
        <p:spPr>
          <a:xfrm flipH="1">
            <a:off x="4859831" y="4822703"/>
            <a:ext cx="314626" cy="3780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304137" y="4975103"/>
            <a:ext cx="22720" cy="2401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505327" y="4828146"/>
            <a:ext cx="208837" cy="104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240931" y="5801031"/>
            <a:ext cx="761747" cy="369332"/>
          </a:xfrm>
          <a:prstGeom prst="rect">
            <a:avLst/>
          </a:prstGeom>
          <a:noFill/>
        </p:spPr>
        <p:txBody>
          <a:bodyPr wrap="none" rtlCol="0">
            <a:spAutoFit/>
          </a:bodyPr>
          <a:lstStyle/>
          <a:p>
            <a:r>
              <a:rPr lang="en-ZA" dirty="0" smtClean="0"/>
              <a:t>Ships</a:t>
            </a:r>
            <a:endParaRPr lang="en-ZA" dirty="0"/>
          </a:p>
        </p:txBody>
      </p:sp>
      <p:cxnSp>
        <p:nvCxnSpPr>
          <p:cNvPr id="21" name="Straight Arrow Connector 20"/>
          <p:cNvCxnSpPr>
            <a:stCxn id="20" idx="0"/>
          </p:cNvCxnSpPr>
          <p:nvPr/>
        </p:nvCxnSpPr>
        <p:spPr>
          <a:xfrm flipV="1">
            <a:off x="7621805" y="5456743"/>
            <a:ext cx="29239" cy="3442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864767" y="5188595"/>
            <a:ext cx="592289" cy="6489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7762257" y="4916143"/>
            <a:ext cx="240421" cy="8975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149087" y="1925223"/>
            <a:ext cx="4283842" cy="3398074"/>
            <a:chOff x="149087" y="1839498"/>
            <a:chExt cx="4283842" cy="3398074"/>
          </a:xfrm>
        </p:grpSpPr>
        <p:sp>
          <p:nvSpPr>
            <p:cNvPr id="35" name="Isosceles Triangle 34"/>
            <p:cNvSpPr/>
            <p:nvPr/>
          </p:nvSpPr>
          <p:spPr>
            <a:xfrm rot="1159379">
              <a:off x="197167" y="1839498"/>
              <a:ext cx="356945" cy="249053"/>
            </a:xfrm>
            <a:prstGeom prst="triangl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50" name="Group 49"/>
            <p:cNvGrpSpPr/>
            <p:nvPr/>
          </p:nvGrpSpPr>
          <p:grpSpPr>
            <a:xfrm>
              <a:off x="149087" y="2037523"/>
              <a:ext cx="4283842" cy="3200049"/>
              <a:chOff x="149087" y="2037523"/>
              <a:chExt cx="4283842" cy="3200049"/>
            </a:xfrm>
          </p:grpSpPr>
          <p:sp>
            <p:nvSpPr>
              <p:cNvPr id="31" name="Freeform 30"/>
              <p:cNvSpPr/>
              <p:nvPr/>
            </p:nvSpPr>
            <p:spPr>
              <a:xfrm>
                <a:off x="149087" y="2037523"/>
                <a:ext cx="3053372" cy="2897984"/>
              </a:xfrm>
              <a:custGeom>
                <a:avLst/>
                <a:gdLst>
                  <a:gd name="connsiteX0" fmla="*/ 0 w 3053372"/>
                  <a:gd name="connsiteY0" fmla="*/ 0 h 2819482"/>
                  <a:gd name="connsiteX1" fmla="*/ 626165 w 3053372"/>
                  <a:gd name="connsiteY1" fmla="*/ 208721 h 2819482"/>
                  <a:gd name="connsiteX2" fmla="*/ 1381539 w 3053372"/>
                  <a:gd name="connsiteY2" fmla="*/ 496956 h 2819482"/>
                  <a:gd name="connsiteX3" fmla="*/ 2236304 w 3053372"/>
                  <a:gd name="connsiteY3" fmla="*/ 1013791 h 2819482"/>
                  <a:gd name="connsiteX4" fmla="*/ 2842591 w 3053372"/>
                  <a:gd name="connsiteY4" fmla="*/ 1610139 h 2819482"/>
                  <a:gd name="connsiteX5" fmla="*/ 3041374 w 3053372"/>
                  <a:gd name="connsiteY5" fmla="*/ 2077278 h 2819482"/>
                  <a:gd name="connsiteX6" fmla="*/ 3021496 w 3053372"/>
                  <a:gd name="connsiteY6" fmla="*/ 2335695 h 2819482"/>
                  <a:gd name="connsiteX7" fmla="*/ 2941983 w 3053372"/>
                  <a:gd name="connsiteY7" fmla="*/ 2504661 h 2819482"/>
                  <a:gd name="connsiteX8" fmla="*/ 2802835 w 3053372"/>
                  <a:gd name="connsiteY8" fmla="*/ 2693504 h 2819482"/>
                  <a:gd name="connsiteX9" fmla="*/ 2544417 w 3053372"/>
                  <a:gd name="connsiteY9" fmla="*/ 2812774 h 2819482"/>
                  <a:gd name="connsiteX10" fmla="*/ 2236304 w 3053372"/>
                  <a:gd name="connsiteY10" fmla="*/ 2782956 h 2819482"/>
                  <a:gd name="connsiteX11" fmla="*/ 2166730 w 3053372"/>
                  <a:gd name="connsiteY11" fmla="*/ 2604052 h 2819482"/>
                  <a:gd name="connsiteX12" fmla="*/ 2256183 w 3053372"/>
                  <a:gd name="connsiteY12" fmla="*/ 2425148 h 2819482"/>
                  <a:gd name="connsiteX13" fmla="*/ 2355574 w 3053372"/>
                  <a:gd name="connsiteY13" fmla="*/ 2365513 h 2819482"/>
                  <a:gd name="connsiteX14" fmla="*/ 2355574 w 3053372"/>
                  <a:gd name="connsiteY14" fmla="*/ 2365513 h 2819482"/>
                  <a:gd name="connsiteX15" fmla="*/ 2355574 w 3053372"/>
                  <a:gd name="connsiteY15" fmla="*/ 2365513 h 2819482"/>
                  <a:gd name="connsiteX0" fmla="*/ 0 w 3053372"/>
                  <a:gd name="connsiteY0" fmla="*/ 0 h 2894187"/>
                  <a:gd name="connsiteX1" fmla="*/ 626165 w 3053372"/>
                  <a:gd name="connsiteY1" fmla="*/ 208721 h 2894187"/>
                  <a:gd name="connsiteX2" fmla="*/ 1381539 w 3053372"/>
                  <a:gd name="connsiteY2" fmla="*/ 496956 h 2894187"/>
                  <a:gd name="connsiteX3" fmla="*/ 2236304 w 3053372"/>
                  <a:gd name="connsiteY3" fmla="*/ 1013791 h 2894187"/>
                  <a:gd name="connsiteX4" fmla="*/ 2842591 w 3053372"/>
                  <a:gd name="connsiteY4" fmla="*/ 1610139 h 2894187"/>
                  <a:gd name="connsiteX5" fmla="*/ 3041374 w 3053372"/>
                  <a:gd name="connsiteY5" fmla="*/ 2077278 h 2894187"/>
                  <a:gd name="connsiteX6" fmla="*/ 3021496 w 3053372"/>
                  <a:gd name="connsiteY6" fmla="*/ 2335695 h 2894187"/>
                  <a:gd name="connsiteX7" fmla="*/ 2941983 w 3053372"/>
                  <a:gd name="connsiteY7" fmla="*/ 2504661 h 2894187"/>
                  <a:gd name="connsiteX8" fmla="*/ 2802835 w 3053372"/>
                  <a:gd name="connsiteY8" fmla="*/ 2693504 h 2894187"/>
                  <a:gd name="connsiteX9" fmla="*/ 2524539 w 3053372"/>
                  <a:gd name="connsiteY9" fmla="*/ 2892287 h 2894187"/>
                  <a:gd name="connsiteX10" fmla="*/ 2236304 w 3053372"/>
                  <a:gd name="connsiteY10" fmla="*/ 2782956 h 2894187"/>
                  <a:gd name="connsiteX11" fmla="*/ 2166730 w 3053372"/>
                  <a:gd name="connsiteY11" fmla="*/ 2604052 h 2894187"/>
                  <a:gd name="connsiteX12" fmla="*/ 2256183 w 3053372"/>
                  <a:gd name="connsiteY12" fmla="*/ 2425148 h 2894187"/>
                  <a:gd name="connsiteX13" fmla="*/ 2355574 w 3053372"/>
                  <a:gd name="connsiteY13" fmla="*/ 2365513 h 2894187"/>
                  <a:gd name="connsiteX14" fmla="*/ 2355574 w 3053372"/>
                  <a:gd name="connsiteY14" fmla="*/ 2365513 h 2894187"/>
                  <a:gd name="connsiteX15" fmla="*/ 2355574 w 3053372"/>
                  <a:gd name="connsiteY15" fmla="*/ 2365513 h 2894187"/>
                  <a:gd name="connsiteX0" fmla="*/ 0 w 3053372"/>
                  <a:gd name="connsiteY0" fmla="*/ 0 h 2897984"/>
                  <a:gd name="connsiteX1" fmla="*/ 626165 w 3053372"/>
                  <a:gd name="connsiteY1" fmla="*/ 208721 h 2897984"/>
                  <a:gd name="connsiteX2" fmla="*/ 1381539 w 3053372"/>
                  <a:gd name="connsiteY2" fmla="*/ 496956 h 2897984"/>
                  <a:gd name="connsiteX3" fmla="*/ 2236304 w 3053372"/>
                  <a:gd name="connsiteY3" fmla="*/ 1013791 h 2897984"/>
                  <a:gd name="connsiteX4" fmla="*/ 2842591 w 3053372"/>
                  <a:gd name="connsiteY4" fmla="*/ 1610139 h 2897984"/>
                  <a:gd name="connsiteX5" fmla="*/ 3041374 w 3053372"/>
                  <a:gd name="connsiteY5" fmla="*/ 2077278 h 2897984"/>
                  <a:gd name="connsiteX6" fmla="*/ 3021496 w 3053372"/>
                  <a:gd name="connsiteY6" fmla="*/ 2335695 h 2897984"/>
                  <a:gd name="connsiteX7" fmla="*/ 2941983 w 3053372"/>
                  <a:gd name="connsiteY7" fmla="*/ 2504661 h 2897984"/>
                  <a:gd name="connsiteX8" fmla="*/ 2802835 w 3053372"/>
                  <a:gd name="connsiteY8" fmla="*/ 2693504 h 2897984"/>
                  <a:gd name="connsiteX9" fmla="*/ 2524539 w 3053372"/>
                  <a:gd name="connsiteY9" fmla="*/ 2892287 h 2897984"/>
                  <a:gd name="connsiteX10" fmla="*/ 2206487 w 3053372"/>
                  <a:gd name="connsiteY10" fmla="*/ 2822713 h 2897984"/>
                  <a:gd name="connsiteX11" fmla="*/ 2166730 w 3053372"/>
                  <a:gd name="connsiteY11" fmla="*/ 2604052 h 2897984"/>
                  <a:gd name="connsiteX12" fmla="*/ 2256183 w 3053372"/>
                  <a:gd name="connsiteY12" fmla="*/ 2425148 h 2897984"/>
                  <a:gd name="connsiteX13" fmla="*/ 2355574 w 3053372"/>
                  <a:gd name="connsiteY13" fmla="*/ 2365513 h 2897984"/>
                  <a:gd name="connsiteX14" fmla="*/ 2355574 w 3053372"/>
                  <a:gd name="connsiteY14" fmla="*/ 2365513 h 2897984"/>
                  <a:gd name="connsiteX15" fmla="*/ 2355574 w 3053372"/>
                  <a:gd name="connsiteY15" fmla="*/ 2365513 h 2897984"/>
                  <a:gd name="connsiteX0" fmla="*/ 0 w 3053372"/>
                  <a:gd name="connsiteY0" fmla="*/ 0 h 2897984"/>
                  <a:gd name="connsiteX1" fmla="*/ 626165 w 3053372"/>
                  <a:gd name="connsiteY1" fmla="*/ 208721 h 2897984"/>
                  <a:gd name="connsiteX2" fmla="*/ 1381539 w 3053372"/>
                  <a:gd name="connsiteY2" fmla="*/ 496956 h 2897984"/>
                  <a:gd name="connsiteX3" fmla="*/ 2236304 w 3053372"/>
                  <a:gd name="connsiteY3" fmla="*/ 1013791 h 2897984"/>
                  <a:gd name="connsiteX4" fmla="*/ 2842591 w 3053372"/>
                  <a:gd name="connsiteY4" fmla="*/ 1610139 h 2897984"/>
                  <a:gd name="connsiteX5" fmla="*/ 3041374 w 3053372"/>
                  <a:gd name="connsiteY5" fmla="*/ 2077278 h 2897984"/>
                  <a:gd name="connsiteX6" fmla="*/ 3021496 w 3053372"/>
                  <a:gd name="connsiteY6" fmla="*/ 2335695 h 2897984"/>
                  <a:gd name="connsiteX7" fmla="*/ 2941983 w 3053372"/>
                  <a:gd name="connsiteY7" fmla="*/ 2504661 h 2897984"/>
                  <a:gd name="connsiteX8" fmla="*/ 2802835 w 3053372"/>
                  <a:gd name="connsiteY8" fmla="*/ 2693504 h 2897984"/>
                  <a:gd name="connsiteX9" fmla="*/ 2454965 w 3053372"/>
                  <a:gd name="connsiteY9" fmla="*/ 2892287 h 2897984"/>
                  <a:gd name="connsiteX10" fmla="*/ 2206487 w 3053372"/>
                  <a:gd name="connsiteY10" fmla="*/ 2822713 h 2897984"/>
                  <a:gd name="connsiteX11" fmla="*/ 2166730 w 3053372"/>
                  <a:gd name="connsiteY11" fmla="*/ 2604052 h 2897984"/>
                  <a:gd name="connsiteX12" fmla="*/ 2256183 w 3053372"/>
                  <a:gd name="connsiteY12" fmla="*/ 2425148 h 2897984"/>
                  <a:gd name="connsiteX13" fmla="*/ 2355574 w 3053372"/>
                  <a:gd name="connsiteY13" fmla="*/ 2365513 h 2897984"/>
                  <a:gd name="connsiteX14" fmla="*/ 2355574 w 3053372"/>
                  <a:gd name="connsiteY14" fmla="*/ 2365513 h 2897984"/>
                  <a:gd name="connsiteX15" fmla="*/ 2355574 w 3053372"/>
                  <a:gd name="connsiteY15" fmla="*/ 2365513 h 289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3372" h="2897984">
                    <a:moveTo>
                      <a:pt x="0" y="0"/>
                    </a:moveTo>
                    <a:cubicBezTo>
                      <a:pt x="197954" y="62947"/>
                      <a:pt x="395909" y="125895"/>
                      <a:pt x="626165" y="208721"/>
                    </a:cubicBezTo>
                    <a:cubicBezTo>
                      <a:pt x="856422" y="291547"/>
                      <a:pt x="1113183" y="362778"/>
                      <a:pt x="1381539" y="496956"/>
                    </a:cubicBezTo>
                    <a:cubicBezTo>
                      <a:pt x="1649895" y="631134"/>
                      <a:pt x="1992795" y="828261"/>
                      <a:pt x="2236304" y="1013791"/>
                    </a:cubicBezTo>
                    <a:cubicBezTo>
                      <a:pt x="2479813" y="1199321"/>
                      <a:pt x="2708413" y="1432891"/>
                      <a:pt x="2842591" y="1610139"/>
                    </a:cubicBezTo>
                    <a:cubicBezTo>
                      <a:pt x="2976769" y="1787387"/>
                      <a:pt x="3011557" y="1956352"/>
                      <a:pt x="3041374" y="2077278"/>
                    </a:cubicBezTo>
                    <a:cubicBezTo>
                      <a:pt x="3071191" y="2198204"/>
                      <a:pt x="3038061" y="2264465"/>
                      <a:pt x="3021496" y="2335695"/>
                    </a:cubicBezTo>
                    <a:cubicBezTo>
                      <a:pt x="3004931" y="2406925"/>
                      <a:pt x="2978426" y="2445026"/>
                      <a:pt x="2941983" y="2504661"/>
                    </a:cubicBezTo>
                    <a:cubicBezTo>
                      <a:pt x="2905540" y="2564296"/>
                      <a:pt x="2884005" y="2628900"/>
                      <a:pt x="2802835" y="2693504"/>
                    </a:cubicBezTo>
                    <a:cubicBezTo>
                      <a:pt x="2721665" y="2758108"/>
                      <a:pt x="2554356" y="2870752"/>
                      <a:pt x="2454965" y="2892287"/>
                    </a:cubicBezTo>
                    <a:cubicBezTo>
                      <a:pt x="2355574" y="2913822"/>
                      <a:pt x="2254526" y="2870752"/>
                      <a:pt x="2206487" y="2822713"/>
                    </a:cubicBezTo>
                    <a:cubicBezTo>
                      <a:pt x="2158448" y="2774674"/>
                      <a:pt x="2158447" y="2670313"/>
                      <a:pt x="2166730" y="2604052"/>
                    </a:cubicBezTo>
                    <a:cubicBezTo>
                      <a:pt x="2175013" y="2537791"/>
                      <a:pt x="2224709" y="2464904"/>
                      <a:pt x="2256183" y="2425148"/>
                    </a:cubicBezTo>
                    <a:cubicBezTo>
                      <a:pt x="2287657" y="2385392"/>
                      <a:pt x="2355574" y="2365513"/>
                      <a:pt x="2355574" y="2365513"/>
                    </a:cubicBezTo>
                    <a:lnTo>
                      <a:pt x="2355574" y="2365513"/>
                    </a:lnTo>
                    <a:lnTo>
                      <a:pt x="2355574" y="2365513"/>
                    </a:lnTo>
                  </a:path>
                </a:pathLst>
              </a:cu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3" name="Freeform 32"/>
              <p:cNvSpPr/>
              <p:nvPr/>
            </p:nvSpPr>
            <p:spPr>
              <a:xfrm>
                <a:off x="2803994" y="4813730"/>
                <a:ext cx="1590261" cy="228600"/>
              </a:xfrm>
              <a:custGeom>
                <a:avLst/>
                <a:gdLst>
                  <a:gd name="connsiteX0" fmla="*/ 0 w 1590261"/>
                  <a:gd name="connsiteY0" fmla="*/ 0 h 228600"/>
                  <a:gd name="connsiteX1" fmla="*/ 387626 w 1590261"/>
                  <a:gd name="connsiteY1" fmla="*/ 178904 h 228600"/>
                  <a:gd name="connsiteX2" fmla="*/ 725557 w 1590261"/>
                  <a:gd name="connsiteY2" fmla="*/ 228600 h 228600"/>
                  <a:gd name="connsiteX3" fmla="*/ 1103243 w 1590261"/>
                  <a:gd name="connsiteY3" fmla="*/ 178904 h 228600"/>
                  <a:gd name="connsiteX4" fmla="*/ 1401417 w 1590261"/>
                  <a:gd name="connsiteY4" fmla="*/ 89452 h 228600"/>
                  <a:gd name="connsiteX5" fmla="*/ 1590261 w 1590261"/>
                  <a:gd name="connsiteY5" fmla="*/ 0 h 228600"/>
                  <a:gd name="connsiteX6" fmla="*/ 1590261 w 1590261"/>
                  <a:gd name="connsiteY6" fmla="*/ 0 h 228600"/>
                  <a:gd name="connsiteX7" fmla="*/ 1590261 w 1590261"/>
                  <a:gd name="connsiteY7"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0261" h="228600">
                    <a:moveTo>
                      <a:pt x="0" y="0"/>
                    </a:moveTo>
                    <a:cubicBezTo>
                      <a:pt x="133350" y="70402"/>
                      <a:pt x="266700" y="140804"/>
                      <a:pt x="387626" y="178904"/>
                    </a:cubicBezTo>
                    <a:cubicBezTo>
                      <a:pt x="508552" y="217004"/>
                      <a:pt x="606288" y="228600"/>
                      <a:pt x="725557" y="228600"/>
                    </a:cubicBezTo>
                    <a:cubicBezTo>
                      <a:pt x="844826" y="228600"/>
                      <a:pt x="990600" y="202095"/>
                      <a:pt x="1103243" y="178904"/>
                    </a:cubicBezTo>
                    <a:cubicBezTo>
                      <a:pt x="1215886" y="155713"/>
                      <a:pt x="1320247" y="119269"/>
                      <a:pt x="1401417" y="89452"/>
                    </a:cubicBezTo>
                    <a:cubicBezTo>
                      <a:pt x="1482587" y="59635"/>
                      <a:pt x="1590261" y="0"/>
                      <a:pt x="1590261" y="0"/>
                    </a:cubicBezTo>
                    <a:lnTo>
                      <a:pt x="1590261" y="0"/>
                    </a:lnTo>
                    <a:lnTo>
                      <a:pt x="1590261" y="0"/>
                    </a:lnTo>
                  </a:path>
                </a:pathLst>
              </a:cu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0" name="Isosceles Triangle 39"/>
              <p:cNvSpPr/>
              <p:nvPr/>
            </p:nvSpPr>
            <p:spPr>
              <a:xfrm rot="1159379">
                <a:off x="1005501" y="2133122"/>
                <a:ext cx="356945" cy="249053"/>
              </a:xfrm>
              <a:prstGeom prst="triangl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1" name="Isosceles Triangle 40"/>
              <p:cNvSpPr/>
              <p:nvPr/>
            </p:nvSpPr>
            <p:spPr>
              <a:xfrm rot="1756325">
                <a:off x="1768422" y="2464255"/>
                <a:ext cx="356945" cy="249053"/>
              </a:xfrm>
              <a:prstGeom prst="triangl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2" name="Isosceles Triangle 41"/>
              <p:cNvSpPr/>
              <p:nvPr/>
            </p:nvSpPr>
            <p:spPr>
              <a:xfrm rot="2726150">
                <a:off x="2636788" y="3104784"/>
                <a:ext cx="356945" cy="249053"/>
              </a:xfrm>
              <a:prstGeom prst="triangl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3" name="Isosceles Triangle 42"/>
              <p:cNvSpPr/>
              <p:nvPr/>
            </p:nvSpPr>
            <p:spPr>
              <a:xfrm rot="4750522">
                <a:off x="3160320" y="3961463"/>
                <a:ext cx="356945" cy="249053"/>
              </a:xfrm>
              <a:prstGeom prst="triangl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5" name="Chord 44"/>
              <p:cNvSpPr/>
              <p:nvPr/>
            </p:nvSpPr>
            <p:spPr>
              <a:xfrm rot="18921278">
                <a:off x="2969008" y="4896396"/>
                <a:ext cx="298580" cy="284376"/>
              </a:xfrm>
              <a:prstGeom prst="chord">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8" name="Chord 47"/>
              <p:cNvSpPr/>
              <p:nvPr/>
            </p:nvSpPr>
            <p:spPr>
              <a:xfrm rot="17084510">
                <a:off x="3544400" y="4887383"/>
                <a:ext cx="352474" cy="347903"/>
              </a:xfrm>
              <a:prstGeom prst="chord">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9" name="Chord 48"/>
              <p:cNvSpPr/>
              <p:nvPr/>
            </p:nvSpPr>
            <p:spPr>
              <a:xfrm rot="16200000">
                <a:off x="4082741" y="4788988"/>
                <a:ext cx="352474" cy="347903"/>
              </a:xfrm>
              <a:prstGeom prst="chord">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sp>
        <p:nvSpPr>
          <p:cNvPr id="55" name="Title 1"/>
          <p:cNvSpPr>
            <a:spLocks noGrp="1"/>
          </p:cNvSpPr>
          <p:nvPr>
            <p:ph type="title"/>
          </p:nvPr>
        </p:nvSpPr>
        <p:spPr>
          <a:xfrm>
            <a:off x="214884" y="18306"/>
            <a:ext cx="8714232" cy="1065613"/>
          </a:xfrm>
        </p:spPr>
        <p:txBody>
          <a:bodyPr>
            <a:normAutofit fontScale="90000"/>
          </a:bodyPr>
          <a:lstStyle/>
          <a:p>
            <a:pPr algn="ctr"/>
            <a:r>
              <a:rPr lang="en-GB" dirty="0">
                <a:solidFill>
                  <a:srgbClr val="0070C0"/>
                </a:solidFill>
              </a:rPr>
              <a:t>Analyse and monitor continually the marine weather situation </a:t>
            </a:r>
            <a:endParaRPr lang="en-ZA" dirty="0">
              <a:solidFill>
                <a:srgbClr val="0070C0"/>
              </a:solidFill>
            </a:endParaRPr>
          </a:p>
        </p:txBody>
      </p:sp>
    </p:spTree>
    <p:extLst>
      <p:ext uri="{BB962C8B-B14F-4D97-AF65-F5344CB8AC3E}">
        <p14:creationId xmlns:p14="http://schemas.microsoft.com/office/powerpoint/2010/main" val="349364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B4DBC8-2F39-4072-A744-94427D3A868D}" type="slidenum">
              <a:rPr lang="en-ZA" smtClean="0"/>
              <a:t>8</a:t>
            </a:fld>
            <a:endParaRPr lang="en-ZA" dirty="0"/>
          </a:p>
        </p:txBody>
      </p:sp>
      <p:sp>
        <p:nvSpPr>
          <p:cNvPr id="7" name="Footer Placeholder 6"/>
          <p:cNvSpPr>
            <a:spLocks noGrp="1"/>
          </p:cNvSpPr>
          <p:nvPr>
            <p:ph type="ftr" sz="quarter" idx="11"/>
          </p:nvPr>
        </p:nvSpPr>
        <p:spPr>
          <a:xfrm>
            <a:off x="0" y="6519926"/>
            <a:ext cx="9144000" cy="329819"/>
          </a:xfrm>
        </p:spPr>
        <p:txBody>
          <a:bodyPr/>
          <a:lstStyle/>
          <a:p>
            <a:r>
              <a:rPr lang="en-US" sz="1400" dirty="0" smtClean="0">
                <a:solidFill>
                  <a:schemeClr val="bg1">
                    <a:lumMod val="65000"/>
                  </a:schemeClr>
                </a:solidFill>
              </a:rPr>
              <a:t>doc. ref.: RTC-PRE-039 Marine Forecasting                            Last updated: July 2019</a:t>
            </a:r>
            <a:endParaRPr lang="en-ZA" sz="1400" dirty="0">
              <a:solidFill>
                <a:schemeClr val="bg1">
                  <a:lumMod val="65000"/>
                </a:schemeClr>
              </a:solidFill>
            </a:endParaRPr>
          </a:p>
        </p:txBody>
      </p:sp>
      <p:sp>
        <p:nvSpPr>
          <p:cNvPr id="13" name="Content Placeholder 12"/>
          <p:cNvSpPr>
            <a:spLocks noGrp="1"/>
          </p:cNvSpPr>
          <p:nvPr>
            <p:ph idx="1"/>
          </p:nvPr>
        </p:nvSpPr>
        <p:spPr>
          <a:xfrm>
            <a:off x="619125" y="958468"/>
            <a:ext cx="7886700" cy="908432"/>
          </a:xfrm>
        </p:spPr>
        <p:txBody>
          <a:bodyPr>
            <a:normAutofit/>
          </a:bodyPr>
          <a:lstStyle/>
          <a:p>
            <a:r>
              <a:rPr lang="en-ZA" dirty="0" smtClean="0"/>
              <a:t>Using all the observations available to them the forecaster will produce a shipping chart</a:t>
            </a:r>
            <a:endParaRPr lang="en-ZA" dirty="0"/>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322" y="1771650"/>
            <a:ext cx="6763356" cy="4777081"/>
          </a:xfrm>
          <a:prstGeom prst="rect">
            <a:avLst/>
          </a:prstGeom>
        </p:spPr>
      </p:pic>
      <p:sp>
        <p:nvSpPr>
          <p:cNvPr id="39" name="Title 1"/>
          <p:cNvSpPr>
            <a:spLocks noGrp="1"/>
          </p:cNvSpPr>
          <p:nvPr>
            <p:ph type="title"/>
          </p:nvPr>
        </p:nvSpPr>
        <p:spPr>
          <a:xfrm>
            <a:off x="214884" y="18306"/>
            <a:ext cx="8714232" cy="1065613"/>
          </a:xfrm>
        </p:spPr>
        <p:txBody>
          <a:bodyPr>
            <a:normAutofit fontScale="90000"/>
          </a:bodyPr>
          <a:lstStyle/>
          <a:p>
            <a:pPr algn="ctr"/>
            <a:r>
              <a:rPr lang="en-GB" dirty="0">
                <a:solidFill>
                  <a:srgbClr val="0070C0"/>
                </a:solidFill>
              </a:rPr>
              <a:t>Analyse and monitor continually the marine weather situation </a:t>
            </a:r>
            <a:endParaRPr lang="en-ZA" dirty="0">
              <a:solidFill>
                <a:srgbClr val="0070C0"/>
              </a:solidFill>
            </a:endParaRPr>
          </a:p>
        </p:txBody>
      </p:sp>
    </p:spTree>
    <p:extLst>
      <p:ext uri="{BB962C8B-B14F-4D97-AF65-F5344CB8AC3E}">
        <p14:creationId xmlns:p14="http://schemas.microsoft.com/office/powerpoint/2010/main" val="159485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 y="91230"/>
            <a:ext cx="9144000" cy="967188"/>
          </a:xfrm>
        </p:spPr>
        <p:txBody>
          <a:bodyPr>
            <a:normAutofit fontScale="90000"/>
          </a:bodyPr>
          <a:lstStyle/>
          <a:p>
            <a:pPr algn="ctr"/>
            <a:r>
              <a:rPr lang="en-GB" dirty="0">
                <a:solidFill>
                  <a:srgbClr val="0070C0"/>
                </a:solidFill>
              </a:rPr>
              <a:t>Forecast marine weather phenomena, variables and parameters</a:t>
            </a:r>
            <a:endParaRPr lang="en-ZA" dirty="0">
              <a:solidFill>
                <a:srgbClr val="0070C0"/>
              </a:solidFill>
            </a:endParaRPr>
          </a:p>
        </p:txBody>
      </p:sp>
      <p:sp>
        <p:nvSpPr>
          <p:cNvPr id="4" name="Slide Number Placeholder 3"/>
          <p:cNvSpPr>
            <a:spLocks noGrp="1"/>
          </p:cNvSpPr>
          <p:nvPr>
            <p:ph type="sldNum" sz="quarter" idx="12"/>
          </p:nvPr>
        </p:nvSpPr>
        <p:spPr/>
        <p:txBody>
          <a:bodyPr/>
          <a:lstStyle/>
          <a:p>
            <a:fld id="{08B4DBC8-2F39-4072-A744-94427D3A868D}" type="slidenum">
              <a:rPr lang="en-ZA" smtClean="0"/>
              <a:t>9</a:t>
            </a:fld>
            <a:endParaRPr lang="en-ZA" dirty="0"/>
          </a:p>
        </p:txBody>
      </p:sp>
      <p:sp>
        <p:nvSpPr>
          <p:cNvPr id="7" name="Footer Placeholder 6"/>
          <p:cNvSpPr>
            <a:spLocks noGrp="1"/>
          </p:cNvSpPr>
          <p:nvPr>
            <p:ph type="ftr" sz="quarter" idx="11"/>
          </p:nvPr>
        </p:nvSpPr>
        <p:spPr>
          <a:xfrm>
            <a:off x="0" y="6519926"/>
            <a:ext cx="9144000" cy="329819"/>
          </a:xfrm>
        </p:spPr>
        <p:txBody>
          <a:bodyPr/>
          <a:lstStyle/>
          <a:p>
            <a:r>
              <a:rPr lang="en-US" sz="1400" dirty="0" smtClean="0">
                <a:solidFill>
                  <a:schemeClr val="bg1">
                    <a:lumMod val="65000"/>
                  </a:schemeClr>
                </a:solidFill>
              </a:rPr>
              <a:t>doc. ref.: RTC-PRE-039 Marine Forecasting                            Last updated: July 2019</a:t>
            </a:r>
            <a:endParaRPr lang="en-ZA" sz="1400" dirty="0">
              <a:solidFill>
                <a:schemeClr val="bg1">
                  <a:lumMod val="65000"/>
                </a:schemeClr>
              </a:solidFill>
            </a:endParaRPr>
          </a:p>
        </p:txBody>
      </p:sp>
      <p:sp>
        <p:nvSpPr>
          <p:cNvPr id="8" name="Content Placeholder 2"/>
          <p:cNvSpPr>
            <a:spLocks noGrp="1"/>
          </p:cNvSpPr>
          <p:nvPr>
            <p:ph idx="1"/>
          </p:nvPr>
        </p:nvSpPr>
        <p:spPr>
          <a:xfrm>
            <a:off x="602191" y="1221993"/>
            <a:ext cx="7939618" cy="5391533"/>
          </a:xfrm>
        </p:spPr>
        <p:txBody>
          <a:bodyPr>
            <a:normAutofit/>
          </a:bodyPr>
          <a:lstStyle/>
          <a:p>
            <a:r>
              <a:rPr lang="en-ZA" sz="2400" dirty="0" smtClean="0"/>
              <a:t>Unlike Aviation and Public Weather Forecasting, Marine forecasts rely not only on </a:t>
            </a:r>
            <a:r>
              <a:rPr lang="en-ZA" sz="2400" dirty="0" smtClean="0">
                <a:solidFill>
                  <a:srgbClr val="00B0F0"/>
                </a:solidFill>
              </a:rPr>
              <a:t>Numerical Weather Prediction (NWP) </a:t>
            </a:r>
            <a:r>
              <a:rPr lang="en-ZA" sz="2400" dirty="0" smtClean="0"/>
              <a:t>Models but also</a:t>
            </a:r>
            <a:r>
              <a:rPr lang="en-ZA" sz="2400" dirty="0" smtClean="0">
                <a:solidFill>
                  <a:srgbClr val="00B0F0"/>
                </a:solidFill>
              </a:rPr>
              <a:t> Wave Models</a:t>
            </a:r>
          </a:p>
          <a:p>
            <a:r>
              <a:rPr lang="en-ZA" sz="2400" dirty="0" smtClean="0"/>
              <a:t>Wave Models rely on atmospheric models (specifically the winds) to model the future conditions of the waves in the ocean</a:t>
            </a:r>
          </a:p>
          <a:p>
            <a:pPr lvl="1">
              <a:buFont typeface="Wingdings" panose="05000000000000000000" pitchFamily="2" charset="2"/>
              <a:buChar char="Ø"/>
            </a:pPr>
            <a:r>
              <a:rPr lang="en-ZA" sz="2000" dirty="0" smtClean="0"/>
              <a:t>If the winds are inaccurate the wave model will also be affected</a:t>
            </a:r>
          </a:p>
          <a:p>
            <a:r>
              <a:rPr lang="en-ZA" sz="2400" dirty="0" smtClean="0"/>
              <a:t>Various NWP and wave models available to the forecaster to assist in compiling the various forecasts</a:t>
            </a:r>
          </a:p>
          <a:p>
            <a:endParaRPr lang="en-ZA" sz="2000" dirty="0" smtClean="0"/>
          </a:p>
          <a:p>
            <a:pPr lvl="1">
              <a:buFont typeface="Wingdings" panose="05000000000000000000" pitchFamily="2" charset="2"/>
              <a:buChar char="Ø"/>
            </a:pPr>
            <a:endParaRPr lang="en-ZA" sz="2000" dirty="0" smtClean="0"/>
          </a:p>
        </p:txBody>
      </p:sp>
    </p:spTree>
    <p:extLst>
      <p:ext uri="{BB962C8B-B14F-4D97-AF65-F5344CB8AC3E}">
        <p14:creationId xmlns:p14="http://schemas.microsoft.com/office/powerpoint/2010/main" val="255264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W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WS" id="{762EC3E3-204E-4359-9C89-090AC83C3A2D}" vid="{22D19A7A-D566-4C66-A0CA-8996B4CC50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6245638</TotalTime>
  <Words>1305</Words>
  <Application>Microsoft Office PowerPoint</Application>
  <PresentationFormat>On-screen Show (4:3)</PresentationFormat>
  <Paragraphs>179</Paragraphs>
  <Slides>18</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SAWS</vt:lpstr>
      <vt:lpstr>Marine Weather Forecasting</vt:lpstr>
      <vt:lpstr>What is Marine Weather Forecasting?</vt:lpstr>
      <vt:lpstr>Why Marine Weather Forecasting?</vt:lpstr>
      <vt:lpstr>WMO responsibility</vt:lpstr>
      <vt:lpstr>PowerPoint Presentation</vt:lpstr>
      <vt:lpstr>Analyse and monitor continually the marine weather situation </vt:lpstr>
      <vt:lpstr>Analyse and monitor continually the marine weather situation </vt:lpstr>
      <vt:lpstr>Analyse and monitor continually the marine weather situation </vt:lpstr>
      <vt:lpstr>Forecast marine weather phenomena, variables and parameters</vt:lpstr>
      <vt:lpstr>Forecast marine weather phenomena, variables and parameters</vt:lpstr>
      <vt:lpstr>Forecast marine weather phenomena, variables and parameters</vt:lpstr>
      <vt:lpstr>Forecast marine weather phenomena, variables and parameters</vt:lpstr>
      <vt:lpstr>Warn of hazardous marine meteorological phenomena</vt:lpstr>
      <vt:lpstr>Warn of hazardous marine meteorological phenomena</vt:lpstr>
      <vt:lpstr>Warn of hazardous marine meteorological phenomena</vt:lpstr>
      <vt:lpstr>Ensure Quality and communicate information to users</vt:lpstr>
      <vt:lpstr>Ensure Quality and communicate information to users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Interpretation of RADAR images</dc:title>
  <dc:creator>Christina Thaele</dc:creator>
  <cp:lastModifiedBy>Jannie Stander</cp:lastModifiedBy>
  <cp:revision>145</cp:revision>
  <dcterms:created xsi:type="dcterms:W3CDTF">2017-09-13T13:40:26Z</dcterms:created>
  <dcterms:modified xsi:type="dcterms:W3CDTF">2019-07-26T11:10:21Z</dcterms:modified>
</cp:coreProperties>
</file>