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325" r:id="rId9"/>
    <p:sldId id="276" r:id="rId10"/>
    <p:sldId id="278" r:id="rId11"/>
    <p:sldId id="277" r:id="rId12"/>
    <p:sldId id="326" r:id="rId13"/>
    <p:sldId id="327" r:id="rId14"/>
    <p:sldId id="328" r:id="rId15"/>
    <p:sldId id="284" r:id="rId16"/>
    <p:sldId id="280" r:id="rId17"/>
    <p:sldId id="281" r:id="rId18"/>
    <p:sldId id="282" r:id="rId19"/>
    <p:sldId id="289" r:id="rId20"/>
    <p:sldId id="288" r:id="rId21"/>
    <p:sldId id="297" r:id="rId22"/>
    <p:sldId id="323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0" autoAdjust="0"/>
    <p:restoredTop sz="75390" autoAdjust="0"/>
  </p:normalViewPr>
  <p:slideViewPr>
    <p:cSldViewPr snapToGrid="0" showGuides="1">
      <p:cViewPr varScale="1">
        <p:scale>
          <a:sx n="70" d="100"/>
          <a:sy n="70" d="100"/>
        </p:scale>
        <p:origin x="196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2019/07/29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509841-7C2C-43FD-9BCB-327AC2A34A23}" type="slidenum">
              <a:rPr lang="en-ZA" altLang="en-US" sz="1200" smtClean="0">
                <a:latin typeface="Calibri" panose="020F0502020204030204" pitchFamily="34" charset="0"/>
              </a:rPr>
              <a:pPr/>
              <a:t>2</a:t>
            </a:fld>
            <a:endParaRPr lang="en-ZA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5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Narrow" pitchFamily="34" charset="0"/>
              </a:rPr>
              <a:t>Weather offices (SAWS regional offices)</a:t>
            </a:r>
          </a:p>
          <a:p>
            <a:r>
              <a:rPr lang="en-US" sz="3200" dirty="0" smtClean="0">
                <a:latin typeface="Arial Narrow" pitchFamily="34" charset="0"/>
              </a:rPr>
              <a:t>Automatic Weather Stations AWS</a:t>
            </a:r>
          </a:p>
          <a:p>
            <a:pPr lvl="1"/>
            <a:r>
              <a:rPr lang="en-US" sz="3200" dirty="0" smtClean="0">
                <a:latin typeface="Arial Narrow" pitchFamily="34" charset="0"/>
              </a:rPr>
              <a:t>Including Aviation AWSs – requiring minimal human intervention</a:t>
            </a:r>
          </a:p>
          <a:p>
            <a:r>
              <a:rPr lang="en-US" sz="3200" dirty="0" smtClean="0">
                <a:latin typeface="Arial Narrow" pitchFamily="34" charset="0"/>
              </a:rPr>
              <a:t>ARS</a:t>
            </a:r>
          </a:p>
          <a:p>
            <a:r>
              <a:rPr lang="en-US" sz="3200" dirty="0" smtClean="0">
                <a:latin typeface="Arial Narrow" pitchFamily="34" charset="0"/>
              </a:rPr>
              <a:t>Rainfall stations</a:t>
            </a:r>
          </a:p>
          <a:p>
            <a:r>
              <a:rPr lang="en-US" sz="3200" dirty="0" smtClean="0">
                <a:latin typeface="Arial Narrow" pitchFamily="34" charset="0"/>
              </a:rPr>
              <a:t>SST</a:t>
            </a:r>
          </a:p>
          <a:p>
            <a:r>
              <a:rPr lang="en-US" sz="3200" dirty="0" smtClean="0">
                <a:latin typeface="Arial Narrow" pitchFamily="34" charset="0"/>
              </a:rPr>
              <a:t>Climate stations(1</a:t>
            </a:r>
            <a:r>
              <a:rPr lang="en-US" sz="3200" baseline="30000" dirty="0" smtClean="0">
                <a:latin typeface="Arial Narrow" pitchFamily="34" charset="0"/>
              </a:rPr>
              <a:t>st</a:t>
            </a:r>
            <a:r>
              <a:rPr lang="en-US" sz="3200" dirty="0" smtClean="0">
                <a:latin typeface="Arial Narrow" pitchFamily="34" charset="0"/>
              </a:rPr>
              <a:t>, 2</a:t>
            </a:r>
            <a:r>
              <a:rPr lang="en-US" sz="3200" baseline="30000" dirty="0" smtClean="0">
                <a:latin typeface="Arial Narrow" pitchFamily="34" charset="0"/>
              </a:rPr>
              <a:t>nd</a:t>
            </a:r>
            <a:r>
              <a:rPr lang="en-US" sz="3200" dirty="0" smtClean="0">
                <a:latin typeface="Arial Narrow" pitchFamily="34" charset="0"/>
              </a:rPr>
              <a:t> and 3</a:t>
            </a:r>
            <a:r>
              <a:rPr lang="en-US" sz="3200" baseline="30000" dirty="0" smtClean="0">
                <a:latin typeface="Arial Narrow" pitchFamily="34" charset="0"/>
              </a:rPr>
              <a:t>rd</a:t>
            </a:r>
            <a:r>
              <a:rPr lang="en-US" sz="3200" dirty="0" smtClean="0">
                <a:latin typeface="Arial Narrow" pitchFamily="34" charset="0"/>
              </a:rPr>
              <a:t> order stations)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6B62-D566-47F4-B3F9-E0E43AB97DF6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615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These systems are developed to withstand harsh African climate and weather. They require minimum maintenance and can be easily maintained by personnel with basic electronics knowledge.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The system is in-house built and consist of locally accessible components, although the sensors and/or loggers are imported. The whole system is sited at the filed about 300m meters from the runway.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It consists of the control unit, meteorological instrumentation and peripherals.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C053D-F0C8-446E-8F29-0D50DF60BE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maintenance plans and schedules must be devised and strictly adhered to. </a:t>
            </a:r>
          </a:p>
          <a:p>
            <a:endParaRPr lang="en-Z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B33C8E-58B8-4C0A-BAC4-8A0BCBE3614A}" type="slidenum">
              <a:rPr lang="en-ZA" smtClean="0"/>
              <a:pPr>
                <a:defRPr/>
              </a:pPr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718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Retroactive, not proactive!</a:t>
            </a:r>
            <a:endParaRPr lang="en-Z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DB7CA-BFE5-4415-9622-B3573DB8CEB2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97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Precision refers to the minimum discernible change in the parameter being measured, </a:t>
            </a:r>
          </a:p>
          <a:p>
            <a:r>
              <a:rPr lang="en-US" altLang="en-US" dirty="0" smtClean="0"/>
              <a:t>while accuracy refers to the actual amount of error that exists in a calibration</a:t>
            </a:r>
            <a:endParaRPr lang="en-Z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E7D80-FC78-4546-B146-1CD1D8CD8A8D}" type="slidenum">
              <a:rPr lang="en-ZA" smtClean="0"/>
              <a:pPr>
                <a:defRPr/>
              </a:pPr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793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These systems are developed to withstand harsh African climate and weather. They require minimum maintenance and can be easily maintained by personnel with basic electronics knowledge.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The system is in-house built and consist of locally accessible components, although the sensors and/or loggers are imported. The whole system is sited at the filed about 300m meters from the runway.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It consists of the control unit, meteorological instrumentation and peripherals.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C053D-F0C8-446E-8F29-0D50DF60BE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81EAE-ECB9-4089-A39D-ABFC2FAF88B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DEB-AA74-469F-AE0F-943F6E0B82C3}" type="datetime1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741-7FB9-4873-AC00-7F76D4AE26ED}" type="datetime1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6F04-8674-4813-9F1C-E21BDCD8BAAA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B0F-00DE-4508-86D0-56A2D4790B11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2019/07/29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2019/07/29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 smtClean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276E-61B0-4082-B666-69E4ABB2C526}" type="datetime1">
              <a:rPr lang="en-ZA" smtClean="0"/>
              <a:t>2019/07/29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Templ ref: PPT-ISO-colour.001   Doc Ref no: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02729" y="5415148"/>
            <a:ext cx="6400800" cy="591952"/>
          </a:xfrm>
        </p:spPr>
        <p:txBody>
          <a:bodyPr/>
          <a:lstStyle/>
          <a:p>
            <a:r>
              <a:rPr lang="en-US" sz="2000" dirty="0" smtClean="0"/>
              <a:t>Ms. Shine Lithakazi Mkatshwa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638" y="6245225"/>
            <a:ext cx="8031162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Document reference</a:t>
            </a:r>
            <a:r>
              <a:rPr lang="en-US" smtClean="0"/>
              <a:t>: </a:t>
            </a:r>
            <a:r>
              <a:rPr lang="en-US" smtClean="0"/>
              <a:t>RTC-PRE-043.1_ObsInstrumentation               </a:t>
            </a:r>
            <a:r>
              <a:rPr lang="en-US" dirty="0" smtClean="0"/>
              <a:t>Date of last revision: 26 July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9938" y="1031875"/>
            <a:ext cx="7532687" cy="3635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b="1" cap="small" dirty="0" smtClean="0">
                <a:solidFill>
                  <a:schemeClr val="tx2"/>
                </a:solidFill>
              </a:rPr>
              <a:t>INSTRUMENTATION</a:t>
            </a:r>
            <a:br>
              <a:rPr lang="en-US" sz="4800" b="1" cap="small" dirty="0" smtClean="0">
                <a:solidFill>
                  <a:schemeClr val="tx2"/>
                </a:solidFill>
              </a:rPr>
            </a:br>
            <a:r>
              <a:rPr lang="en-US" sz="4800" b="1" cap="small" dirty="0" smtClean="0">
                <a:solidFill>
                  <a:schemeClr val="tx2"/>
                </a:solidFill>
              </a:rPr>
              <a:t>For The Measurement </a:t>
            </a:r>
            <a:r>
              <a:rPr lang="en-US" sz="4800" b="1" cap="small" dirty="0">
                <a:solidFill>
                  <a:schemeClr val="tx2"/>
                </a:solidFill>
              </a:rPr>
              <a:t>of Meteorological variables</a:t>
            </a:r>
            <a:endParaRPr lang="en-US" sz="4800" b="1" cap="small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AWS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3250" cy="4110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Advantages </a:t>
            </a:r>
            <a:r>
              <a:rPr lang="en-US" sz="2400" dirty="0"/>
              <a:t>of these systems are: </a:t>
            </a:r>
          </a:p>
          <a:p>
            <a:r>
              <a:rPr lang="en-US" sz="2400" dirty="0" smtClean="0"/>
              <a:t>Save on manpower requirements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are easy to </a:t>
            </a:r>
            <a:r>
              <a:rPr lang="en-US" sz="2400" dirty="0" smtClean="0"/>
              <a:t>maintain as sub-assemblies </a:t>
            </a:r>
            <a:r>
              <a:rPr lang="en-US" sz="2400" dirty="0"/>
              <a:t>and sensors can be easily interchanged in the field.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sensors used are interchangeable across the networks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software is internally </a:t>
            </a:r>
            <a:r>
              <a:rPr lang="en-US" sz="2400" dirty="0" smtClean="0"/>
              <a:t>developed</a:t>
            </a:r>
            <a:endParaRPr lang="en-US" sz="2400" dirty="0"/>
          </a:p>
          <a:p>
            <a:r>
              <a:rPr lang="en-US" sz="2400" dirty="0" smtClean="0"/>
              <a:t>SAWS </a:t>
            </a:r>
            <a:r>
              <a:rPr lang="en-US" sz="2400" dirty="0"/>
              <a:t>technicians can provide comprehensive remote support </a:t>
            </a:r>
          </a:p>
          <a:p>
            <a:pPr marL="0" indent="0">
              <a:buNone/>
            </a:pPr>
            <a:r>
              <a:rPr lang="en-ZA" sz="2400" dirty="0"/>
              <a:t>Primary and Secondary Power </a:t>
            </a:r>
          </a:p>
          <a:p>
            <a:r>
              <a:rPr lang="en-ZA" sz="2400" dirty="0"/>
              <a:t>Battery </a:t>
            </a:r>
            <a:r>
              <a:rPr lang="en-US" sz="2400" dirty="0"/>
              <a:t> </a:t>
            </a:r>
          </a:p>
          <a:p>
            <a:r>
              <a:rPr lang="en-US" sz="2400" dirty="0"/>
              <a:t>Mains</a:t>
            </a:r>
            <a:endParaRPr lang="en-ZA" sz="2400" dirty="0"/>
          </a:p>
          <a:p>
            <a:r>
              <a:rPr lang="en-US" sz="2400" dirty="0"/>
              <a:t>Solar panel</a:t>
            </a:r>
          </a:p>
          <a:p>
            <a:endParaRPr lang="en-ZA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09" y="274638"/>
            <a:ext cx="3984520" cy="306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77" y="274639"/>
            <a:ext cx="4542025" cy="30659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78342" y="3488479"/>
            <a:ext cx="4514660" cy="32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9" y="3501179"/>
            <a:ext cx="3507116" cy="32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2535"/>
            <a:ext cx="8540750" cy="515319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b="1" dirty="0" smtClean="0"/>
              <a:t>1. Routine/Preventative </a:t>
            </a:r>
            <a:r>
              <a:rPr lang="en-ZA" b="1" dirty="0"/>
              <a:t>Maintenance </a:t>
            </a:r>
            <a:endParaRPr lang="en-ZA" dirty="0"/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lanned </a:t>
            </a:r>
            <a:r>
              <a:rPr lang="en-US" dirty="0"/>
              <a:t>maintenance </a:t>
            </a:r>
            <a:r>
              <a:rPr lang="en-US" dirty="0" smtClean="0"/>
              <a:t>activities </a:t>
            </a:r>
            <a:r>
              <a:rPr lang="en-US" dirty="0"/>
              <a:t>designed to improve equipment </a:t>
            </a:r>
            <a:r>
              <a:rPr lang="en-US" dirty="0" smtClean="0"/>
              <a:t>life </a:t>
            </a:r>
          </a:p>
          <a:p>
            <a:pPr lvl="1">
              <a:defRPr/>
            </a:pPr>
            <a:r>
              <a:rPr lang="en-ZA" dirty="0" smtClean="0"/>
              <a:t>Systematic </a:t>
            </a:r>
            <a:r>
              <a:rPr lang="en-ZA" dirty="0"/>
              <a:t>inspection </a:t>
            </a:r>
          </a:p>
          <a:p>
            <a:pPr lvl="1">
              <a:defRPr/>
            </a:pPr>
            <a:r>
              <a:rPr lang="en-ZA" dirty="0" smtClean="0"/>
              <a:t>Detection</a:t>
            </a:r>
            <a:r>
              <a:rPr lang="en-ZA" dirty="0"/>
              <a:t>, </a:t>
            </a:r>
            <a:r>
              <a:rPr lang="en-ZA" dirty="0" smtClean="0"/>
              <a:t>Correction &amp; Prevention </a:t>
            </a:r>
            <a:r>
              <a:rPr lang="en-ZA" dirty="0"/>
              <a:t>of </a:t>
            </a:r>
            <a:r>
              <a:rPr lang="en-ZA" dirty="0" smtClean="0"/>
              <a:t>emerging </a:t>
            </a:r>
            <a:r>
              <a:rPr lang="en-ZA" dirty="0"/>
              <a:t>failures </a:t>
            </a:r>
          </a:p>
          <a:p>
            <a:pPr lvl="1">
              <a:defRPr/>
            </a:pPr>
            <a:r>
              <a:rPr lang="en-US" dirty="0" smtClean="0"/>
              <a:t>Reduce </a:t>
            </a:r>
            <a:r>
              <a:rPr lang="en-US" dirty="0"/>
              <a:t>the costs that might be incurred because of system failures and replacement of units. </a:t>
            </a:r>
          </a:p>
          <a:p>
            <a:pPr lvl="1">
              <a:defRPr/>
            </a:pPr>
            <a:r>
              <a:rPr lang="en-US" dirty="0" smtClean="0"/>
              <a:t>Implement </a:t>
            </a:r>
            <a:r>
              <a:rPr lang="en-US" dirty="0"/>
              <a:t>additional maintenance tasks when and where needed </a:t>
            </a:r>
          </a:p>
          <a:p>
            <a:pPr lvl="1">
              <a:defRPr/>
            </a:pPr>
            <a:r>
              <a:rPr lang="en-US" dirty="0" smtClean="0"/>
              <a:t>Prevent </a:t>
            </a:r>
            <a:r>
              <a:rPr lang="en-US" dirty="0"/>
              <a:t>system failures before they occur.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06F2E-9BD4-4B58-8C50-2C45EDE5B0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1" y="1122363"/>
            <a:ext cx="8410575" cy="459263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b="1" dirty="0" smtClean="0"/>
              <a:t>2</a:t>
            </a:r>
            <a:r>
              <a:rPr lang="en-ZA" b="1" dirty="0"/>
              <a:t>. Reactive/Corrective Maintenance </a:t>
            </a:r>
            <a:endParaRPr lang="en-ZA" dirty="0"/>
          </a:p>
          <a:p>
            <a:pPr>
              <a:defRPr/>
            </a:pPr>
            <a:r>
              <a:rPr lang="en-US" dirty="0" smtClean="0"/>
              <a:t>Performed when </a:t>
            </a:r>
            <a:r>
              <a:rPr lang="en-US" dirty="0"/>
              <a:t>a fault or problem emerges in the </a:t>
            </a:r>
            <a:r>
              <a:rPr lang="en-US" dirty="0" smtClean="0"/>
              <a:t>system</a:t>
            </a:r>
            <a:r>
              <a:rPr lang="en-US" dirty="0"/>
              <a:t> </a:t>
            </a:r>
            <a:r>
              <a:rPr lang="en-US" dirty="0" smtClean="0"/>
              <a:t>to restore </a:t>
            </a:r>
            <a:r>
              <a:rPr lang="en-US" dirty="0"/>
              <a:t>operability.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Repairs must be effected </a:t>
            </a:r>
            <a:r>
              <a:rPr lang="en-US" dirty="0"/>
              <a:t>repairs as soon as </a:t>
            </a:r>
            <a:r>
              <a:rPr lang="en-US" dirty="0" smtClean="0"/>
              <a:t>possible (48 </a:t>
            </a:r>
            <a:r>
              <a:rPr lang="en-US" dirty="0" err="1" smtClean="0"/>
              <a:t>hrs</a:t>
            </a:r>
            <a:r>
              <a:rPr lang="en-US" dirty="0" smtClean="0"/>
              <a:t>) as there are costs </a:t>
            </a:r>
            <a:r>
              <a:rPr lang="en-US" dirty="0"/>
              <a:t>associated with </a:t>
            </a:r>
            <a:r>
              <a:rPr lang="en-US" dirty="0" smtClean="0"/>
              <a:t>faults </a:t>
            </a:r>
          </a:p>
          <a:p>
            <a:pPr lvl="1">
              <a:defRPr/>
            </a:pPr>
            <a:r>
              <a:rPr lang="en-ZA" dirty="0" smtClean="0"/>
              <a:t>Repair </a:t>
            </a:r>
            <a:r>
              <a:rPr lang="en-ZA" dirty="0"/>
              <a:t>costs </a:t>
            </a:r>
          </a:p>
          <a:p>
            <a:pPr lvl="1">
              <a:defRPr/>
            </a:pPr>
            <a:r>
              <a:rPr lang="en-ZA" dirty="0" smtClean="0"/>
              <a:t>Lost </a:t>
            </a:r>
            <a:r>
              <a:rPr lang="en-ZA" dirty="0"/>
              <a:t>production </a:t>
            </a:r>
          </a:p>
          <a:p>
            <a:pPr lvl="1">
              <a:defRPr/>
            </a:pPr>
            <a:r>
              <a:rPr lang="en-ZA" dirty="0" smtClean="0"/>
              <a:t>Lost </a:t>
            </a:r>
            <a:r>
              <a:rPr lang="en-ZA" dirty="0"/>
              <a:t>sales </a:t>
            </a:r>
            <a:r>
              <a:rPr lang="en-US" dirty="0" smtClean="0"/>
              <a:t> 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AEB-8EC9-47D7-94D5-ABCF3D130F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25"/>
            <a:ext cx="8229600" cy="5862638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b="1" dirty="0" smtClean="0"/>
              <a:t>3</a:t>
            </a:r>
            <a:r>
              <a:rPr lang="en-ZA" b="1" dirty="0"/>
              <a:t>. </a:t>
            </a:r>
            <a:r>
              <a:rPr lang="en-ZA" b="1" dirty="0" smtClean="0"/>
              <a:t>Verification and Calibration </a:t>
            </a:r>
            <a:endParaRPr lang="en-ZA" dirty="0"/>
          </a:p>
          <a:p>
            <a:pPr>
              <a:defRPr/>
            </a:pPr>
            <a:r>
              <a:rPr lang="en-US" dirty="0" smtClean="0"/>
              <a:t>Calibration </a:t>
            </a:r>
            <a:r>
              <a:rPr lang="en-US" dirty="0"/>
              <a:t>assures that a device or system will produce results, which meet </a:t>
            </a:r>
            <a:r>
              <a:rPr lang="en-US" dirty="0" smtClean="0"/>
              <a:t>(or exceed) defined </a:t>
            </a:r>
            <a:r>
              <a:rPr lang="en-US" dirty="0"/>
              <a:t>criteria with a specified degree of confidence. </a:t>
            </a:r>
          </a:p>
          <a:p>
            <a:pPr lvl="1">
              <a:defRPr/>
            </a:pPr>
            <a:r>
              <a:rPr lang="en-US" dirty="0" smtClean="0"/>
              <a:t>Assures </a:t>
            </a:r>
            <a:r>
              <a:rPr lang="en-US" u="sng" dirty="0" smtClean="0"/>
              <a:t>precision</a:t>
            </a:r>
            <a:r>
              <a:rPr lang="en-US" dirty="0" smtClean="0"/>
              <a:t> and </a:t>
            </a:r>
            <a:r>
              <a:rPr lang="en-US" u="sng" dirty="0" smtClean="0"/>
              <a:t>accuracy</a:t>
            </a:r>
            <a:r>
              <a:rPr lang="en-US" dirty="0" smtClean="0"/>
              <a:t>. WMO ICAO ISO9001:2015 requirement</a:t>
            </a:r>
          </a:p>
          <a:p>
            <a:pPr lvl="1">
              <a:defRPr/>
            </a:pPr>
            <a:r>
              <a:rPr lang="en-US" dirty="0" smtClean="0"/>
              <a:t>Requires specialized facilities with controlled environmental conditions</a:t>
            </a:r>
            <a:endParaRPr lang="en-US" dirty="0"/>
          </a:p>
          <a:p>
            <a:pPr>
              <a:defRPr/>
            </a:pPr>
            <a:r>
              <a:rPr lang="en-US" dirty="0" smtClean="0"/>
              <a:t>Verification determines </a:t>
            </a:r>
            <a:r>
              <a:rPr lang="en-US" dirty="0"/>
              <a:t>the performance parameters of an instrument </a:t>
            </a:r>
            <a:r>
              <a:rPr lang="en-US" dirty="0" smtClean="0"/>
              <a:t>(or system) </a:t>
            </a:r>
            <a:r>
              <a:rPr lang="en-US" dirty="0"/>
              <a:t>by comparing it to a </a:t>
            </a:r>
            <a:r>
              <a:rPr lang="en-US" dirty="0" smtClean="0"/>
              <a:t>calibrated standard</a:t>
            </a:r>
          </a:p>
          <a:p>
            <a:pPr lvl="1">
              <a:defRPr/>
            </a:pPr>
            <a:r>
              <a:rPr lang="en-US" dirty="0" smtClean="0"/>
              <a:t>Phase 1: Test equipment (or travelling standard) is verified against the calibrated office standard</a:t>
            </a:r>
          </a:p>
          <a:p>
            <a:pPr lvl="1">
              <a:defRPr/>
            </a:pPr>
            <a:r>
              <a:rPr lang="en-US" dirty="0" smtClean="0"/>
              <a:t>Phase 2: Station instruments are then verified against the tested travelling standard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D89A1-F085-4700-9002-9C1F362328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71450" y="266254"/>
            <a:ext cx="8812530" cy="720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Other Meteorological Parameters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29005" y="1307703"/>
            <a:ext cx="2946518" cy="53346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u="sng" kern="0" dirty="0" smtClean="0"/>
              <a:t>Weather</a:t>
            </a:r>
            <a:endParaRPr lang="en-US" sz="2000" b="1" u="sng" kern="0" dirty="0"/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Drizzle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Rain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Snow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Snow Grains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Ice Pellets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Snow Pellets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Hail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Thunderstorms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Fog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Mist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Sand &amp; Dust Storms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Haze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Smoke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Funnel Cloud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endParaRPr lang="en-US" sz="2000" kern="0" dirty="0" smtClean="0"/>
          </a:p>
          <a:p>
            <a:pPr defTabSz="914400">
              <a:lnSpc>
                <a:spcPct val="150000"/>
              </a:lnSpc>
              <a:spcBef>
                <a:spcPts val="0"/>
              </a:spcBef>
            </a:pPr>
            <a:endParaRPr lang="en-US" sz="2000" kern="0" dirty="0" smtClean="0"/>
          </a:p>
          <a:p>
            <a:pPr defTabSz="914400">
              <a:lnSpc>
                <a:spcPct val="150000"/>
              </a:lnSpc>
              <a:spcBef>
                <a:spcPts val="0"/>
              </a:spcBef>
            </a:pPr>
            <a:endParaRPr lang="en-US" sz="2000" kern="0" dirty="0" smtClean="0"/>
          </a:p>
          <a:p>
            <a:pPr defTabSz="914400"/>
            <a:endParaRPr lang="en-US" sz="20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85895" y="1580320"/>
            <a:ext cx="3719637" cy="4664905"/>
            <a:chOff x="4626076" y="1177095"/>
            <a:chExt cx="3719637" cy="4664905"/>
          </a:xfrm>
        </p:grpSpPr>
        <p:sp>
          <p:nvSpPr>
            <p:cNvPr id="7" name="Content Placeholder 5"/>
            <p:cNvSpPr txBox="1">
              <a:spLocks/>
            </p:cNvSpPr>
            <p:nvPr/>
          </p:nvSpPr>
          <p:spPr bwMode="auto">
            <a:xfrm>
              <a:off x="4626076" y="1177095"/>
              <a:ext cx="3719637" cy="46649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defTabSz="914400">
                <a:lnSpc>
                  <a:spcPct val="114000"/>
                </a:lnSpc>
                <a:spcBef>
                  <a:spcPts val="0"/>
                </a:spcBef>
                <a:buNone/>
              </a:pPr>
              <a:r>
                <a:rPr lang="en-US" sz="2000" b="1" u="sng" kern="0" dirty="0" smtClean="0"/>
                <a:t>Clouds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Stratus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Stratocumulus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Cumulus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Cumulonimbus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endParaRPr lang="en-US" sz="2000" kern="0" dirty="0"/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Altocumulus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Altostratus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Nimbostratus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endParaRPr lang="en-US" sz="2000" kern="0" dirty="0"/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Cirrus 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Cirrocumulus</a:t>
              </a:r>
            </a:p>
            <a:p>
              <a:pPr defTabSz="914400">
                <a:lnSpc>
                  <a:spcPct val="114000"/>
                </a:lnSpc>
                <a:spcBef>
                  <a:spcPts val="0"/>
                </a:spcBef>
              </a:pPr>
              <a:r>
                <a:rPr lang="en-US" sz="2000" kern="0" dirty="0" smtClean="0"/>
                <a:t>Cirrocumulus</a:t>
              </a:r>
            </a:p>
            <a:p>
              <a:pPr defTabSz="914400">
                <a:lnSpc>
                  <a:spcPct val="114000"/>
                </a:lnSpc>
              </a:pPr>
              <a:endParaRPr lang="en-US" sz="2000" kern="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068457" y="2068285"/>
              <a:ext cx="127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Low Level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8457" y="3627098"/>
              <a:ext cx="127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Middle Level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68457" y="5043713"/>
              <a:ext cx="127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High Level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>
              <a:off x="6734629" y="1589314"/>
              <a:ext cx="333828" cy="1349829"/>
            </a:xfrm>
            <a:prstGeom prst="rightBrace">
              <a:avLst>
                <a:gd name="adj1" fmla="val 45289"/>
                <a:gd name="adj2" fmla="val 46535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6734629" y="3351362"/>
              <a:ext cx="333828" cy="941699"/>
            </a:xfrm>
            <a:prstGeom prst="rightBrace">
              <a:avLst>
                <a:gd name="adj1" fmla="val 45289"/>
                <a:gd name="adj2" fmla="val 46535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6734629" y="4778643"/>
              <a:ext cx="333828" cy="941699"/>
            </a:xfrm>
            <a:prstGeom prst="rightBrace">
              <a:avLst>
                <a:gd name="adj1" fmla="val 45289"/>
                <a:gd name="adj2" fmla="val 46535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-52811" y="1056091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7015904" y="1460103"/>
            <a:ext cx="1993444" cy="42946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u="sng" kern="0" dirty="0" smtClean="0"/>
              <a:t>Sea state</a:t>
            </a:r>
            <a:endParaRPr lang="en-US" sz="2000" b="1" u="sng" kern="0" dirty="0"/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Swell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Wind waves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Height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Period</a:t>
            </a:r>
          </a:p>
          <a:p>
            <a:pPr defTabSz="914400">
              <a:lnSpc>
                <a:spcPct val="114000"/>
              </a:lnSpc>
              <a:spcBef>
                <a:spcPts val="0"/>
              </a:spcBef>
            </a:pPr>
            <a:r>
              <a:rPr lang="en-US" sz="2000" kern="0" dirty="0" smtClean="0"/>
              <a:t>Direction</a:t>
            </a:r>
          </a:p>
          <a:p>
            <a:pPr marL="0" indent="0" defTabSz="914400">
              <a:lnSpc>
                <a:spcPct val="114000"/>
              </a:lnSpc>
              <a:spcBef>
                <a:spcPts val="0"/>
              </a:spcBef>
              <a:buNone/>
            </a:pPr>
            <a:endParaRPr lang="en-US" sz="2000" kern="0" dirty="0" smtClean="0"/>
          </a:p>
          <a:p>
            <a:pPr marL="0" indent="0" defTabSz="91440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u="sng" kern="0" dirty="0" smtClean="0"/>
              <a:t>Visibility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 smtClean="0"/>
              <a:t>Solar </a:t>
            </a:r>
            <a:r>
              <a:rPr lang="en-US" sz="2000" b="1" u="sng" dirty="0"/>
              <a:t>radiation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 smtClean="0"/>
              <a:t>Sunshine</a:t>
            </a:r>
            <a:endParaRPr lang="en-US" sz="2000" kern="0" dirty="0" smtClean="0"/>
          </a:p>
          <a:p>
            <a:pPr defTabSz="914400">
              <a:lnSpc>
                <a:spcPct val="150000"/>
              </a:lnSpc>
              <a:spcBef>
                <a:spcPts val="0"/>
              </a:spcBef>
            </a:pPr>
            <a:endParaRPr lang="en-US" sz="2000" kern="0" dirty="0" smtClean="0"/>
          </a:p>
          <a:p>
            <a:pPr defTabSz="914400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567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7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Software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0670"/>
            <a:ext cx="8621486" cy="387700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MetCap</a:t>
            </a:r>
            <a:r>
              <a:rPr lang="en-US" dirty="0"/>
              <a:t> software </a:t>
            </a:r>
            <a:r>
              <a:rPr lang="en-US" dirty="0" smtClean="0"/>
              <a:t>captures and processes </a:t>
            </a:r>
            <a:r>
              <a:rPr lang="en-US" dirty="0"/>
              <a:t>and </a:t>
            </a:r>
            <a:r>
              <a:rPr lang="en-US" dirty="0" smtClean="0"/>
              <a:t>produces </a:t>
            </a:r>
            <a:r>
              <a:rPr lang="en-US" dirty="0"/>
              <a:t>data from the </a:t>
            </a:r>
            <a:r>
              <a:rPr lang="en-US" dirty="0" smtClean="0"/>
              <a:t>AWS</a:t>
            </a:r>
          </a:p>
          <a:p>
            <a:pPr lvl="1"/>
            <a:r>
              <a:rPr lang="en-US" dirty="0"/>
              <a:t>generated coded </a:t>
            </a:r>
            <a:r>
              <a:rPr lang="en-US" dirty="0" smtClean="0"/>
              <a:t>messages SYNOPTIC, METAR, SPECI</a:t>
            </a:r>
          </a:p>
          <a:p>
            <a:r>
              <a:rPr lang="en-US" dirty="0" smtClean="0"/>
              <a:t>It </a:t>
            </a:r>
            <a:r>
              <a:rPr lang="en-US" dirty="0"/>
              <a:t>acts as a graphical user interface (GUI</a:t>
            </a:r>
            <a:r>
              <a:rPr lang="en-US" dirty="0" smtClean="0"/>
              <a:t>) used to</a:t>
            </a:r>
          </a:p>
          <a:p>
            <a:pPr lvl="1"/>
            <a:r>
              <a:rPr lang="en-US" dirty="0" smtClean="0"/>
              <a:t>interact </a:t>
            </a:r>
            <a:r>
              <a:rPr lang="en-US" dirty="0"/>
              <a:t>with the systems </a:t>
            </a:r>
            <a:endParaRPr lang="en-US" dirty="0" smtClean="0"/>
          </a:p>
          <a:p>
            <a:pPr lvl="1"/>
            <a:r>
              <a:rPr lang="en-US" dirty="0" smtClean="0"/>
              <a:t>Conduct data </a:t>
            </a:r>
            <a:r>
              <a:rPr lang="en-US" dirty="0"/>
              <a:t>quality </a:t>
            </a:r>
            <a:r>
              <a:rPr lang="en-US" dirty="0" smtClean="0"/>
              <a:t>control </a:t>
            </a:r>
            <a:endParaRPr lang="en-US" dirty="0"/>
          </a:p>
          <a:p>
            <a:r>
              <a:rPr lang="en-US" dirty="0"/>
              <a:t>It also sends the </a:t>
            </a:r>
            <a:r>
              <a:rPr lang="en-US" dirty="0" smtClean="0"/>
              <a:t>data </a:t>
            </a:r>
            <a:r>
              <a:rPr lang="en-US" dirty="0"/>
              <a:t>to the </a:t>
            </a:r>
            <a:r>
              <a:rPr lang="en-US" dirty="0" smtClean="0"/>
              <a:t>database tables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02030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703"/>
          </a:xfrm>
        </p:spPr>
        <p:txBody>
          <a:bodyPr/>
          <a:lstStyle/>
          <a:p>
            <a:pPr algn="ctr"/>
            <a:r>
              <a:rPr lang="en-US" dirty="0" smtClean="0"/>
              <a:t>Temperature Graph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3339"/>
          <a:stretch/>
        </p:blipFill>
        <p:spPr>
          <a:xfrm>
            <a:off x="0" y="990600"/>
            <a:ext cx="9144000" cy="5867400"/>
          </a:xfrm>
          <a:noFill/>
        </p:spPr>
      </p:pic>
    </p:spTree>
    <p:extLst>
      <p:ext uri="{BB962C8B-B14F-4D97-AF65-F5344CB8AC3E}">
        <p14:creationId xmlns:p14="http://schemas.microsoft.com/office/powerpoint/2010/main" val="1274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633"/>
          </a:xfrm>
        </p:spPr>
        <p:txBody>
          <a:bodyPr/>
          <a:lstStyle/>
          <a:p>
            <a:pPr algn="ctr"/>
            <a:r>
              <a:rPr lang="en-US" dirty="0" smtClean="0"/>
              <a:t>Rainfall Graph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3092"/>
          <a:stretch/>
        </p:blipFill>
        <p:spPr>
          <a:xfrm>
            <a:off x="0" y="990600"/>
            <a:ext cx="9144000" cy="5867400"/>
          </a:xfrm>
          <a:noFill/>
        </p:spPr>
      </p:pic>
    </p:spTree>
    <p:extLst>
      <p:ext uri="{BB962C8B-B14F-4D97-AF65-F5344CB8AC3E}">
        <p14:creationId xmlns:p14="http://schemas.microsoft.com/office/powerpoint/2010/main" val="18644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99"/>
            <a:ext cx="9144000" cy="342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COMMUNICATING METEOROLOGICAL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SMVJ01 </a:t>
            </a:r>
            <a:r>
              <a:rPr lang="en-US" dirty="0"/>
              <a:t>KWBC </a:t>
            </a:r>
            <a:r>
              <a:rPr lang="en-US" dirty="0" smtClean="0"/>
              <a:t>121800</a:t>
            </a:r>
            <a:endParaRPr lang="en-ZA" dirty="0"/>
          </a:p>
          <a:p>
            <a:pPr marL="0" indent="0">
              <a:buNone/>
            </a:pPr>
            <a:r>
              <a:rPr lang="en-US" dirty="0"/>
              <a:t>BBXX ZSAF 12184 99623 50015 41292 83511 11007 21017 39848 49857 </a:t>
            </a:r>
            <a:r>
              <a:rPr lang="en-US" dirty="0" smtClean="0"/>
              <a:t>5/026 </a:t>
            </a:r>
            <a:r>
              <a:rPr lang="en-US" dirty="0"/>
              <a:t>75154 886//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22272 </a:t>
            </a:r>
            <a:r>
              <a:rPr lang="en-US" dirty="0"/>
              <a:t>01006 20304 330// </a:t>
            </a:r>
            <a:r>
              <a:rPr lang="en-US" dirty="0" smtClean="0"/>
              <a:t>40604</a:t>
            </a:r>
            <a:endParaRPr lang="en-ZA" dirty="0"/>
          </a:p>
        </p:txBody>
      </p:sp>
      <p:pic>
        <p:nvPicPr>
          <p:cNvPr id="4" name="Content Placeholder 5" descr="Station 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96" y="3078828"/>
            <a:ext cx="5979226" cy="35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28650" y="197643"/>
            <a:ext cx="7886700" cy="1325563"/>
          </a:xfrm>
        </p:spPr>
        <p:txBody>
          <a:bodyPr/>
          <a:lstStyle/>
          <a:p>
            <a:r>
              <a:rPr lang="en-US" altLang="en-US" dirty="0" smtClean="0"/>
              <a:t>Why observe the atmosphere?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Provides the basis for understanding atmospheric processes</a:t>
            </a:r>
          </a:p>
          <a:p>
            <a:pPr lvl="1">
              <a:defRPr/>
            </a:pPr>
            <a:r>
              <a:rPr lang="en-US" dirty="0" smtClean="0"/>
              <a:t>Awareness of the current weather systems</a:t>
            </a:r>
          </a:p>
          <a:p>
            <a:pPr>
              <a:defRPr/>
            </a:pPr>
            <a:r>
              <a:rPr lang="en-US" dirty="0" smtClean="0"/>
              <a:t>Vital for accurate predictions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Observations include:</a:t>
            </a:r>
          </a:p>
          <a:p>
            <a:pPr lvl="1">
              <a:defRPr/>
            </a:pPr>
            <a:r>
              <a:rPr lang="en-US" sz="2800" dirty="0" smtClean="0"/>
              <a:t>Surface meteorological parameters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Upper Air </a:t>
            </a:r>
            <a:r>
              <a:rPr lang="en-US" sz="2800" dirty="0" smtClean="0"/>
              <a:t>data – sampling the Troposphere</a:t>
            </a:r>
            <a:endParaRPr lang="en-US" sz="2800" dirty="0"/>
          </a:p>
          <a:p>
            <a:pPr lvl="1">
              <a:defRPr/>
            </a:pPr>
            <a:r>
              <a:rPr lang="en-US" sz="2800" dirty="0" smtClean="0"/>
              <a:t>Satellite imagery</a:t>
            </a:r>
          </a:p>
          <a:p>
            <a:pPr lvl="1">
              <a:defRPr/>
            </a:pPr>
            <a:r>
              <a:rPr lang="en-US" sz="2800" dirty="0" smtClean="0"/>
              <a:t>Radar imagery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4250" y="5876925"/>
            <a:ext cx="320675" cy="36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37A5EB3-EA52-42B5-9624-045C0652D9DF}" type="slidenum">
              <a:rPr lang="en-US" altLang="en-US" sz="1400" b="1" smtClean="0">
                <a:ea typeface="ＭＳ Ｐゴシック" panose="020B0600070205080204" pitchFamily="34" charset="-128"/>
              </a:rPr>
              <a:pPr algn="l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b="1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altLang="en-US" smtClean="0"/>
          </a:p>
        </p:txBody>
      </p:sp>
      <p:pic>
        <p:nvPicPr>
          <p:cNvPr id="1024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47700"/>
            <a:ext cx="8972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6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2890" y="0"/>
            <a:ext cx="7886700" cy="1325563"/>
          </a:xfrm>
        </p:spPr>
        <p:txBody>
          <a:bodyPr/>
          <a:lstStyle/>
          <a:p>
            <a:pPr algn="ctr"/>
            <a:r>
              <a:rPr lang="en-US" altLang="en-US" dirty="0" smtClean="0"/>
              <a:t>Observational Data</a:t>
            </a:r>
            <a:endParaRPr lang="en-ZA" altLang="en-US" dirty="0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265" y="948421"/>
            <a:ext cx="8075462" cy="5556760"/>
          </a:xfrm>
        </p:spPr>
      </p:pic>
      <p:sp>
        <p:nvSpPr>
          <p:cNvPr id="2" name="Oval 1"/>
          <p:cNvSpPr/>
          <p:nvPr/>
        </p:nvSpPr>
        <p:spPr>
          <a:xfrm>
            <a:off x="3289830" y="5266006"/>
            <a:ext cx="923109" cy="6618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4946469" y="5499565"/>
            <a:ext cx="146304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Ship based observation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2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6254"/>
            <a:ext cx="8229600" cy="720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Upper Air Data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1106572"/>
            <a:ext cx="3612995" cy="531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014439" y="1106572"/>
            <a:ext cx="4873083" cy="48411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The radiosonde records and transmits measurements of air pressure, temperature and humidity, while the onboard GPS allows for satellite calculations of wind direction and wind speed. </a:t>
            </a:r>
          </a:p>
          <a:p>
            <a:r>
              <a:rPr lang="en-US" altLang="en-US" sz="2400" dirty="0" smtClean="0"/>
              <a:t>Balloons usually burst upwards of </a:t>
            </a:r>
            <a:r>
              <a:rPr lang="en-US" altLang="en-US" sz="2400" smtClean="0"/>
              <a:t>25 000m </a:t>
            </a:r>
            <a:r>
              <a:rPr lang="en-US" altLang="en-US" sz="2400" dirty="0" smtClean="0"/>
              <a:t>altitude &amp; ascent is terminated.</a:t>
            </a:r>
          </a:p>
          <a:p>
            <a:r>
              <a:rPr lang="en-US" altLang="en-US" sz="2400" dirty="0" smtClean="0"/>
              <a:t>Data is coded, and compiled into graphic format too.</a:t>
            </a:r>
          </a:p>
          <a:p>
            <a:endParaRPr lang="en-US" altLang="en-US" sz="2400" dirty="0" smtClean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9377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30" name="Rectangle 38"/>
          <p:cNvSpPr>
            <a:spLocks noChangeArrowheads="1"/>
          </p:cNvSpPr>
          <p:nvPr/>
        </p:nvSpPr>
        <p:spPr bwMode="auto">
          <a:xfrm>
            <a:off x="2105025" y="803275"/>
            <a:ext cx="4530725" cy="5770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USME01 FAME 080000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FF3300"/>
                </a:solidFill>
              </a:rPr>
              <a:t>TTAA </a:t>
            </a:r>
            <a:r>
              <a:rPr lang="en-US" altLang="en-US" sz="900"/>
              <a:t>57231 68994 99006 01256 27029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00079 01857 25030 92702 03556 25059 85362 08361 24061 70835 19376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24563 50530 27963 23123 40687 38165 23127 30878 52366 25123 25997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47777 25094 20144 48779 26582 15332 48379 28092 10600 51379 26084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88286 54564 25126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77375 23129=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UKME01 FAME 080000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FF3300"/>
                </a:solidFill>
              </a:rPr>
              <a:t>TTBB</a:t>
            </a:r>
            <a:r>
              <a:rPr lang="en-US" altLang="en-US" sz="900" b="1"/>
              <a:t> </a:t>
            </a:r>
            <a:r>
              <a:rPr lang="en-US" altLang="en-US" sz="900"/>
              <a:t>57230 68994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00006 01256 11989 01458 22930 03355 33880 06955 44873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06958 55867 06764 66844 08960 77830 09764 88816 10572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99787 13172 11761 15373 22733 17569 33701 19375 44683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20582 55665 19188 66599 22387 77594 22987 88556 24770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99552 24583 11542 24169 22532 25163 33425 34966 44371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42762 55343 45966 66286 54564 77278 53164 88275 51766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99272 49967 11261 48575 22255 47377 33245 48579 44224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47780 55207 48779 66189 50179 77169 50979 88163 49179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99155 47180 11146 49379 22138 47580 33134 46780 44127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46380 55125 45385 66119 45780 77109 49779 88106 50979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21212 00006 27029 11998 25031 22975 25040 33942 25555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44793 25061 55714 24063 66645 24087 77532 23619 88470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23124 99453 23124 11437 23625 22375 23129 33331 24120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44286 25126 55269 24102 66247 26095 77236 26097 88224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26081 99206 26589 11195 27084 22187 27086 33177 27597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44168 27095 55161 27096 66144 28098 77136 28097 88129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27597 99121 27082 11114 27089 31313 ///// 82300 41414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42500 51515 92702 03556 25059 77072 14171 25061 60975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22387 24096=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UPME01 FAME 080000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FF3300"/>
                </a:solidFill>
              </a:rPr>
              <a:t>PPAA</a:t>
            </a:r>
            <a:r>
              <a:rPr lang="en-US" altLang="en-US" sz="900" b="1"/>
              <a:t> </a:t>
            </a:r>
            <a:r>
              <a:rPr lang="en-US" altLang="en-US" sz="900"/>
              <a:t>57230 68994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44200 25030 25059 44385 24061 24563 23123 44340 23127 25123 25094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44320 26582 28092 26084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77375 23129=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UGME01 FAME 080000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FF3300"/>
                </a:solidFill>
              </a:rPr>
              <a:t>PPBB</a:t>
            </a:r>
            <a:r>
              <a:rPr lang="en-US" altLang="en-US" sz="900" b="1"/>
              <a:t> </a:t>
            </a:r>
            <a:r>
              <a:rPr lang="en-US" altLang="en-US" sz="900"/>
              <a:t>57230 68994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90123 25542 25557 25061 9078/ 25062 25063 91357 24095 23608 23124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92137 23624 23126 24119 929// 25122=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3562350" y="885825"/>
            <a:ext cx="16827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b="1" u="sng" dirty="0" smtClean="0">
                <a:solidFill>
                  <a:srgbClr val="0000CC"/>
                </a:solidFill>
              </a:rPr>
              <a:t>Standard levels</a:t>
            </a:r>
          </a:p>
        </p:txBody>
      </p:sp>
      <p:sp>
        <p:nvSpPr>
          <p:cNvPr id="110632" name="Text Box 40"/>
          <p:cNvSpPr txBox="1">
            <a:spLocks noChangeArrowheads="1"/>
          </p:cNvSpPr>
          <p:nvPr/>
        </p:nvSpPr>
        <p:spPr bwMode="auto">
          <a:xfrm>
            <a:off x="3571875" y="2127250"/>
            <a:ext cx="1674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b="1" u="sng" smtClean="0">
                <a:solidFill>
                  <a:srgbClr val="0000CC"/>
                </a:solidFill>
              </a:rPr>
              <a:t>Significant levels</a:t>
            </a:r>
          </a:p>
        </p:txBody>
      </p:sp>
      <p:sp>
        <p:nvSpPr>
          <p:cNvPr id="110633" name="Text Box 41"/>
          <p:cNvSpPr txBox="1">
            <a:spLocks noChangeArrowheads="1"/>
          </p:cNvSpPr>
          <p:nvPr/>
        </p:nvSpPr>
        <p:spPr bwMode="auto">
          <a:xfrm>
            <a:off x="3533775" y="5145088"/>
            <a:ext cx="1674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b="1" u="sng" smtClean="0">
                <a:solidFill>
                  <a:srgbClr val="0000CC"/>
                </a:solidFill>
              </a:rPr>
              <a:t>Standard levels</a:t>
            </a:r>
          </a:p>
        </p:txBody>
      </p:sp>
      <p:sp>
        <p:nvSpPr>
          <p:cNvPr id="110634" name="Text Box 42"/>
          <p:cNvSpPr txBox="1">
            <a:spLocks noChangeArrowheads="1"/>
          </p:cNvSpPr>
          <p:nvPr/>
        </p:nvSpPr>
        <p:spPr bwMode="auto">
          <a:xfrm>
            <a:off x="3490913" y="5976938"/>
            <a:ext cx="18811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b="1" u="sng" smtClean="0">
                <a:solidFill>
                  <a:srgbClr val="0000CC"/>
                </a:solidFill>
              </a:rPr>
              <a:t>Fixed regional levels</a:t>
            </a:r>
          </a:p>
        </p:txBody>
      </p:sp>
      <p:sp>
        <p:nvSpPr>
          <p:cNvPr id="14344" name="Text Box 43"/>
          <p:cNvSpPr txBox="1">
            <a:spLocks noChangeArrowheads="1"/>
          </p:cNvSpPr>
          <p:nvPr/>
        </p:nvSpPr>
        <p:spPr bwMode="auto">
          <a:xfrm>
            <a:off x="2190750" y="87313"/>
            <a:ext cx="4481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b="1" u="sng" dirty="0" smtClean="0"/>
              <a:t>TTAA, TTBB, PPAA and the PPBB Upper air codes</a:t>
            </a:r>
          </a:p>
        </p:txBody>
      </p:sp>
      <p:sp>
        <p:nvSpPr>
          <p:cNvPr id="110636" name="Text Box 44"/>
          <p:cNvSpPr txBox="1">
            <a:spLocks noChangeArrowheads="1"/>
          </p:cNvSpPr>
          <p:nvPr/>
        </p:nvSpPr>
        <p:spPr bwMode="auto">
          <a:xfrm>
            <a:off x="5994400" y="898525"/>
            <a:ext cx="1100138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The heights of     the standard levels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The temperature and dew point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Wind direction and speed</a:t>
            </a:r>
          </a:p>
        </p:txBody>
      </p:sp>
      <p:sp>
        <p:nvSpPr>
          <p:cNvPr id="110637" name="Text Box 45"/>
          <p:cNvSpPr txBox="1">
            <a:spLocks noChangeArrowheads="1"/>
          </p:cNvSpPr>
          <p:nvPr/>
        </p:nvSpPr>
        <p:spPr bwMode="auto">
          <a:xfrm>
            <a:off x="6013450" y="2555875"/>
            <a:ext cx="1092200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The temperature and dew point at significant levels</a:t>
            </a:r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6032500" y="5248275"/>
            <a:ext cx="106362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Wind direction and speed</a:t>
            </a:r>
          </a:p>
        </p:txBody>
      </p:sp>
      <p:sp>
        <p:nvSpPr>
          <p:cNvPr id="110639" name="Text Box 47"/>
          <p:cNvSpPr txBox="1">
            <a:spLocks noChangeArrowheads="1"/>
          </p:cNvSpPr>
          <p:nvPr/>
        </p:nvSpPr>
        <p:spPr bwMode="auto">
          <a:xfrm>
            <a:off x="6022975" y="6078538"/>
            <a:ext cx="1063625" cy="369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Wind direction and speed</a:t>
            </a:r>
          </a:p>
        </p:txBody>
      </p:sp>
      <p:sp>
        <p:nvSpPr>
          <p:cNvPr id="110640" name="Line 48"/>
          <p:cNvSpPr>
            <a:spLocks noChangeShapeType="1"/>
          </p:cNvSpPr>
          <p:nvPr/>
        </p:nvSpPr>
        <p:spPr bwMode="auto">
          <a:xfrm flipH="1">
            <a:off x="5565775" y="1106488"/>
            <a:ext cx="4318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 sz="1050"/>
          </a:p>
        </p:txBody>
      </p:sp>
      <p:sp>
        <p:nvSpPr>
          <p:cNvPr id="110641" name="Line 49"/>
          <p:cNvSpPr>
            <a:spLocks noChangeShapeType="1"/>
          </p:cNvSpPr>
          <p:nvPr/>
        </p:nvSpPr>
        <p:spPr bwMode="auto">
          <a:xfrm flipH="1">
            <a:off x="5584825" y="2619375"/>
            <a:ext cx="4318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 sz="1050"/>
          </a:p>
        </p:txBody>
      </p:sp>
      <p:sp>
        <p:nvSpPr>
          <p:cNvPr id="110642" name="Line 50"/>
          <p:cNvSpPr>
            <a:spLocks noChangeShapeType="1"/>
          </p:cNvSpPr>
          <p:nvPr/>
        </p:nvSpPr>
        <p:spPr bwMode="auto">
          <a:xfrm flipH="1">
            <a:off x="5589588" y="6145213"/>
            <a:ext cx="4318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 sz="1050"/>
          </a:p>
        </p:txBody>
      </p:sp>
      <p:sp>
        <p:nvSpPr>
          <p:cNvPr id="110643" name="Line 51"/>
          <p:cNvSpPr>
            <a:spLocks noChangeShapeType="1"/>
          </p:cNvSpPr>
          <p:nvPr/>
        </p:nvSpPr>
        <p:spPr bwMode="auto">
          <a:xfrm flipH="1">
            <a:off x="5599113" y="5319713"/>
            <a:ext cx="4318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ZA" sz="1050"/>
          </a:p>
        </p:txBody>
      </p:sp>
    </p:spTree>
    <p:extLst>
      <p:ext uri="{BB962C8B-B14F-4D97-AF65-F5344CB8AC3E}">
        <p14:creationId xmlns:p14="http://schemas.microsoft.com/office/powerpoint/2010/main" val="37853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0" grpId="0" animBg="1"/>
      <p:bldP spid="110631" grpId="0"/>
      <p:bldP spid="110632" grpId="0"/>
      <p:bldP spid="110633" grpId="0"/>
      <p:bldP spid="110634" grpId="0"/>
      <p:bldP spid="110636" grpId="0" animBg="1"/>
      <p:bldP spid="110637" grpId="0" animBg="1"/>
      <p:bldP spid="110638" grpId="0" animBg="1"/>
      <p:bldP spid="1106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66254"/>
            <a:ext cx="8229600" cy="720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Upper Air Graph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993" t="9912" r="51228" b="6150"/>
          <a:stretch/>
        </p:blipFill>
        <p:spPr>
          <a:xfrm>
            <a:off x="462624" y="1114885"/>
            <a:ext cx="4486645" cy="54601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3594892" y="4522174"/>
            <a:ext cx="4980862" cy="1222903"/>
            <a:chOff x="3594892" y="4522174"/>
            <a:chExt cx="4980862" cy="1222903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466379" y="4850296"/>
              <a:ext cx="977108" cy="14908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594892" y="5260415"/>
              <a:ext cx="1848595" cy="48466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ontent Placeholder 5"/>
            <p:cNvSpPr txBox="1">
              <a:spLocks/>
            </p:cNvSpPr>
            <p:nvPr/>
          </p:nvSpPr>
          <p:spPr bwMode="auto">
            <a:xfrm>
              <a:off x="5332441" y="4522174"/>
              <a:ext cx="3243313" cy="10189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en-US" sz="2000" kern="0" dirty="0" smtClean="0"/>
                <a:t>Temperature</a:t>
              </a:r>
            </a:p>
            <a:p>
              <a:pPr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en-US" sz="2000" kern="0" dirty="0" smtClean="0"/>
                <a:t>Dew point temperature</a:t>
              </a:r>
            </a:p>
            <a:p>
              <a:pPr defTabSz="914400"/>
              <a:endParaRPr lang="en-US" sz="2000" kern="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52302" y="2207659"/>
            <a:ext cx="3923453" cy="1048885"/>
            <a:chOff x="4652302" y="2207659"/>
            <a:chExt cx="3923453" cy="1048885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4652302" y="2868291"/>
              <a:ext cx="791185" cy="1134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697775" y="2312745"/>
              <a:ext cx="923550" cy="2396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ontent Placeholder 5"/>
            <p:cNvSpPr txBox="1">
              <a:spLocks/>
            </p:cNvSpPr>
            <p:nvPr/>
          </p:nvSpPr>
          <p:spPr bwMode="auto">
            <a:xfrm>
              <a:off x="5332442" y="2207659"/>
              <a:ext cx="3243313" cy="10488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en-US" sz="2000" kern="0" dirty="0"/>
                <a:t>Wind direction</a:t>
              </a:r>
            </a:p>
            <a:p>
              <a:pPr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en-US" sz="2000" kern="0" dirty="0"/>
                <a:t>Wind </a:t>
              </a:r>
              <a:r>
                <a:rPr lang="en-US" sz="2000" kern="0" dirty="0" smtClean="0"/>
                <a:t>speed</a:t>
              </a:r>
            </a:p>
            <a:p>
              <a:pPr defTabSz="914400"/>
              <a:endParaRPr lang="en-US" sz="2000" kern="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3854824" y="1355645"/>
            <a:ext cx="2072251" cy="670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/>
          <p:cNvSpPr txBox="1">
            <a:spLocks/>
          </p:cNvSpPr>
          <p:nvPr/>
        </p:nvSpPr>
        <p:spPr bwMode="auto">
          <a:xfrm>
            <a:off x="5352281" y="1138863"/>
            <a:ext cx="3243313" cy="6055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50000"/>
              </a:lnSpc>
              <a:spcBef>
                <a:spcPts val="0"/>
              </a:spcBef>
            </a:pPr>
            <a:r>
              <a:rPr lang="en-US" sz="2000" kern="0" dirty="0" smtClean="0"/>
              <a:t>Pressure level heights</a:t>
            </a:r>
            <a:endParaRPr lang="en-US" sz="2000" kern="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-52811" y="964399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277" y="329493"/>
            <a:ext cx="8709037" cy="6245501"/>
          </a:xfrm>
          <a:ln w="28575"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887789" y="499968"/>
            <a:ext cx="8039811" cy="5983382"/>
            <a:chOff x="887789" y="499968"/>
            <a:chExt cx="8039811" cy="5983382"/>
          </a:xfrm>
        </p:grpSpPr>
        <p:sp>
          <p:nvSpPr>
            <p:cNvPr id="28" name="Rectangle 27"/>
            <p:cNvSpPr/>
            <p:nvPr/>
          </p:nvSpPr>
          <p:spPr>
            <a:xfrm>
              <a:off x="8123267" y="5290327"/>
              <a:ext cx="332619" cy="172883"/>
            </a:xfrm>
            <a:prstGeom prst="rect">
              <a:avLst/>
            </a:prstGeom>
            <a:solidFill>
              <a:srgbClr val="38AA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87789" y="499968"/>
              <a:ext cx="8039811" cy="5983382"/>
              <a:chOff x="887789" y="499968"/>
              <a:chExt cx="8039811" cy="598338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87789" y="1764877"/>
                <a:ext cx="609600" cy="26161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Aircraft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9932" y="4626231"/>
                <a:ext cx="544287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Ship data 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75754" y="626925"/>
                <a:ext cx="651047" cy="577081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Polar Orbiting Satellite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87500" y="499968"/>
                <a:ext cx="1048843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Geostationary Satellite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86380" y="4626231"/>
                <a:ext cx="614898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Surface station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00795" y="4273917"/>
                <a:ext cx="732971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Upper Air station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01886" y="3167344"/>
                <a:ext cx="667657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Weather Radar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50704" y="1240645"/>
                <a:ext cx="653143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Satellite images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481758" y="6067852"/>
                <a:ext cx="720128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Weather Offices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52025" y="3805183"/>
                <a:ext cx="752785" cy="415498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Satellite soundings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94881" y="3439848"/>
                <a:ext cx="508540" cy="430887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 Narrow" panose="020B0606020202030204" pitchFamily="34" charset="0"/>
                  </a:rPr>
                  <a:t>Buoy data</a:t>
                </a:r>
                <a:endParaRPr lang="en-US" sz="11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85480" y="2830665"/>
                <a:ext cx="636964" cy="577081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Satellite ground station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01886" y="5255461"/>
                <a:ext cx="725714" cy="577081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Arial Narrow" panose="020B0606020202030204" pitchFamily="34" charset="0"/>
                  </a:rPr>
                  <a:t>Automatic Weather Stations</a:t>
                </a:r>
                <a:endParaRPr lang="en-US" sz="1050" b="1" dirty="0"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3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SAWS observation network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3731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offices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Weather Stations (AWS), including Aviation AWSs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Radar network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 Agulhas, SA Agulhas II, Volunteer Observing Ships (VOS)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stations(1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3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order stations)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ARS &amp; manual Rainfall stations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SST stations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06" y="1105998"/>
            <a:ext cx="7554410" cy="5345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5-Point Star 9"/>
          <p:cNvSpPr/>
          <p:nvPr/>
        </p:nvSpPr>
        <p:spPr>
          <a:xfrm>
            <a:off x="5282078" y="2655164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17184" y="2888246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098737" y="3688902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229161" y="5530062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273111" y="2808824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380688" y="2619305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407583" y="3462875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533090" y="4645180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792700" y="5498834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543796" y="3981941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398618" y="2789634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654549" y="3787514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237255" y="5165281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811866" y="4340528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798854" y="3556042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429561" y="2511729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429560" y="3998143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410634" y="5516763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269937" y="4645180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394572" y="2668611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178549" y="1678011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802031" y="1960399"/>
            <a:ext cx="107577" cy="986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57200" y="266254"/>
            <a:ext cx="8229600" cy="720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solidFill>
                  <a:schemeClr val="tx1"/>
                </a:solidFill>
              </a:rPr>
              <a:t>Regional Weather Offices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741006" y="966067"/>
            <a:ext cx="5576047" cy="51533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Weather Offices (SAWS Regional Offices)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592740" y="5530062"/>
            <a:ext cx="115597" cy="9861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613211" y="4015325"/>
            <a:ext cx="115597" cy="9861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0132" y="1178851"/>
            <a:ext cx="2682701" cy="678003"/>
            <a:chOff x="923771" y="1302746"/>
            <a:chExt cx="2682701" cy="678003"/>
          </a:xfrm>
        </p:grpSpPr>
        <p:sp>
          <p:nvSpPr>
            <p:cNvPr id="4" name="Rectangle 3"/>
            <p:cNvSpPr/>
            <p:nvPr/>
          </p:nvSpPr>
          <p:spPr>
            <a:xfrm>
              <a:off x="1180680" y="1483753"/>
              <a:ext cx="2425792" cy="49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sz="2000" b="1" dirty="0">
                  <a:solidFill>
                    <a:srgbClr val="0000FF"/>
                  </a:solidFill>
                </a:rPr>
                <a:t>Upper Air Stations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23771" y="1302746"/>
              <a:ext cx="231604" cy="535992"/>
              <a:chOff x="923771" y="1302746"/>
              <a:chExt cx="231604" cy="535992"/>
            </a:xfrm>
          </p:grpSpPr>
          <p:sp>
            <p:nvSpPr>
              <p:cNvPr id="2" name="5-Point Star 1"/>
              <p:cNvSpPr/>
              <p:nvPr/>
            </p:nvSpPr>
            <p:spPr>
              <a:xfrm>
                <a:off x="936146" y="1302746"/>
                <a:ext cx="219229" cy="189902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923771" y="1649421"/>
                <a:ext cx="219229" cy="189317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Isosceles Triangle 35"/>
          <p:cNvSpPr/>
          <p:nvPr/>
        </p:nvSpPr>
        <p:spPr>
          <a:xfrm>
            <a:off x="1973159" y="5530062"/>
            <a:ext cx="115597" cy="9861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3983140" y="4371471"/>
            <a:ext cx="115597" cy="9861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5508925" y="2462423"/>
            <a:ext cx="115597" cy="9861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518211" y="3690417"/>
            <a:ext cx="115597" cy="9861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0740" y="1056487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>
            <a:off x="1741347" y="4015325"/>
            <a:ext cx="72882" cy="11424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587829" y="347323"/>
            <a:ext cx="795528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b="1" kern="0" dirty="0" smtClean="0"/>
              <a:t>Antarctic and </a:t>
            </a:r>
            <a:r>
              <a:rPr lang="en-US" sz="3200" b="1" kern="0" dirty="0"/>
              <a:t>i</a:t>
            </a:r>
            <a:r>
              <a:rPr lang="en-US" sz="3200" b="1" kern="0" dirty="0" smtClean="0"/>
              <a:t>sland stations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87829" y="1069934"/>
            <a:ext cx="7955280" cy="5211391"/>
            <a:chOff x="2601532" y="1176346"/>
            <a:chExt cx="6234560" cy="4247203"/>
          </a:xfrm>
        </p:grpSpPr>
        <p:grpSp>
          <p:nvGrpSpPr>
            <p:cNvPr id="2" name="Group 1"/>
            <p:cNvGrpSpPr/>
            <p:nvPr/>
          </p:nvGrpSpPr>
          <p:grpSpPr>
            <a:xfrm>
              <a:off x="2601532" y="1176346"/>
              <a:ext cx="6234560" cy="4247203"/>
              <a:chOff x="828696" y="1385416"/>
              <a:chExt cx="7513034" cy="5019950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8696" y="1385416"/>
                <a:ext cx="7513034" cy="50199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3854963" y="3987404"/>
                <a:ext cx="74612" cy="7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10"/>
              <p:cNvSpPr>
                <a:spLocks noChangeArrowheads="1"/>
              </p:cNvSpPr>
              <p:nvPr/>
            </p:nvSpPr>
            <p:spPr bwMode="auto">
              <a:xfrm>
                <a:off x="5723158" y="4052280"/>
                <a:ext cx="74613" cy="7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3666967" y="4090913"/>
                <a:ext cx="1590135" cy="326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Gough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Island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5561306" y="4227343"/>
                <a:ext cx="1448063" cy="326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Marion Island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3567463" y="3661041"/>
                <a:ext cx="1812343" cy="266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Tristan </a:t>
                </a:r>
                <a:r>
                  <a:rPr lang="en-US" sz="1200" b="1" dirty="0" smtClean="0"/>
                  <a:t>da </a:t>
                </a:r>
                <a:r>
                  <a:rPr lang="en-US" sz="1200" b="1" dirty="0"/>
                  <a:t>Cunha</a:t>
                </a:r>
              </a:p>
            </p:txBody>
          </p:sp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3976944" y="5524429"/>
                <a:ext cx="1084707" cy="400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SANAE</a:t>
                </a:r>
              </a:p>
            </p:txBody>
          </p:sp>
          <p:sp>
            <p:nvSpPr>
              <p:cNvPr id="14" name="Oval 27"/>
              <p:cNvSpPr>
                <a:spLocks noChangeArrowheads="1"/>
              </p:cNvSpPr>
              <p:nvPr/>
            </p:nvSpPr>
            <p:spPr bwMode="auto">
              <a:xfrm>
                <a:off x="4553239" y="5875891"/>
                <a:ext cx="169350" cy="14351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6608510" y="3429613"/>
              <a:ext cx="140532" cy="1214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5073519" y="3353071"/>
              <a:ext cx="140532" cy="1214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Isosceles Triangle 15"/>
          <p:cNvSpPr/>
          <p:nvPr/>
        </p:nvSpPr>
        <p:spPr>
          <a:xfrm>
            <a:off x="5934917" y="3791184"/>
            <a:ext cx="115597" cy="9861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715" y="1347341"/>
            <a:ext cx="4287539" cy="3077329"/>
          </a:xfr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82020"/>
            <a:ext cx="8229600" cy="720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 smtClean="0">
                <a:solidFill>
                  <a:schemeClr val="tx1"/>
                </a:solidFill>
              </a:rPr>
              <a:t>AWS and Rainfall Station Network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4457" y="1086962"/>
            <a:ext cx="4294798" cy="3603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b="1" kern="0" dirty="0" smtClean="0"/>
              <a:t>Automatic Weather Stations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57369" y="3424101"/>
            <a:ext cx="4245122" cy="3281469"/>
            <a:chOff x="3940935" y="3417468"/>
            <a:chExt cx="4468970" cy="328146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0253" y="3634555"/>
              <a:ext cx="4449651" cy="3064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3940935" y="3417468"/>
              <a:ext cx="4468970" cy="36036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defTabSz="914400"/>
              <a:r>
                <a:rPr lang="en-US" sz="2000" b="1" kern="0" dirty="0" smtClean="0"/>
                <a:t>Rainfall Stations</a:t>
              </a:r>
            </a:p>
          </p:txBody>
        </p:sp>
      </p:grpSp>
      <p:pic>
        <p:nvPicPr>
          <p:cNvPr id="11" name="Picture 5" descr="http://www.mining-technology.com/contractor_images/environdata/2-weather-maestro-mine-s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509" y="1176934"/>
            <a:ext cx="1564982" cy="20874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1036176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77" y="216124"/>
            <a:ext cx="7348373" cy="614022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8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64870"/>
            <a:ext cx="8458200" cy="362174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MEASURED parameters</a:t>
            </a:r>
            <a:endParaRPr lang="en-ZA" sz="1800" b="1" dirty="0" smtClean="0"/>
          </a:p>
          <a:p>
            <a:r>
              <a:rPr lang="en-ZA" sz="1800" b="1" dirty="0" smtClean="0"/>
              <a:t>Parameter </a:t>
            </a:r>
            <a:r>
              <a:rPr lang="en-ZA" sz="1800" dirty="0" smtClean="0"/>
              <a:t>			</a:t>
            </a:r>
            <a:r>
              <a:rPr lang="en-ZA" sz="1800" b="1" dirty="0" smtClean="0"/>
              <a:t>Unit</a:t>
            </a:r>
            <a:r>
              <a:rPr lang="en-ZA" sz="1800" dirty="0"/>
              <a:t>	</a:t>
            </a:r>
          </a:p>
          <a:p>
            <a:r>
              <a:rPr lang="fr-FR" sz="1800" dirty="0" smtClean="0"/>
              <a:t>Air </a:t>
            </a:r>
            <a:r>
              <a:rPr lang="fr-FR" sz="1800" dirty="0" err="1"/>
              <a:t>Temperature</a:t>
            </a:r>
            <a:r>
              <a:rPr lang="fr-FR" sz="1800" dirty="0"/>
              <a:t> 	</a:t>
            </a:r>
            <a:r>
              <a:rPr lang="fr-FR" sz="1800" dirty="0" smtClean="0"/>
              <a:t>	</a:t>
            </a:r>
            <a:r>
              <a:rPr lang="fr-FR" sz="1800" dirty="0" err="1" smtClean="0"/>
              <a:t>Degrees</a:t>
            </a:r>
            <a:r>
              <a:rPr lang="fr-FR" sz="1800" dirty="0" smtClean="0"/>
              <a:t> </a:t>
            </a:r>
            <a:r>
              <a:rPr lang="fr-FR" sz="1800" dirty="0"/>
              <a:t>Celsius (</a:t>
            </a:r>
            <a:r>
              <a:rPr lang="fr-FR" sz="1800" baseline="30000" dirty="0" smtClean="0"/>
              <a:t>O</a:t>
            </a:r>
            <a:r>
              <a:rPr lang="fr-FR" sz="1800" dirty="0" smtClean="0"/>
              <a:t>C</a:t>
            </a:r>
            <a:r>
              <a:rPr lang="fr-FR" sz="1800" dirty="0"/>
              <a:t>)</a:t>
            </a:r>
          </a:p>
          <a:p>
            <a:r>
              <a:rPr lang="fr-FR" sz="1800" dirty="0" smtClean="0"/>
              <a:t>Relative </a:t>
            </a:r>
            <a:r>
              <a:rPr lang="fr-FR" sz="1800" dirty="0" err="1"/>
              <a:t>Humidity</a:t>
            </a:r>
            <a:r>
              <a:rPr lang="fr-FR" sz="1800" dirty="0"/>
              <a:t> </a:t>
            </a:r>
            <a:r>
              <a:rPr lang="fr-FR" sz="1800" dirty="0" smtClean="0"/>
              <a:t>	</a:t>
            </a:r>
            <a:r>
              <a:rPr lang="fr-FR" sz="1800" dirty="0"/>
              <a:t>	</a:t>
            </a:r>
            <a:r>
              <a:rPr lang="fr-FR" sz="1800" dirty="0" err="1"/>
              <a:t>Percentage</a:t>
            </a:r>
            <a:r>
              <a:rPr lang="fr-FR" sz="1800" dirty="0"/>
              <a:t> </a:t>
            </a:r>
            <a:r>
              <a:rPr lang="fr-FR" sz="1800" dirty="0" smtClean="0"/>
              <a:t>(%)</a:t>
            </a:r>
            <a:endParaRPr lang="fr-FR" sz="1800" dirty="0"/>
          </a:p>
          <a:p>
            <a:r>
              <a:rPr lang="fr-FR" sz="1800" dirty="0" smtClean="0"/>
              <a:t>Air </a:t>
            </a:r>
            <a:r>
              <a:rPr lang="fr-FR" sz="1800" dirty="0"/>
              <a:t>Pressure 	</a:t>
            </a:r>
            <a:r>
              <a:rPr lang="fr-FR" sz="1800" dirty="0" smtClean="0"/>
              <a:t>		</a:t>
            </a:r>
            <a:r>
              <a:rPr lang="fr-FR" sz="1800" dirty="0" err="1" smtClean="0"/>
              <a:t>hectoPascals</a:t>
            </a:r>
            <a:r>
              <a:rPr lang="fr-FR" sz="1800" dirty="0" smtClean="0"/>
              <a:t> </a:t>
            </a:r>
            <a:r>
              <a:rPr lang="fr-FR" sz="1800" dirty="0"/>
              <a:t>(</a:t>
            </a:r>
            <a:r>
              <a:rPr lang="fr-FR" sz="1800" dirty="0" err="1"/>
              <a:t>hPa</a:t>
            </a:r>
            <a:r>
              <a:rPr lang="fr-FR" sz="1800" dirty="0" smtClean="0"/>
              <a:t>) </a:t>
            </a:r>
            <a:r>
              <a:rPr lang="fr-FR" sz="1800" dirty="0"/>
              <a:t>	</a:t>
            </a:r>
          </a:p>
          <a:p>
            <a:r>
              <a:rPr lang="en-ZA" sz="1800" dirty="0" smtClean="0"/>
              <a:t>Precipitation </a:t>
            </a:r>
            <a:r>
              <a:rPr lang="en-ZA" sz="1800" dirty="0"/>
              <a:t>	</a:t>
            </a:r>
            <a:r>
              <a:rPr lang="en-ZA" sz="1800" dirty="0" smtClean="0"/>
              <a:t>		Millimetres </a:t>
            </a:r>
            <a:r>
              <a:rPr lang="en-ZA" sz="1800" dirty="0"/>
              <a:t>(mm) </a:t>
            </a:r>
            <a:r>
              <a:rPr lang="en-ZA" sz="1800" dirty="0" smtClean="0"/>
              <a:t> </a:t>
            </a:r>
            <a:r>
              <a:rPr lang="en-ZA" sz="1800" dirty="0"/>
              <a:t>	</a:t>
            </a:r>
          </a:p>
          <a:p>
            <a:r>
              <a:rPr lang="en-US" sz="1800" dirty="0" smtClean="0"/>
              <a:t>Wind </a:t>
            </a:r>
            <a:r>
              <a:rPr lang="en-US" sz="1800" dirty="0"/>
              <a:t>direction </a:t>
            </a:r>
            <a:r>
              <a:rPr lang="en-US" sz="1800" dirty="0" smtClean="0"/>
              <a:t>			Degrees </a:t>
            </a:r>
            <a:r>
              <a:rPr lang="en-US" sz="1800" dirty="0"/>
              <a:t>(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 Relative to True North) </a:t>
            </a:r>
            <a:endParaRPr lang="en-US" sz="1800" dirty="0"/>
          </a:p>
          <a:p>
            <a:r>
              <a:rPr lang="en-US" sz="1800" dirty="0" smtClean="0"/>
              <a:t>Wind </a:t>
            </a:r>
            <a:r>
              <a:rPr lang="en-US" sz="1800" dirty="0"/>
              <a:t>Speed 	</a:t>
            </a:r>
            <a:r>
              <a:rPr lang="en-US" sz="1800" dirty="0" smtClean="0"/>
              <a:t>		Meters </a:t>
            </a:r>
            <a:r>
              <a:rPr lang="en-US" sz="1800" dirty="0"/>
              <a:t>per second (m/s) </a:t>
            </a:r>
            <a:r>
              <a:rPr lang="en-US" sz="1800" dirty="0" smtClean="0"/>
              <a:t>and Knots</a:t>
            </a:r>
            <a:endParaRPr lang="en-US" sz="1800" dirty="0"/>
          </a:p>
          <a:p>
            <a:r>
              <a:rPr lang="en-US" sz="1800" dirty="0" smtClean="0"/>
              <a:t>Wind </a:t>
            </a:r>
            <a:r>
              <a:rPr lang="en-US" sz="1800" dirty="0"/>
              <a:t>gusts 	</a:t>
            </a:r>
            <a:r>
              <a:rPr lang="en-US" sz="1800" dirty="0" smtClean="0"/>
              <a:t>		Meters </a:t>
            </a:r>
            <a:r>
              <a:rPr lang="en-US" sz="1800" dirty="0"/>
              <a:t>per second (m/s) </a:t>
            </a:r>
            <a:r>
              <a:rPr lang="en-US" sz="1800" dirty="0" smtClean="0"/>
              <a:t>and Knots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6419" y="4191000"/>
            <a:ext cx="8458200" cy="23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baseline="0" dirty="0" smtClean="0"/>
              <a:t>DEDUCED Parameters</a:t>
            </a:r>
            <a:endParaRPr lang="en-ZA" sz="1800" b="1" kern="0" baseline="0" dirty="0" smtClean="0"/>
          </a:p>
          <a:p>
            <a:r>
              <a:rPr lang="en-ZA" sz="1800" b="1" kern="0" baseline="0" dirty="0" smtClean="0"/>
              <a:t>Parameter </a:t>
            </a:r>
            <a:r>
              <a:rPr lang="en-ZA" sz="1800" b="0" kern="0" baseline="0" dirty="0" smtClean="0"/>
              <a:t>			</a:t>
            </a:r>
            <a:r>
              <a:rPr lang="en-ZA" sz="1800" b="1" kern="0" baseline="0" dirty="0" smtClean="0"/>
              <a:t>Unit </a:t>
            </a:r>
            <a:r>
              <a:rPr lang="en-ZA" sz="1800" b="0" kern="0" baseline="0" dirty="0" smtClean="0"/>
              <a:t>	</a:t>
            </a:r>
          </a:p>
          <a:p>
            <a:r>
              <a:rPr lang="en-ZA" sz="1800" b="0" kern="0" baseline="0" dirty="0" smtClean="0"/>
              <a:t>Dew point Temperature 	Degrees Celsius (</a:t>
            </a:r>
            <a:r>
              <a:rPr lang="en-ZA" sz="1800" b="0" kern="0" baseline="30000" dirty="0" smtClean="0"/>
              <a:t>O</a:t>
            </a:r>
            <a:r>
              <a:rPr lang="en-ZA" sz="1800" b="0" kern="0" baseline="0" dirty="0" smtClean="0"/>
              <a:t>C) 	</a:t>
            </a:r>
          </a:p>
          <a:p>
            <a:r>
              <a:rPr lang="en-US" sz="1800" b="0" kern="0" baseline="0" dirty="0" smtClean="0"/>
              <a:t>Wet Bulb temperature 		Degrees Celsius (</a:t>
            </a:r>
            <a:r>
              <a:rPr lang="en-US" sz="1800" b="0" kern="0" baseline="30000" dirty="0" smtClean="0"/>
              <a:t>O</a:t>
            </a:r>
            <a:r>
              <a:rPr lang="en-US" sz="1800" b="0" kern="0" baseline="0" dirty="0" smtClean="0"/>
              <a:t>C) 	</a:t>
            </a:r>
          </a:p>
          <a:p>
            <a:r>
              <a:rPr lang="en-ZA" sz="1800" b="0" kern="0" baseline="0" dirty="0" smtClean="0"/>
              <a:t>QNH 			</a:t>
            </a:r>
            <a:r>
              <a:rPr lang="en-ZA" sz="1800" b="0" kern="0" baseline="0" dirty="0" err="1" smtClean="0"/>
              <a:t>hectoPascals</a:t>
            </a:r>
            <a:r>
              <a:rPr lang="en-ZA" sz="1800" b="0" kern="0" baseline="0" dirty="0" smtClean="0"/>
              <a:t> (</a:t>
            </a:r>
            <a:r>
              <a:rPr lang="en-ZA" sz="1800" b="0" kern="0" baseline="0" dirty="0" err="1" smtClean="0"/>
              <a:t>hPa</a:t>
            </a:r>
            <a:r>
              <a:rPr lang="en-ZA" sz="1800" b="0" kern="0" baseline="0" dirty="0" smtClean="0"/>
              <a:t>) 	</a:t>
            </a:r>
          </a:p>
          <a:p>
            <a:r>
              <a:rPr lang="en-ZA" sz="1800" b="0" baseline="0" dirty="0" smtClean="0"/>
              <a:t>QNE </a:t>
            </a:r>
            <a:r>
              <a:rPr lang="en-ZA" sz="1800" b="0" baseline="0" dirty="0"/>
              <a:t>	</a:t>
            </a:r>
            <a:r>
              <a:rPr lang="en-ZA" sz="1800" b="0" baseline="0" dirty="0" smtClean="0"/>
              <a:t>			</a:t>
            </a:r>
            <a:r>
              <a:rPr lang="en-ZA" sz="1800" b="0" baseline="0" dirty="0" err="1" smtClean="0"/>
              <a:t>hectoPascals</a:t>
            </a:r>
            <a:r>
              <a:rPr lang="en-ZA" sz="1800" b="0" baseline="0" dirty="0" smtClean="0"/>
              <a:t> </a:t>
            </a:r>
            <a:r>
              <a:rPr lang="en-ZA" sz="1800" b="0" baseline="0" dirty="0"/>
              <a:t>(</a:t>
            </a:r>
            <a:r>
              <a:rPr lang="en-ZA" sz="1800" b="0" baseline="0" dirty="0" err="1"/>
              <a:t>hPa</a:t>
            </a:r>
            <a:r>
              <a:rPr lang="en-ZA" sz="1800" b="0" baseline="0" dirty="0"/>
              <a:t>) 	</a:t>
            </a:r>
          </a:p>
          <a:p>
            <a:r>
              <a:rPr lang="en-US" sz="1800" b="0" baseline="0" dirty="0" smtClean="0"/>
              <a:t>Pressure </a:t>
            </a:r>
            <a:r>
              <a:rPr lang="en-US" sz="1800" b="0" baseline="0" dirty="0"/>
              <a:t>tendency &amp;</a:t>
            </a:r>
            <a:r>
              <a:rPr lang="en-US" sz="1800" b="0" baseline="0" dirty="0" smtClean="0"/>
              <a:t> </a:t>
            </a:r>
            <a:r>
              <a:rPr lang="en-US" sz="1800" b="0" baseline="0" dirty="0"/>
              <a:t>amount 	</a:t>
            </a:r>
            <a:r>
              <a:rPr lang="en-US" sz="1800" b="0" baseline="0" dirty="0" err="1"/>
              <a:t>hectoPascals</a:t>
            </a:r>
            <a:r>
              <a:rPr lang="en-US" sz="1800" b="0" baseline="0" dirty="0"/>
              <a:t> (</a:t>
            </a:r>
            <a:r>
              <a:rPr lang="en-US" sz="1800" b="0" baseline="0" dirty="0" err="1"/>
              <a:t>hPa</a:t>
            </a:r>
            <a:r>
              <a:rPr lang="en-US" sz="1800" b="0" baseline="0" dirty="0"/>
              <a:t>) 	</a:t>
            </a:r>
          </a:p>
          <a:p>
            <a:endParaRPr lang="en-ZA" sz="1800" b="0" kern="0" baseline="0" dirty="0" smtClean="0"/>
          </a:p>
          <a:p>
            <a:endParaRPr lang="en-ZA" sz="1800" b="0" kern="0" baseline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0719" y="58492"/>
            <a:ext cx="8229600" cy="720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4000" kern="0" dirty="0" smtClean="0">
                <a:solidFill>
                  <a:schemeClr val="tx1"/>
                </a:solidFill>
              </a:rPr>
              <a:t>Observed parameters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81151"/>
            <a:ext cx="9144000" cy="1588"/>
          </a:xfrm>
          <a:prstGeom prst="line">
            <a:avLst/>
          </a:prstGeom>
          <a:ln>
            <a:solidFill>
              <a:srgbClr val="15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3718</TotalTime>
  <Words>1196</Words>
  <Application>Microsoft Office PowerPoint</Application>
  <PresentationFormat>On-screen Show (4:3)</PresentationFormat>
  <Paragraphs>255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Office Theme</vt:lpstr>
      <vt:lpstr>INSTRUMENTATION For The Measurement of Meteorological variables</vt:lpstr>
      <vt:lpstr>Why observe the atmosphere?</vt:lpstr>
      <vt:lpstr>PowerPoint Presentation</vt:lpstr>
      <vt:lpstr>SAWS observation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</vt:lpstr>
      <vt:lpstr>Temperature Graph</vt:lpstr>
      <vt:lpstr>Rainfall Graph</vt:lpstr>
      <vt:lpstr>PowerPoint Presentation</vt:lpstr>
      <vt:lpstr>PowerPoint Presentation</vt:lpstr>
      <vt:lpstr>Observational Data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Lithakazi Mkatshwa</cp:lastModifiedBy>
  <cp:revision>50</cp:revision>
  <dcterms:created xsi:type="dcterms:W3CDTF">2018-05-07T11:03:38Z</dcterms:created>
  <dcterms:modified xsi:type="dcterms:W3CDTF">2019-07-29T09:11:57Z</dcterms:modified>
</cp:coreProperties>
</file>